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handoutMasterIdLst>
    <p:handoutMasterId r:id="rId21"/>
  </p:handoutMasterIdLst>
  <p:sldIdLst>
    <p:sldId id="274" r:id="rId5"/>
    <p:sldId id="256" r:id="rId6"/>
    <p:sldId id="257" r:id="rId7"/>
    <p:sldId id="267" r:id="rId8"/>
    <p:sldId id="268" r:id="rId9"/>
    <p:sldId id="269" r:id="rId10"/>
    <p:sldId id="270" r:id="rId11"/>
    <p:sldId id="271" r:id="rId12"/>
    <p:sldId id="272" r:id="rId13"/>
    <p:sldId id="273" r:id="rId14"/>
    <p:sldId id="275" r:id="rId15"/>
    <p:sldId id="277" r:id="rId16"/>
    <p:sldId id="266" r:id="rId17"/>
    <p:sldId id="278" r:id="rId18"/>
    <p:sldId id="265"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96F109-EFA2-44BF-A018-EF16E9632686}" v="14" dt="2026-09-01T16:52:16.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3" autoAdjust="0"/>
    <p:restoredTop sz="87905" autoAdjust="0"/>
  </p:normalViewPr>
  <p:slideViewPr>
    <p:cSldViewPr>
      <p:cViewPr>
        <p:scale>
          <a:sx n="106" d="100"/>
          <a:sy n="106" d="100"/>
        </p:scale>
        <p:origin x="1764"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den Murrell" userId="7c9ce5cc-dd0c-496e-82b8-cf6d4943d544" providerId="ADAL" clId="{A334C9A9-769E-4AE8-9350-4D16080F8F27}"/>
    <pc:docChg chg="custSel addSld delSld modSld sldOrd">
      <pc:chgData name="Camden Murrell" userId="7c9ce5cc-dd0c-496e-82b8-cf6d4943d544" providerId="ADAL" clId="{A334C9A9-769E-4AE8-9350-4D16080F8F27}" dt="2026-09-01T17:16:33.886" v="11641"/>
      <pc:docMkLst>
        <pc:docMk/>
      </pc:docMkLst>
      <pc:sldChg chg="modNotesTx">
        <pc:chgData name="Camden Murrell" userId="7c9ce5cc-dd0c-496e-82b8-cf6d4943d544" providerId="ADAL" clId="{A334C9A9-769E-4AE8-9350-4D16080F8F27}" dt="2026-09-01T17:10:04.039" v="11401" actId="20577"/>
        <pc:sldMkLst>
          <pc:docMk/>
          <pc:sldMk cId="1392373540" sldId="256"/>
        </pc:sldMkLst>
      </pc:sldChg>
      <pc:sldChg chg="modSp mod">
        <pc:chgData name="Camden Murrell" userId="7c9ce5cc-dd0c-496e-82b8-cf6d4943d544" providerId="ADAL" clId="{A334C9A9-769E-4AE8-9350-4D16080F8F27}" dt="2026-09-01T16:46:37.142" v="11304" actId="20577"/>
        <pc:sldMkLst>
          <pc:docMk/>
          <pc:sldMk cId="3783336120" sldId="265"/>
        </pc:sldMkLst>
        <pc:spChg chg="mod">
          <ac:chgData name="Camden Murrell" userId="7c9ce5cc-dd0c-496e-82b8-cf6d4943d544" providerId="ADAL" clId="{A334C9A9-769E-4AE8-9350-4D16080F8F27}" dt="2026-09-01T16:46:37.142" v="11304" actId="20577"/>
          <ac:spMkLst>
            <pc:docMk/>
            <pc:sldMk cId="3783336120" sldId="265"/>
            <ac:spMk id="5" creationId="{00000000-0000-0000-0000-000000000000}"/>
          </ac:spMkLst>
        </pc:spChg>
      </pc:sldChg>
      <pc:sldChg chg="ord">
        <pc:chgData name="Camden Murrell" userId="7c9ce5cc-dd0c-496e-82b8-cf6d4943d544" providerId="ADAL" clId="{A334C9A9-769E-4AE8-9350-4D16080F8F27}" dt="2026-08-20T19:04:26.489" v="10799"/>
        <pc:sldMkLst>
          <pc:docMk/>
          <pc:sldMk cId="3663220903" sldId="266"/>
        </pc:sldMkLst>
      </pc:sldChg>
      <pc:sldChg chg="modSp mod">
        <pc:chgData name="Camden Murrell" userId="7c9ce5cc-dd0c-496e-82b8-cf6d4943d544" providerId="ADAL" clId="{A334C9A9-769E-4AE8-9350-4D16080F8F27}" dt="2026-09-01T14:12:24.719" v="11218" actId="20577"/>
        <pc:sldMkLst>
          <pc:docMk/>
          <pc:sldMk cId="4140641145" sldId="267"/>
        </pc:sldMkLst>
        <pc:spChg chg="mod">
          <ac:chgData name="Camden Murrell" userId="7c9ce5cc-dd0c-496e-82b8-cf6d4943d544" providerId="ADAL" clId="{A334C9A9-769E-4AE8-9350-4D16080F8F27}" dt="2026-09-01T14:12:24.719" v="11218" actId="20577"/>
          <ac:spMkLst>
            <pc:docMk/>
            <pc:sldMk cId="4140641145" sldId="267"/>
            <ac:spMk id="6" creationId="{00000000-0000-0000-0000-000000000000}"/>
          </ac:spMkLst>
        </pc:spChg>
      </pc:sldChg>
      <pc:sldChg chg="addSp delSp modSp add mod modNotesTx">
        <pc:chgData name="Camden Murrell" userId="7c9ce5cc-dd0c-496e-82b8-cf6d4943d544" providerId="ADAL" clId="{A334C9A9-769E-4AE8-9350-4D16080F8F27}" dt="2026-09-01T14:12:38.555" v="11219" actId="20577"/>
        <pc:sldMkLst>
          <pc:docMk/>
          <pc:sldMk cId="586685007" sldId="268"/>
        </pc:sldMkLst>
        <pc:spChg chg="add mod">
          <ac:chgData name="Camden Murrell" userId="7c9ce5cc-dd0c-496e-82b8-cf6d4943d544" providerId="ADAL" clId="{A334C9A9-769E-4AE8-9350-4D16080F8F27}" dt="2026-08-06T14:50:03.987" v="415" actId="20577"/>
          <ac:spMkLst>
            <pc:docMk/>
            <pc:sldMk cId="586685007" sldId="268"/>
            <ac:spMk id="2" creationId="{36E0ABBC-E9BC-B5FA-5678-8592B19EF13A}"/>
          </ac:spMkLst>
        </pc:spChg>
        <pc:spChg chg="mod">
          <ac:chgData name="Camden Murrell" userId="7c9ce5cc-dd0c-496e-82b8-cf6d4943d544" providerId="ADAL" clId="{A334C9A9-769E-4AE8-9350-4D16080F8F27}" dt="2026-08-06T14:53:11.405" v="438" actId="1076"/>
          <ac:spMkLst>
            <pc:docMk/>
            <pc:sldMk cId="586685007" sldId="268"/>
            <ac:spMk id="3" creationId="{88F027F2-929F-9DF4-9E1B-C7F27EE3A182}"/>
          </ac:spMkLst>
        </pc:spChg>
        <pc:spChg chg="add mod">
          <ac:chgData name="Camden Murrell" userId="7c9ce5cc-dd0c-496e-82b8-cf6d4943d544" providerId="ADAL" clId="{A334C9A9-769E-4AE8-9350-4D16080F8F27}" dt="2026-08-06T14:50:53.506" v="429" actId="1076"/>
          <ac:spMkLst>
            <pc:docMk/>
            <pc:sldMk cId="586685007" sldId="268"/>
            <ac:spMk id="14" creationId="{841FEEF0-0E1D-408F-E2D5-78B5F2CEDA98}"/>
          </ac:spMkLst>
        </pc:spChg>
        <pc:spChg chg="add mod">
          <ac:chgData name="Camden Murrell" userId="7c9ce5cc-dd0c-496e-82b8-cf6d4943d544" providerId="ADAL" clId="{A334C9A9-769E-4AE8-9350-4D16080F8F27}" dt="2026-08-06T14:50:37.607" v="424" actId="20577"/>
          <ac:spMkLst>
            <pc:docMk/>
            <pc:sldMk cId="586685007" sldId="268"/>
            <ac:spMk id="16" creationId="{67C0B877-3BD9-3FB4-DDE4-66DA69A6BE90}"/>
          </ac:spMkLst>
        </pc:spChg>
        <pc:spChg chg="add mod">
          <ac:chgData name="Camden Murrell" userId="7c9ce5cc-dd0c-496e-82b8-cf6d4943d544" providerId="ADAL" clId="{A334C9A9-769E-4AE8-9350-4D16080F8F27}" dt="2026-08-06T14:50:09.899" v="418" actId="20577"/>
          <ac:spMkLst>
            <pc:docMk/>
            <pc:sldMk cId="586685007" sldId="268"/>
            <ac:spMk id="18" creationId="{E96E502B-E862-E71C-7B66-24F542D735EA}"/>
          </ac:spMkLst>
        </pc:spChg>
        <pc:spChg chg="add mod">
          <ac:chgData name="Camden Murrell" userId="7c9ce5cc-dd0c-496e-82b8-cf6d4943d544" providerId="ADAL" clId="{A334C9A9-769E-4AE8-9350-4D16080F8F27}" dt="2026-09-01T14:12:38.555" v="11219" actId="20577"/>
          <ac:spMkLst>
            <pc:docMk/>
            <pc:sldMk cId="586685007" sldId="268"/>
            <ac:spMk id="21" creationId="{E539BA8E-AA02-1290-3507-29E7F309528E}"/>
          </ac:spMkLst>
        </pc:spChg>
        <pc:picChg chg="add mod">
          <ac:chgData name="Camden Murrell" userId="7c9ce5cc-dd0c-496e-82b8-cf6d4943d544" providerId="ADAL" clId="{A334C9A9-769E-4AE8-9350-4D16080F8F27}" dt="2026-08-06T14:53:48.978" v="441" actId="1076"/>
          <ac:picMkLst>
            <pc:docMk/>
            <pc:sldMk cId="586685007" sldId="268"/>
            <ac:picMk id="20" creationId="{228983A9-F050-9DF1-2CF1-6C405332132B}"/>
          </ac:picMkLst>
        </pc:picChg>
        <pc:picChg chg="add mod">
          <ac:chgData name="Camden Murrell" userId="7c9ce5cc-dd0c-496e-82b8-cf6d4943d544" providerId="ADAL" clId="{A334C9A9-769E-4AE8-9350-4D16080F8F27}" dt="2026-08-06T14:50:42.690" v="426" actId="14100"/>
          <ac:picMkLst>
            <pc:docMk/>
            <pc:sldMk cId="586685007" sldId="268"/>
            <ac:picMk id="23" creationId="{2D590A84-05A2-AE3A-9795-7B68A9CAC548}"/>
          </ac:picMkLst>
        </pc:picChg>
        <pc:picChg chg="add mod">
          <ac:chgData name="Camden Murrell" userId="7c9ce5cc-dd0c-496e-82b8-cf6d4943d544" providerId="ADAL" clId="{A334C9A9-769E-4AE8-9350-4D16080F8F27}" dt="2026-08-06T14:49:48.941" v="412" actId="14100"/>
          <ac:picMkLst>
            <pc:docMk/>
            <pc:sldMk cId="586685007" sldId="268"/>
            <ac:picMk id="25" creationId="{6ECF445A-B871-71B3-9045-23AF3289BF92}"/>
          </ac:picMkLst>
        </pc:picChg>
        <pc:picChg chg="add mod">
          <ac:chgData name="Camden Murrell" userId="7c9ce5cc-dd0c-496e-82b8-cf6d4943d544" providerId="ADAL" clId="{A334C9A9-769E-4AE8-9350-4D16080F8F27}" dt="2026-08-06T14:51:57.747" v="434" actId="1076"/>
          <ac:picMkLst>
            <pc:docMk/>
            <pc:sldMk cId="586685007" sldId="268"/>
            <ac:picMk id="27" creationId="{C31091A9-082E-F367-BCD7-A5475974F41B}"/>
          </ac:picMkLst>
        </pc:picChg>
        <pc:picChg chg="add mod">
          <ac:chgData name="Camden Murrell" userId="7c9ce5cc-dd0c-496e-82b8-cf6d4943d544" providerId="ADAL" clId="{A334C9A9-769E-4AE8-9350-4D16080F8F27}" dt="2026-08-06T14:52:33.973" v="437" actId="1076"/>
          <ac:picMkLst>
            <pc:docMk/>
            <pc:sldMk cId="586685007" sldId="268"/>
            <ac:picMk id="29" creationId="{650A593C-4D2D-8F0C-E46A-F05422232AE1}"/>
          </ac:picMkLst>
        </pc:picChg>
      </pc:sldChg>
      <pc:sldChg chg="addSp delSp modSp add mod modNotesTx">
        <pc:chgData name="Camden Murrell" userId="7c9ce5cc-dd0c-496e-82b8-cf6d4943d544" providerId="ADAL" clId="{A334C9A9-769E-4AE8-9350-4D16080F8F27}" dt="2026-09-01T14:13:08.009" v="11223"/>
        <pc:sldMkLst>
          <pc:docMk/>
          <pc:sldMk cId="466039649" sldId="269"/>
        </pc:sldMkLst>
        <pc:spChg chg="add del mod">
          <ac:chgData name="Camden Murrell" userId="7c9ce5cc-dd0c-496e-82b8-cf6d4943d544" providerId="ADAL" clId="{A334C9A9-769E-4AE8-9350-4D16080F8F27}" dt="2026-09-01T14:13:08.009" v="11223"/>
          <ac:spMkLst>
            <pc:docMk/>
            <pc:sldMk cId="466039649" sldId="269"/>
            <ac:spMk id="2" creationId="{C73835C9-A326-CD5E-2137-C4F8DBF2C9AF}"/>
          </ac:spMkLst>
        </pc:spChg>
        <pc:spChg chg="mod">
          <ac:chgData name="Camden Murrell" userId="7c9ce5cc-dd0c-496e-82b8-cf6d4943d544" providerId="ADAL" clId="{A334C9A9-769E-4AE8-9350-4D16080F8F27}" dt="2026-08-06T15:11:10.111" v="454" actId="404"/>
          <ac:spMkLst>
            <pc:docMk/>
            <pc:sldMk cId="466039649" sldId="269"/>
            <ac:spMk id="3" creationId="{ADAD1447-A892-C286-DF7C-3FEDF886563C}"/>
          </ac:spMkLst>
        </pc:spChg>
        <pc:spChg chg="mod">
          <ac:chgData name="Camden Murrell" userId="7c9ce5cc-dd0c-496e-82b8-cf6d4943d544" providerId="ADAL" clId="{A334C9A9-769E-4AE8-9350-4D16080F8F27}" dt="2026-08-07T16:47:45.127" v="1088" actId="20577"/>
          <ac:spMkLst>
            <pc:docMk/>
            <pc:sldMk cId="466039649" sldId="269"/>
            <ac:spMk id="5" creationId="{C474583D-8B4B-18C5-5F08-767AD7326830}"/>
          </ac:spMkLst>
        </pc:spChg>
        <pc:spChg chg="add mod">
          <ac:chgData name="Camden Murrell" userId="7c9ce5cc-dd0c-496e-82b8-cf6d4943d544" providerId="ADAL" clId="{A334C9A9-769E-4AE8-9350-4D16080F8F27}" dt="2026-08-12T13:26:14.439" v="1506" actId="20577"/>
          <ac:spMkLst>
            <pc:docMk/>
            <pc:sldMk cId="466039649" sldId="269"/>
            <ac:spMk id="7" creationId="{6DF150E3-7EF5-CF27-ED99-4497B395BDD3}"/>
          </ac:spMkLst>
        </pc:spChg>
        <pc:picChg chg="add mod">
          <ac:chgData name="Camden Murrell" userId="7c9ce5cc-dd0c-496e-82b8-cf6d4943d544" providerId="ADAL" clId="{A334C9A9-769E-4AE8-9350-4D16080F8F27}" dt="2026-09-01T14:12:51.519" v="11220" actId="1076"/>
          <ac:picMkLst>
            <pc:docMk/>
            <pc:sldMk cId="466039649" sldId="269"/>
            <ac:picMk id="6" creationId="{3476355A-5DA3-1315-F145-32563F25EF8B}"/>
          </ac:picMkLst>
        </pc:picChg>
      </pc:sldChg>
      <pc:sldChg chg="addSp delSp modSp add mod modNotesTx">
        <pc:chgData name="Camden Murrell" userId="7c9ce5cc-dd0c-496e-82b8-cf6d4943d544" providerId="ADAL" clId="{A334C9A9-769E-4AE8-9350-4D16080F8F27}" dt="2026-08-25T13:48:18.327" v="10901" actId="27614"/>
        <pc:sldMkLst>
          <pc:docMk/>
          <pc:sldMk cId="3092319108" sldId="270"/>
        </pc:sldMkLst>
        <pc:spChg chg="mod">
          <ac:chgData name="Camden Murrell" userId="7c9ce5cc-dd0c-496e-82b8-cf6d4943d544" providerId="ADAL" clId="{A334C9A9-769E-4AE8-9350-4D16080F8F27}" dt="2026-08-12T13:37:57.537" v="1626" actId="20577"/>
          <ac:spMkLst>
            <pc:docMk/>
            <pc:sldMk cId="3092319108" sldId="270"/>
            <ac:spMk id="3" creationId="{266DEAB0-6492-AF43-4181-900747BB6EAD}"/>
          </ac:spMkLst>
        </pc:spChg>
        <pc:picChg chg="add mod">
          <ac:chgData name="Camden Murrell" userId="7c9ce5cc-dd0c-496e-82b8-cf6d4943d544" providerId="ADAL" clId="{A334C9A9-769E-4AE8-9350-4D16080F8F27}" dt="2026-08-25T13:48:18.327" v="10901" actId="27614"/>
          <ac:picMkLst>
            <pc:docMk/>
            <pc:sldMk cId="3092319108" sldId="270"/>
            <ac:picMk id="5" creationId="{3A083BB8-61EC-8F1A-A3FE-E0C4CCA6F535}"/>
          </ac:picMkLst>
        </pc:picChg>
      </pc:sldChg>
      <pc:sldChg chg="addSp delSp modSp add mod modNotesTx">
        <pc:chgData name="Camden Murrell" userId="7c9ce5cc-dd0c-496e-82b8-cf6d4943d544" providerId="ADAL" clId="{A334C9A9-769E-4AE8-9350-4D16080F8F27}" dt="2026-08-25T16:26:50.452" v="11127" actId="113"/>
        <pc:sldMkLst>
          <pc:docMk/>
          <pc:sldMk cId="347779385" sldId="271"/>
        </pc:sldMkLst>
        <pc:spChg chg="mod">
          <ac:chgData name="Camden Murrell" userId="7c9ce5cc-dd0c-496e-82b8-cf6d4943d544" providerId="ADAL" clId="{A334C9A9-769E-4AE8-9350-4D16080F8F27}" dt="2026-08-12T20:10:27.258" v="7612" actId="1076"/>
          <ac:spMkLst>
            <pc:docMk/>
            <pc:sldMk cId="347779385" sldId="271"/>
            <ac:spMk id="3" creationId="{5B8B821E-8B35-41BD-9949-9E446BC20BEA}"/>
          </ac:spMkLst>
        </pc:spChg>
        <pc:spChg chg="mod">
          <ac:chgData name="Camden Murrell" userId="7c9ce5cc-dd0c-496e-82b8-cf6d4943d544" providerId="ADAL" clId="{A334C9A9-769E-4AE8-9350-4D16080F8F27}" dt="2026-08-12T20:26:22.140" v="7831" actId="1076"/>
          <ac:spMkLst>
            <pc:docMk/>
            <pc:sldMk cId="347779385" sldId="271"/>
            <ac:spMk id="5" creationId="{4B801A22-E573-620F-AF7B-8EF93A54BB9F}"/>
          </ac:spMkLst>
        </pc:spChg>
        <pc:spChg chg="mod">
          <ac:chgData name="Camden Murrell" userId="7c9ce5cc-dd0c-496e-82b8-cf6d4943d544" providerId="ADAL" clId="{A334C9A9-769E-4AE8-9350-4D16080F8F27}" dt="2026-08-17T17:33:59.149" v="9083" actId="313"/>
          <ac:spMkLst>
            <pc:docMk/>
            <pc:sldMk cId="347779385" sldId="271"/>
            <ac:spMk id="7" creationId="{B6C66C1F-8D71-9ACD-307A-B2C9B9384D84}"/>
          </ac:spMkLst>
        </pc:spChg>
        <pc:picChg chg="add mod">
          <ac:chgData name="Camden Murrell" userId="7c9ce5cc-dd0c-496e-82b8-cf6d4943d544" providerId="ADAL" clId="{A334C9A9-769E-4AE8-9350-4D16080F8F27}" dt="2026-08-12T20:25:59.571" v="7827" actId="1076"/>
          <ac:picMkLst>
            <pc:docMk/>
            <pc:sldMk cId="347779385" sldId="271"/>
            <ac:picMk id="8" creationId="{E3FA1FC5-4006-8872-45D4-B3C2ACEC121F}"/>
          </ac:picMkLst>
        </pc:picChg>
      </pc:sldChg>
      <pc:sldChg chg="addSp delSp modSp add mod modNotesTx">
        <pc:chgData name="Camden Murrell" userId="7c9ce5cc-dd0c-496e-82b8-cf6d4943d544" providerId="ADAL" clId="{A334C9A9-769E-4AE8-9350-4D16080F8F27}" dt="2026-08-17T18:58:51.982" v="9980" actId="113"/>
        <pc:sldMkLst>
          <pc:docMk/>
          <pc:sldMk cId="2243793463" sldId="272"/>
        </pc:sldMkLst>
        <pc:spChg chg="mod">
          <ac:chgData name="Camden Murrell" userId="7c9ce5cc-dd0c-496e-82b8-cf6d4943d544" providerId="ADAL" clId="{A334C9A9-769E-4AE8-9350-4D16080F8F27}" dt="2026-08-17T14:08:32.480" v="7961" actId="20577"/>
          <ac:spMkLst>
            <pc:docMk/>
            <pc:sldMk cId="2243793463" sldId="272"/>
            <ac:spMk id="3" creationId="{7FECB12A-E28E-3BCA-43A9-6FD37BAA9000}"/>
          </ac:spMkLst>
        </pc:spChg>
        <pc:spChg chg="mod">
          <ac:chgData name="Camden Murrell" userId="7c9ce5cc-dd0c-496e-82b8-cf6d4943d544" providerId="ADAL" clId="{A334C9A9-769E-4AE8-9350-4D16080F8F27}" dt="2026-08-17T18:46:48.608" v="9148" actId="1076"/>
          <ac:spMkLst>
            <pc:docMk/>
            <pc:sldMk cId="2243793463" sldId="272"/>
            <ac:spMk id="5" creationId="{567E20C7-FE1E-2D96-7009-5C0A144B969C}"/>
          </ac:spMkLst>
        </pc:spChg>
        <pc:spChg chg="mod">
          <ac:chgData name="Camden Murrell" userId="7c9ce5cc-dd0c-496e-82b8-cf6d4943d544" providerId="ADAL" clId="{A334C9A9-769E-4AE8-9350-4D16080F8F27}" dt="2026-08-17T18:48:26.874" v="9497" actId="20577"/>
          <ac:spMkLst>
            <pc:docMk/>
            <pc:sldMk cId="2243793463" sldId="272"/>
            <ac:spMk id="7" creationId="{8BB4EEDC-EA79-BB75-4F11-FC994520B1CD}"/>
          </ac:spMkLst>
        </pc:spChg>
        <pc:picChg chg="add mod">
          <ac:chgData name="Camden Murrell" userId="7c9ce5cc-dd0c-496e-82b8-cf6d4943d544" providerId="ADAL" clId="{A334C9A9-769E-4AE8-9350-4D16080F8F27}" dt="2026-08-17T14:08:52.606" v="7968" actId="14100"/>
          <ac:picMkLst>
            <pc:docMk/>
            <pc:sldMk cId="2243793463" sldId="272"/>
            <ac:picMk id="6" creationId="{BD0B36AC-F9CE-21A0-2B08-A32477DFCA1C}"/>
          </ac:picMkLst>
        </pc:picChg>
      </pc:sldChg>
      <pc:sldChg chg="addSp delSp modSp add mod modNotesTx">
        <pc:chgData name="Camden Murrell" userId="7c9ce5cc-dd0c-496e-82b8-cf6d4943d544" providerId="ADAL" clId="{A334C9A9-769E-4AE8-9350-4D16080F8F27}" dt="2026-08-18T19:04:33.921" v="10792" actId="20577"/>
        <pc:sldMkLst>
          <pc:docMk/>
          <pc:sldMk cId="283063589" sldId="273"/>
        </pc:sldMkLst>
        <pc:spChg chg="mod">
          <ac:chgData name="Camden Murrell" userId="7c9ce5cc-dd0c-496e-82b8-cf6d4943d544" providerId="ADAL" clId="{A334C9A9-769E-4AE8-9350-4D16080F8F27}" dt="2026-08-18T13:57:43.934" v="10057" actId="1076"/>
          <ac:spMkLst>
            <pc:docMk/>
            <pc:sldMk cId="283063589" sldId="273"/>
            <ac:spMk id="3" creationId="{89C99DC9-0990-F5A4-D783-ED09FB1C89CF}"/>
          </ac:spMkLst>
        </pc:spChg>
        <pc:spChg chg="mod">
          <ac:chgData name="Camden Murrell" userId="7c9ce5cc-dd0c-496e-82b8-cf6d4943d544" providerId="ADAL" clId="{A334C9A9-769E-4AE8-9350-4D16080F8F27}" dt="2026-08-18T13:57:38.861" v="10056" actId="1076"/>
          <ac:spMkLst>
            <pc:docMk/>
            <pc:sldMk cId="283063589" sldId="273"/>
            <ac:spMk id="5" creationId="{9D8819F4-0F79-9FFD-6E54-17270F6E641B}"/>
          </ac:spMkLst>
        </pc:spChg>
        <pc:spChg chg="mod">
          <ac:chgData name="Camden Murrell" userId="7c9ce5cc-dd0c-496e-82b8-cf6d4943d544" providerId="ADAL" clId="{A334C9A9-769E-4AE8-9350-4D16080F8F27}" dt="2026-08-18T13:59:17.788" v="10422" actId="20577"/>
          <ac:spMkLst>
            <pc:docMk/>
            <pc:sldMk cId="283063589" sldId="273"/>
            <ac:spMk id="7" creationId="{B5F4DF76-CFA3-21E6-BC30-1A7C842D8AAF}"/>
          </ac:spMkLst>
        </pc:spChg>
        <pc:picChg chg="add mod">
          <ac:chgData name="Camden Murrell" userId="7c9ce5cc-dd0c-496e-82b8-cf6d4943d544" providerId="ADAL" clId="{A334C9A9-769E-4AE8-9350-4D16080F8F27}" dt="2026-08-17T20:24:41.947" v="10013" actId="14100"/>
          <ac:picMkLst>
            <pc:docMk/>
            <pc:sldMk cId="283063589" sldId="273"/>
            <ac:picMk id="8" creationId="{39953FC8-ACEF-4282-C235-F02D9DBA5DBF}"/>
          </ac:picMkLst>
        </pc:picChg>
      </pc:sldChg>
      <pc:sldChg chg="addSp delSp modSp add mod">
        <pc:chgData name="Camden Murrell" userId="7c9ce5cc-dd0c-496e-82b8-cf6d4943d544" providerId="ADAL" clId="{A334C9A9-769E-4AE8-9350-4D16080F8F27}" dt="2026-08-21T14:25:27.628" v="10895" actId="20577"/>
        <pc:sldMkLst>
          <pc:docMk/>
          <pc:sldMk cId="3224362346" sldId="274"/>
        </pc:sldMkLst>
        <pc:spChg chg="add mod">
          <ac:chgData name="Camden Murrell" userId="7c9ce5cc-dd0c-496e-82b8-cf6d4943d544" providerId="ADAL" clId="{A334C9A9-769E-4AE8-9350-4D16080F8F27}" dt="2026-08-21T14:25:27.628" v="10895" actId="20577"/>
          <ac:spMkLst>
            <pc:docMk/>
            <pc:sldMk cId="3224362346" sldId="274"/>
            <ac:spMk id="3" creationId="{E4635C1E-DCB7-E67E-734C-B07871476837}"/>
          </ac:spMkLst>
        </pc:spChg>
        <pc:spChg chg="mod">
          <ac:chgData name="Camden Murrell" userId="7c9ce5cc-dd0c-496e-82b8-cf6d4943d544" providerId="ADAL" clId="{A334C9A9-769E-4AE8-9350-4D16080F8F27}" dt="2026-08-18T18:21:32.194" v="10461" actId="1076"/>
          <ac:spMkLst>
            <pc:docMk/>
            <pc:sldMk cId="3224362346" sldId="274"/>
            <ac:spMk id="5" creationId="{C65AF6E0-EC0D-CD36-27A3-CAA59C1B5807}"/>
          </ac:spMkLst>
        </pc:spChg>
      </pc:sldChg>
      <pc:sldChg chg="modSp add">
        <pc:chgData name="Camden Murrell" userId="7c9ce5cc-dd0c-496e-82b8-cf6d4943d544" providerId="ADAL" clId="{A334C9A9-769E-4AE8-9350-4D16080F8F27}" dt="2026-09-01T14:16:05.711" v="11229" actId="1076"/>
        <pc:sldMkLst>
          <pc:docMk/>
          <pc:sldMk cId="2655056393" sldId="275"/>
        </pc:sldMkLst>
        <pc:spChg chg="mod">
          <ac:chgData name="Camden Murrell" userId="7c9ce5cc-dd0c-496e-82b8-cf6d4943d544" providerId="ADAL" clId="{A334C9A9-769E-4AE8-9350-4D16080F8F27}" dt="2026-09-01T14:16:01.812" v="11228" actId="1076"/>
          <ac:spMkLst>
            <pc:docMk/>
            <pc:sldMk cId="2655056393" sldId="275"/>
            <ac:spMk id="6" creationId="{A6B79712-ABFF-45E9-5D3C-4E329BF4CCB7}"/>
          </ac:spMkLst>
        </pc:spChg>
        <pc:spChg chg="mod">
          <ac:chgData name="Camden Murrell" userId="7c9ce5cc-dd0c-496e-82b8-cf6d4943d544" providerId="ADAL" clId="{A334C9A9-769E-4AE8-9350-4D16080F8F27}" dt="2026-09-01T14:16:05.711" v="11229" actId="1076"/>
          <ac:spMkLst>
            <pc:docMk/>
            <pc:sldMk cId="2655056393" sldId="275"/>
            <ac:spMk id="7" creationId="{EF3E26ED-CD85-1A24-E9A8-5544454DCB7C}"/>
          </ac:spMkLst>
        </pc:spChg>
      </pc:sldChg>
      <pc:sldChg chg="addSp delSp modSp new del mod">
        <pc:chgData name="Camden Murrell" userId="7c9ce5cc-dd0c-496e-82b8-cf6d4943d544" providerId="ADAL" clId="{A334C9A9-769E-4AE8-9350-4D16080F8F27}" dt="2026-09-01T16:06:23.446" v="11230" actId="47"/>
        <pc:sldMkLst>
          <pc:docMk/>
          <pc:sldMk cId="2893636463" sldId="276"/>
        </pc:sldMkLst>
      </pc:sldChg>
      <pc:sldChg chg="modSp add del mod">
        <pc:chgData name="Camden Murrell" userId="7c9ce5cc-dd0c-496e-82b8-cf6d4943d544" providerId="ADAL" clId="{A334C9A9-769E-4AE8-9350-4D16080F8F27}" dt="2026-09-01T16:46:19.018" v="11302" actId="47"/>
        <pc:sldMkLst>
          <pc:docMk/>
          <pc:sldMk cId="4166128071" sldId="276"/>
        </pc:sldMkLst>
        <pc:spChg chg="mod">
          <ac:chgData name="Camden Murrell" userId="7c9ce5cc-dd0c-496e-82b8-cf6d4943d544" providerId="ADAL" clId="{A334C9A9-769E-4AE8-9350-4D16080F8F27}" dt="2026-09-01T16:33:08.425" v="11282" actId="27636"/>
          <ac:spMkLst>
            <pc:docMk/>
            <pc:sldMk cId="4166128071" sldId="276"/>
            <ac:spMk id="5" creationId="{5497329B-4821-8B1C-84D0-93B3BCEB167C}"/>
          </ac:spMkLst>
        </pc:spChg>
        <pc:spChg chg="mod">
          <ac:chgData name="Camden Murrell" userId="7c9ce5cc-dd0c-496e-82b8-cf6d4943d544" providerId="ADAL" clId="{A334C9A9-769E-4AE8-9350-4D16080F8F27}" dt="2026-09-01T16:31:39.583" v="11276" actId="207"/>
          <ac:spMkLst>
            <pc:docMk/>
            <pc:sldMk cId="4166128071" sldId="276"/>
            <ac:spMk id="6" creationId="{90BD881C-7EC0-81CD-EB1A-75CD759DF5F0}"/>
          </ac:spMkLst>
        </pc:spChg>
      </pc:sldChg>
      <pc:sldChg chg="add del">
        <pc:chgData name="Camden Murrell" userId="7c9ce5cc-dd0c-496e-82b8-cf6d4943d544" providerId="ADAL" clId="{A334C9A9-769E-4AE8-9350-4D16080F8F27}" dt="2026-09-01T16:30:53.120" v="11270" actId="47"/>
        <pc:sldMkLst>
          <pc:docMk/>
          <pc:sldMk cId="1477797025" sldId="277"/>
        </pc:sldMkLst>
      </pc:sldChg>
      <pc:sldChg chg="modSp add mod ord modNotesTx">
        <pc:chgData name="Camden Murrell" userId="7c9ce5cc-dd0c-496e-82b8-cf6d4943d544" providerId="ADAL" clId="{A334C9A9-769E-4AE8-9350-4D16080F8F27}" dt="2026-09-01T17:16:33.886" v="11641"/>
        <pc:sldMkLst>
          <pc:docMk/>
          <pc:sldMk cId="2148317050" sldId="277"/>
        </pc:sldMkLst>
        <pc:spChg chg="mod">
          <ac:chgData name="Camden Murrell" userId="7c9ce5cc-dd0c-496e-82b8-cf6d4943d544" providerId="ADAL" clId="{A334C9A9-769E-4AE8-9350-4D16080F8F27}" dt="2026-09-01T16:37:23.379" v="11293" actId="27636"/>
          <ac:spMkLst>
            <pc:docMk/>
            <pc:sldMk cId="2148317050" sldId="277"/>
            <ac:spMk id="5" creationId="{475551EE-F958-1E38-FB4A-E2A4F3F91EE4}"/>
          </ac:spMkLst>
        </pc:spChg>
        <pc:spChg chg="mod">
          <ac:chgData name="Camden Murrell" userId="7c9ce5cc-dd0c-496e-82b8-cf6d4943d544" providerId="ADAL" clId="{A334C9A9-769E-4AE8-9350-4D16080F8F27}" dt="2026-09-01T16:37:37.109" v="11301" actId="27636"/>
          <ac:spMkLst>
            <pc:docMk/>
            <pc:sldMk cId="2148317050" sldId="277"/>
            <ac:spMk id="6" creationId="{4DD57BCB-EC6A-D1C2-E67F-E3038D1D3E80}"/>
          </ac:spMkLst>
        </pc:spChg>
      </pc:sldChg>
      <pc:sldChg chg="add">
        <pc:chgData name="Camden Murrell" userId="7c9ce5cc-dd0c-496e-82b8-cf6d4943d544" providerId="ADAL" clId="{A334C9A9-769E-4AE8-9350-4D16080F8F27}" dt="2026-09-01T16:52:16.966" v="11305"/>
        <pc:sldMkLst>
          <pc:docMk/>
          <pc:sldMk cId="3308881228" sldId="278"/>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33E2D515-DA2F-4996-9B33-EB454278D772}" type="datetimeFigureOut">
              <a:rPr lang="en-US" smtClean="0"/>
              <a:t>9/1/2026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5E414F48-2C66-4014-9842-6C9BDE590AB2}" type="slidenum">
              <a:rPr lang="en-US" smtClean="0"/>
              <a:t>‹#›</a:t>
            </a:fld>
            <a:endParaRPr lang="en-US"/>
          </a:p>
        </p:txBody>
      </p:sp>
    </p:spTree>
    <p:extLst>
      <p:ext uri="{BB962C8B-B14F-4D97-AF65-F5344CB8AC3E}">
        <p14:creationId xmlns:p14="http://schemas.microsoft.com/office/powerpoint/2010/main" val="2293817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1103155-3829-48A7-B1AB-D9CA09C4AEE1}" type="datetimeFigureOut">
              <a:rPr lang="en-US" smtClean="0"/>
              <a:t>9/1/2026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4D17BC8-50E1-432F-9920-19DAB0CC9BBD}" type="slidenum">
              <a:rPr lang="en-US" smtClean="0"/>
              <a:t>‹#›</a:t>
            </a:fld>
            <a:endParaRPr lang="en-US"/>
          </a:p>
        </p:txBody>
      </p:sp>
    </p:spTree>
    <p:extLst>
      <p:ext uri="{BB962C8B-B14F-4D97-AF65-F5344CB8AC3E}">
        <p14:creationId xmlns:p14="http://schemas.microsoft.com/office/powerpoint/2010/main" val="3669804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92E68D-6388-1B9A-B0DA-0E8B6F620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CCEE5F-008F-7C0A-6C94-560251D57B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C3D420-3E42-2833-C3C3-B3FDF4A5868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0986EA3-2B36-78BA-D194-44D50AC0C8F2}"/>
              </a:ext>
            </a:extLst>
          </p:cNvPr>
          <p:cNvSpPr>
            <a:spLocks noGrp="1"/>
          </p:cNvSpPr>
          <p:nvPr>
            <p:ph type="sldNum" sz="quarter" idx="10"/>
          </p:nvPr>
        </p:nvSpPr>
        <p:spPr/>
        <p:txBody>
          <a:bodyPr/>
          <a:lstStyle/>
          <a:p>
            <a:fld id="{24D17BC8-50E1-432F-9920-19DAB0CC9BBD}" type="slidenum">
              <a:rPr lang="en-US" smtClean="0"/>
              <a:t>1</a:t>
            </a:fld>
            <a:endParaRPr lang="en-US"/>
          </a:p>
        </p:txBody>
      </p:sp>
    </p:spTree>
    <p:extLst>
      <p:ext uri="{BB962C8B-B14F-4D97-AF65-F5344CB8AC3E}">
        <p14:creationId xmlns:p14="http://schemas.microsoft.com/office/powerpoint/2010/main" val="545833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3A51B-EC00-F96D-D4A9-D7225EC5A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6E9F4-3F06-14CE-DC15-0D2BEE9D19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F1C22-D171-0B64-E449-B8DD1A335687}"/>
              </a:ext>
            </a:extLst>
          </p:cNvPr>
          <p:cNvSpPr>
            <a:spLocks noGrp="1"/>
          </p:cNvSpPr>
          <p:nvPr>
            <p:ph type="body" idx="1"/>
          </p:nvPr>
        </p:nvSpPr>
        <p:spPr/>
        <p:txBody>
          <a:bodyPr/>
          <a:lstStyle/>
          <a:p>
            <a:r>
              <a:rPr lang="en-US" dirty="0"/>
              <a:t>The last pillar is collaboration, and this is probably the one that is hardest to put into a publication or program because a lot of it is about the relationships AIC helps create.</a:t>
            </a:r>
          </a:p>
          <a:p>
            <a:endParaRPr lang="en-US" b="1" dirty="0"/>
          </a:p>
          <a:p>
            <a:r>
              <a:rPr lang="en-US" dirty="0"/>
              <a:t>We represent 92 counties, and one of the advantages of that is that there is a tremendous amount of experience across the state. If one county is dealing with a problem, there is a pretty good chance somebody else has dealt with something similar.</a:t>
            </a:r>
          </a:p>
          <a:p>
            <a:endParaRPr lang="en-US" b="1" dirty="0"/>
          </a:p>
          <a:p>
            <a:r>
              <a:rPr lang="en-US" b="1" dirty="0"/>
              <a:t>Sharing ideas and best practices</a:t>
            </a:r>
          </a:p>
          <a:p>
            <a:r>
              <a:rPr lang="en-US" dirty="0"/>
              <a:t>A big part of collaboration is simply getting county officials together and giving you opportunities to learn from each other.</a:t>
            </a:r>
          </a:p>
          <a:p>
            <a:r>
              <a:rPr lang="en-US" dirty="0"/>
              <a:t>Sometimes the best answer to a question isn't coming from AIC staff or a state agency. It may be another clerk who dealt with the exact same situation six months ago</a:t>
            </a:r>
          </a:p>
          <a:p>
            <a:endParaRPr lang="en-US" b="1" dirty="0"/>
          </a:p>
          <a:p>
            <a:r>
              <a:rPr lang="en-US" b="1" dirty="0"/>
              <a:t>Affiliate associations, committees and working groups</a:t>
            </a:r>
          </a:p>
          <a:p>
            <a:r>
              <a:rPr lang="en-US" dirty="0"/>
              <a:t>AIC also provides a place for our affiliate groups to work together. For clerks, you have your association, executive board, legislative committee, and other opportunities to discuss issues that are affecting clerks statewide</a:t>
            </a:r>
            <a:endParaRPr lang="en-US" b="1" dirty="0"/>
          </a:p>
          <a:p>
            <a:r>
              <a:rPr lang="en-US" dirty="0"/>
              <a:t>Those groups help us identify common problems and determine whether something is unique to one county or whether it is an issue we need to address statewide</a:t>
            </a:r>
          </a:p>
          <a:p>
            <a:endParaRPr lang="en-US" b="1" dirty="0"/>
          </a:p>
          <a:p>
            <a:r>
              <a:rPr lang="en-US" dirty="0"/>
              <a:t>Your Legislative Committee is a perfect example. Individual clerks bring issues forward, the group discusses them, and that collaboration can eventually turn into an AIC legislative priority.</a:t>
            </a:r>
          </a:p>
          <a:p>
            <a:endParaRPr lang="en-US" b="1" dirty="0"/>
          </a:p>
          <a:p>
            <a:r>
              <a:rPr lang="en-US" b="1" dirty="0"/>
              <a:t>State agencies and policymakers</a:t>
            </a:r>
          </a:p>
          <a:p>
            <a:r>
              <a:rPr lang="en-US" dirty="0"/>
              <a:t>Collaboration also extends outside county government. AIC works regularly with state agencies, legislators, other associations, and subject matter experts\</a:t>
            </a:r>
          </a:p>
          <a:p>
            <a:r>
              <a:rPr lang="en-US" dirty="0"/>
              <a:t>Part of our role is helping bring those groups together with county officials so there is communication in both directions. </a:t>
            </a:r>
            <a:br>
              <a:rPr lang="en-US" dirty="0"/>
            </a:br>
            <a:br>
              <a:rPr lang="en-US" dirty="0"/>
            </a:br>
            <a:r>
              <a:rPr lang="en-US" dirty="0"/>
              <a:t>An example that comes to mind is the opportunity you all have at the AIC legislative conference during session when we parter with state office holders (SOS, AG, comptroller) to visit with them in their offices.</a:t>
            </a:r>
          </a:p>
          <a:p>
            <a:r>
              <a:rPr lang="en-US" dirty="0"/>
              <a:t>For clerks, obviously IED is a good example. There are issues where AIC, the Clerks Association, IED, legislators, and individual clerks may all need to be part of the same conversation</a:t>
            </a:r>
          </a:p>
          <a:p>
            <a:endParaRPr lang="en-US" dirty="0"/>
          </a:p>
          <a:p>
            <a:r>
              <a:rPr lang="en-US" b="1" dirty="0"/>
              <a:t>Common challenges and priorities</a:t>
            </a:r>
          </a:p>
          <a:p>
            <a:r>
              <a:rPr lang="en-US" dirty="0"/>
              <a:t> One county raising an issue is important. But when we start hearing the same concern from clerks in ten, twenty, or thirty counties, that tells us we may have a larger issue that needs to be addressed</a:t>
            </a:r>
          </a:p>
          <a:p>
            <a:endParaRPr lang="en-US" b="1" dirty="0"/>
          </a:p>
          <a:p>
            <a:r>
              <a:rPr lang="en-US" b="1" dirty="0"/>
              <a:t>Closing</a:t>
            </a:r>
          </a:p>
          <a:p>
            <a:r>
              <a:rPr lang="en-US" dirty="0"/>
              <a:t>So when we talk about collaboration, the biggest takeaway is that you don't have to operate in a vacuum. You have 91 other counties, your affiliate association, AIC staff, state agencies, and a much larger network of people you can lean on.</a:t>
            </a:r>
            <a:endParaRPr lang="en-US" b="1" dirty="0"/>
          </a:p>
        </p:txBody>
      </p:sp>
      <p:sp>
        <p:nvSpPr>
          <p:cNvPr id="4" name="Slide Number Placeholder 3">
            <a:extLst>
              <a:ext uri="{FF2B5EF4-FFF2-40B4-BE49-F238E27FC236}">
                <a16:creationId xmlns:a16="http://schemas.microsoft.com/office/drawing/2014/main" id="{01A3A64F-AAEB-BD8A-B124-821F0AE536A6}"/>
              </a:ext>
            </a:extLst>
          </p:cNvPr>
          <p:cNvSpPr>
            <a:spLocks noGrp="1"/>
          </p:cNvSpPr>
          <p:nvPr>
            <p:ph type="sldNum" sz="quarter" idx="10"/>
          </p:nvPr>
        </p:nvSpPr>
        <p:spPr/>
        <p:txBody>
          <a:bodyPr/>
          <a:lstStyle/>
          <a:p>
            <a:fld id="{24D17BC8-50E1-432F-9920-19DAB0CC9BBD}" type="slidenum">
              <a:rPr lang="en-US" smtClean="0"/>
              <a:t>10</a:t>
            </a:fld>
            <a:endParaRPr lang="en-US"/>
          </a:p>
        </p:txBody>
      </p:sp>
    </p:spTree>
    <p:extLst>
      <p:ext uri="{BB962C8B-B14F-4D97-AF65-F5344CB8AC3E}">
        <p14:creationId xmlns:p14="http://schemas.microsoft.com/office/powerpoint/2010/main" val="4176269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95434-D625-43DE-F4F9-875F019C8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4CAD8-494E-4CFB-9288-56D9A81ACB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878EB-925C-2BD1-1A1E-CCB9D01831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946057-C0AD-724E-BEDF-67165E0FD2C7}"/>
              </a:ext>
            </a:extLst>
          </p:cNvPr>
          <p:cNvSpPr>
            <a:spLocks noGrp="1"/>
          </p:cNvSpPr>
          <p:nvPr>
            <p:ph type="sldNum" sz="quarter" idx="10"/>
          </p:nvPr>
        </p:nvSpPr>
        <p:spPr/>
        <p:txBody>
          <a:bodyPr/>
          <a:lstStyle/>
          <a:p>
            <a:fld id="{24D17BC8-50E1-432F-9920-19DAB0CC9BBD}" type="slidenum">
              <a:rPr lang="en-US" smtClean="0"/>
              <a:t>11</a:t>
            </a:fld>
            <a:endParaRPr lang="en-US"/>
          </a:p>
        </p:txBody>
      </p:sp>
    </p:spTree>
    <p:extLst>
      <p:ext uri="{BB962C8B-B14F-4D97-AF65-F5344CB8AC3E}">
        <p14:creationId xmlns:p14="http://schemas.microsoft.com/office/powerpoint/2010/main" val="1727306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A15E-7A75-454E-5532-D3CDFD5EB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9CE00-009F-59C8-5950-BDFED37F3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445EBC-AD48-2444-955D-F7B86F32C4ED}"/>
              </a:ext>
            </a:extLst>
          </p:cNvPr>
          <p:cNvSpPr>
            <a:spLocks noGrp="1"/>
          </p:cNvSpPr>
          <p:nvPr>
            <p:ph type="body" idx="1"/>
          </p:nvPr>
        </p:nvSpPr>
        <p:spPr/>
        <p:txBody>
          <a:bodyPr/>
          <a:lstStyle/>
          <a:p>
            <a:r>
              <a:rPr lang="en-US" dirty="0"/>
              <a:t>AIC’s advocacy doesn’t happen in a vacuum. Our Legislative Committee includes representatives from each of our affiliate organizations, so the Clerks have a seat at the table. The committee reviews legislation affecting counties, makes recommendations, and helps shape the legislative program that ultimately goes to our Board.”</a:t>
            </a:r>
          </a:p>
          <a:p>
            <a:endParaRPr lang="en-US" dirty="0"/>
          </a:p>
          <a:p>
            <a:r>
              <a:rPr lang="en-US" dirty="0"/>
              <a:t>The AIC President appoints five at large elected county officials while considering the general </a:t>
            </a:r>
            <a:r>
              <a:rPr lang="en-US" dirty="0" err="1"/>
              <a:t>makeupt</a:t>
            </a:r>
            <a:r>
              <a:rPr lang="en-US" dirty="0"/>
              <a:t> of the committee and that includes the legislative committee chair as one of the 5 appointments. </a:t>
            </a:r>
          </a:p>
        </p:txBody>
      </p:sp>
      <p:sp>
        <p:nvSpPr>
          <p:cNvPr id="4" name="Slide Number Placeholder 3">
            <a:extLst>
              <a:ext uri="{FF2B5EF4-FFF2-40B4-BE49-F238E27FC236}">
                <a16:creationId xmlns:a16="http://schemas.microsoft.com/office/drawing/2014/main" id="{D64635D6-F7C8-64D0-6F69-0EB5801A178A}"/>
              </a:ext>
            </a:extLst>
          </p:cNvPr>
          <p:cNvSpPr>
            <a:spLocks noGrp="1"/>
          </p:cNvSpPr>
          <p:nvPr>
            <p:ph type="sldNum" sz="quarter" idx="10"/>
          </p:nvPr>
        </p:nvSpPr>
        <p:spPr/>
        <p:txBody>
          <a:bodyPr/>
          <a:lstStyle/>
          <a:p>
            <a:fld id="{24D17BC8-50E1-432F-9920-19DAB0CC9BBD}" type="slidenum">
              <a:rPr lang="en-US" smtClean="0"/>
              <a:t>12</a:t>
            </a:fld>
            <a:endParaRPr lang="en-US"/>
          </a:p>
        </p:txBody>
      </p:sp>
    </p:spTree>
    <p:extLst>
      <p:ext uri="{BB962C8B-B14F-4D97-AF65-F5344CB8AC3E}">
        <p14:creationId xmlns:p14="http://schemas.microsoft.com/office/powerpoint/2010/main" val="690801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D17BC8-50E1-432F-9920-19DAB0CC9BBD}" type="slidenum">
              <a:rPr lang="en-US" smtClean="0"/>
              <a:t>13</a:t>
            </a:fld>
            <a:endParaRPr lang="en-US"/>
          </a:p>
        </p:txBody>
      </p:sp>
    </p:spTree>
    <p:extLst>
      <p:ext uri="{BB962C8B-B14F-4D97-AF65-F5344CB8AC3E}">
        <p14:creationId xmlns:p14="http://schemas.microsoft.com/office/powerpoint/2010/main" val="8886978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7BF82-90DD-CAE2-9199-70A98211DD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B9EE34-911D-7076-BFF4-A37EB8016A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6168A1-1C6A-213F-B738-59FBD572A838}"/>
              </a:ext>
            </a:extLst>
          </p:cNvPr>
          <p:cNvSpPr>
            <a:spLocks noGrp="1"/>
          </p:cNvSpPr>
          <p:nvPr>
            <p:ph type="body" idx="1"/>
          </p:nvPr>
        </p:nvSpPr>
        <p:spPr/>
        <p:txBody>
          <a:bodyPr/>
          <a:lstStyle/>
          <a:p>
            <a:r>
              <a:rPr lang="en-US" dirty="0"/>
              <a:t>AIC’s advocacy doesn’t happen in a vacuum. Our Legislative Committee includes representatives from each of our affiliate organizations, so the Clerks have a seat at the table. The committee reviews legislation affecting counties, makes recommendations, and helps shape the legislative program that ultimately goes to our Board.”</a:t>
            </a:r>
          </a:p>
        </p:txBody>
      </p:sp>
      <p:sp>
        <p:nvSpPr>
          <p:cNvPr id="4" name="Slide Number Placeholder 3">
            <a:extLst>
              <a:ext uri="{FF2B5EF4-FFF2-40B4-BE49-F238E27FC236}">
                <a16:creationId xmlns:a16="http://schemas.microsoft.com/office/drawing/2014/main" id="{48B7D3A0-4C6E-9949-AAD3-F467D8F64311}"/>
              </a:ext>
            </a:extLst>
          </p:cNvPr>
          <p:cNvSpPr>
            <a:spLocks noGrp="1"/>
          </p:cNvSpPr>
          <p:nvPr>
            <p:ph type="sldNum" sz="quarter" idx="10"/>
          </p:nvPr>
        </p:nvSpPr>
        <p:spPr/>
        <p:txBody>
          <a:bodyPr/>
          <a:lstStyle/>
          <a:p>
            <a:fld id="{24D17BC8-50E1-432F-9920-19DAB0CC9BBD}" type="slidenum">
              <a:rPr lang="en-US" smtClean="0"/>
              <a:t>14</a:t>
            </a:fld>
            <a:endParaRPr lang="en-US"/>
          </a:p>
        </p:txBody>
      </p:sp>
    </p:spTree>
    <p:extLst>
      <p:ext uri="{BB962C8B-B14F-4D97-AF65-F5344CB8AC3E}">
        <p14:creationId xmlns:p14="http://schemas.microsoft.com/office/powerpoint/2010/main" val="3328039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D17BC8-50E1-432F-9920-19DAB0CC9BBD}" type="slidenum">
              <a:rPr lang="en-US" smtClean="0"/>
              <a:t>15</a:t>
            </a:fld>
            <a:endParaRPr lang="en-US"/>
          </a:p>
        </p:txBody>
      </p:sp>
    </p:spTree>
    <p:extLst>
      <p:ext uri="{BB962C8B-B14F-4D97-AF65-F5344CB8AC3E}">
        <p14:creationId xmlns:p14="http://schemas.microsoft.com/office/powerpoint/2010/main" val="888697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Distritct</a:t>
            </a:r>
            <a:r>
              <a:rPr lang="en-US" dirty="0"/>
              <a:t> Presidents among the 6 </a:t>
            </a:r>
            <a:r>
              <a:rPr lang="en-US" dirty="0" err="1"/>
              <a:t>dsitrcits</a:t>
            </a:r>
            <a:r>
              <a:rPr lang="en-US" dirty="0"/>
              <a:t> and election happens at district meetings. </a:t>
            </a:r>
            <a:br>
              <a:rPr lang="en-US" dirty="0"/>
            </a:br>
            <a:br>
              <a:rPr lang="en-US" dirty="0"/>
            </a:br>
            <a:endParaRPr lang="en-US" dirty="0"/>
          </a:p>
        </p:txBody>
      </p:sp>
      <p:sp>
        <p:nvSpPr>
          <p:cNvPr id="4" name="Slide Number Placeholder 3"/>
          <p:cNvSpPr>
            <a:spLocks noGrp="1"/>
          </p:cNvSpPr>
          <p:nvPr>
            <p:ph type="sldNum" sz="quarter" idx="10"/>
          </p:nvPr>
        </p:nvSpPr>
        <p:spPr/>
        <p:txBody>
          <a:bodyPr/>
          <a:lstStyle/>
          <a:p>
            <a:fld id="{24D17BC8-50E1-432F-9920-19DAB0CC9BBD}" type="slidenum">
              <a:rPr lang="en-US" smtClean="0"/>
              <a:t>2</a:t>
            </a:fld>
            <a:endParaRPr lang="en-US"/>
          </a:p>
        </p:txBody>
      </p:sp>
    </p:spTree>
    <p:extLst>
      <p:ext uri="{BB962C8B-B14F-4D97-AF65-F5344CB8AC3E}">
        <p14:creationId xmlns:p14="http://schemas.microsoft.com/office/powerpoint/2010/main" val="888697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D17BC8-50E1-432F-9920-19DAB0CC9BBD}" type="slidenum">
              <a:rPr lang="en-US" smtClean="0"/>
              <a:t>3</a:t>
            </a:fld>
            <a:endParaRPr lang="en-US"/>
          </a:p>
        </p:txBody>
      </p:sp>
    </p:spTree>
    <p:extLst>
      <p:ext uri="{BB962C8B-B14F-4D97-AF65-F5344CB8AC3E}">
        <p14:creationId xmlns:p14="http://schemas.microsoft.com/office/powerpoint/2010/main" val="888697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4D17BC8-50E1-432F-9920-19DAB0CC9BBD}" type="slidenum">
              <a:rPr lang="en-US" smtClean="0"/>
              <a:t>4</a:t>
            </a:fld>
            <a:endParaRPr lang="en-US"/>
          </a:p>
        </p:txBody>
      </p:sp>
    </p:spTree>
    <p:extLst>
      <p:ext uri="{BB962C8B-B14F-4D97-AF65-F5344CB8AC3E}">
        <p14:creationId xmlns:p14="http://schemas.microsoft.com/office/powerpoint/2010/main" val="888697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E4DB3-250A-7BDF-FE28-98D0795960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8AE2B-C77C-1452-F759-66127792CB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81EAC5-601C-05D8-D47B-1825FF8CD897}"/>
              </a:ext>
            </a:extLst>
          </p:cNvPr>
          <p:cNvSpPr>
            <a:spLocks noGrp="1"/>
          </p:cNvSpPr>
          <p:nvPr>
            <p:ph type="body" idx="1"/>
          </p:nvPr>
        </p:nvSpPr>
        <p:spPr/>
        <p:txBody>
          <a:bodyPr/>
          <a:lstStyle/>
          <a:p>
            <a:r>
              <a:rPr lang="en-US" b="1" dirty="0"/>
              <a:t>Advocacy</a:t>
            </a:r>
          </a:p>
          <a:p>
            <a:r>
              <a:rPr lang="en-US" b="0" dirty="0"/>
              <a:t>We give Indiana counties a voice at the Statehouse by representing county government before the Indiana General Assembly, state agencies, and other policymakers.</a:t>
            </a:r>
          </a:p>
          <a:p>
            <a:r>
              <a:rPr lang="en-US" b="1" dirty="0"/>
              <a:t>Education</a:t>
            </a:r>
          </a:p>
          <a:p>
            <a:r>
              <a:rPr lang="en-US" b="0" dirty="0"/>
              <a:t>We keep county officials informed through conferences, legislative updates, webinars, publications, and training opportunities</a:t>
            </a:r>
          </a:p>
          <a:p>
            <a:r>
              <a:rPr lang="en-US" b="1" dirty="0"/>
              <a:t>Resources</a:t>
            </a:r>
          </a:p>
          <a:p>
            <a:r>
              <a:rPr lang="en-US" dirty="0"/>
              <a:t>We provide members with trusted resources, research, publications, and practical tools to help them stay informed and serve their counties effectively.</a:t>
            </a:r>
          </a:p>
          <a:p>
            <a:r>
              <a:rPr lang="en-US" b="1" dirty="0"/>
              <a:t>Collaboration</a:t>
            </a:r>
          </a:p>
          <a:p>
            <a:r>
              <a:rPr lang="en-US" dirty="0"/>
              <a:t>We bring county officials together to share ideas, build relationships, and strengthen county government across all 92 Indiana counties through conferences and AIC committees. </a:t>
            </a:r>
            <a:endParaRPr lang="en-US" b="1" dirty="0"/>
          </a:p>
          <a:p>
            <a:endParaRPr lang="en-US" dirty="0"/>
          </a:p>
        </p:txBody>
      </p:sp>
      <p:sp>
        <p:nvSpPr>
          <p:cNvPr id="4" name="Slide Number Placeholder 3">
            <a:extLst>
              <a:ext uri="{FF2B5EF4-FFF2-40B4-BE49-F238E27FC236}">
                <a16:creationId xmlns:a16="http://schemas.microsoft.com/office/drawing/2014/main" id="{85CB0FA1-4ECF-7C31-D8D2-39A57ED1C1FB}"/>
              </a:ext>
            </a:extLst>
          </p:cNvPr>
          <p:cNvSpPr>
            <a:spLocks noGrp="1"/>
          </p:cNvSpPr>
          <p:nvPr>
            <p:ph type="sldNum" sz="quarter" idx="10"/>
          </p:nvPr>
        </p:nvSpPr>
        <p:spPr/>
        <p:txBody>
          <a:bodyPr/>
          <a:lstStyle/>
          <a:p>
            <a:fld id="{24D17BC8-50E1-432F-9920-19DAB0CC9BBD}" type="slidenum">
              <a:rPr lang="en-US" smtClean="0"/>
              <a:t>5</a:t>
            </a:fld>
            <a:endParaRPr lang="en-US"/>
          </a:p>
        </p:txBody>
      </p:sp>
    </p:spTree>
    <p:extLst>
      <p:ext uri="{BB962C8B-B14F-4D97-AF65-F5344CB8AC3E}">
        <p14:creationId xmlns:p14="http://schemas.microsoft.com/office/powerpoint/2010/main" val="104470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B9504-B1A7-2D95-DACC-31878BDBB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3BAE23-1754-A88B-2F4D-1E6284FB5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2F0988-8D3D-4D87-B036-EA4A08F1440C}"/>
              </a:ext>
            </a:extLst>
          </p:cNvPr>
          <p:cNvSpPr>
            <a:spLocks noGrp="1"/>
          </p:cNvSpPr>
          <p:nvPr>
            <p:ph type="body" idx="1"/>
          </p:nvPr>
        </p:nvSpPr>
        <p:spPr/>
        <p:txBody>
          <a:bodyPr/>
          <a:lstStyle/>
          <a:p>
            <a:r>
              <a:rPr lang="en-US" dirty="0"/>
              <a:t>Advocacy is probably the part of AIC that most people are familiar with. A big part of our job is representing counties at the Statehouse and making sure county government has a voice in the legislative process.</a:t>
            </a:r>
          </a:p>
          <a:p>
            <a:endParaRPr lang="en-US" dirty="0"/>
          </a:p>
          <a:p>
            <a:r>
              <a:rPr lang="en-US" dirty="0"/>
              <a:t>Most of our time during the legislative session is spent talking with legislators, tracking bills through </a:t>
            </a:r>
            <a:r>
              <a:rPr lang="en-US" dirty="0" err="1"/>
              <a:t>HannaIndiana</a:t>
            </a:r>
            <a:r>
              <a:rPr lang="en-US" dirty="0"/>
              <a:t>, testifying in committee, and educating legislators on how proposed legislation is actually going to affect counties. </a:t>
            </a:r>
          </a:p>
          <a:p>
            <a:endParaRPr lang="en-US" dirty="0"/>
          </a:p>
          <a:p>
            <a:r>
              <a:rPr lang="en-US" dirty="0"/>
              <a:t>We are also there to advance county priorities. The issues that AIC works on do not come from AIC staff but instead they come from our members through the AIC legislative committee. You are the ones doing the work everyday so our legislative agenda starts with issues that county officials bring to us. And Those issues are vetted through the AIC legislative committee which includes representation from each of our affiliate groups. </a:t>
            </a:r>
            <a:br>
              <a:rPr lang="en-US" dirty="0"/>
            </a:br>
            <a:br>
              <a:rPr lang="en-US" dirty="0"/>
            </a:br>
            <a:r>
              <a:rPr lang="en-US" dirty="0"/>
              <a:t>While a large part of advocacy is advancing the county priorities and keeping law makers educated on issues, another large part is playing defense and preventing or improving harmful legislation towards counties. A bill may have good intentions, but there can be unintended consequences for counties, additional costs, or administrative issues that you all recognize but something legislators may have not realized until pointed out. </a:t>
            </a:r>
            <a:br>
              <a:rPr lang="en-US" dirty="0"/>
            </a:br>
            <a:br>
              <a:rPr lang="en-US" dirty="0"/>
            </a:br>
            <a:r>
              <a:rPr lang="en-US" dirty="0"/>
              <a:t>There are hundreds of bills moving during session that AIC is tracking across all of our affiliate groups. Obviously, you don't have time to follow every bill, amendment, or committee hearing.</a:t>
            </a:r>
          </a:p>
          <a:p>
            <a:r>
              <a:rPr lang="en-US" dirty="0"/>
              <a:t>Our job is to narrow that down and identify what actually matters to your office. For clerks, we compile those bills through Hannah </a:t>
            </a:r>
            <a:r>
              <a:rPr lang="en-US" dirty="0" err="1"/>
              <a:t>IndianaNet</a:t>
            </a:r>
            <a:r>
              <a:rPr lang="en-US" dirty="0"/>
              <a:t> and share them with your Legislative Committee so we can discuss them every week during session</a:t>
            </a:r>
          </a:p>
          <a:p>
            <a:br>
              <a:rPr lang="en-US" dirty="0"/>
            </a:br>
            <a:br>
              <a:rPr lang="en-US" dirty="0"/>
            </a:br>
            <a:r>
              <a:rPr lang="en-US" dirty="0"/>
              <a:t>And Finally, we try to connect you all with legislators throughout the process. I can always relay the position of the Clerks Association to a legislator and meet with them but sometimes it is much more effective when a legislator hears directly from you who administer at the local level. And I'll give you some real examples from this past session over the next couple of slides where members of your Legislative Committee were involved and made a difference.</a:t>
            </a:r>
            <a:br>
              <a:rPr lang="en-US" dirty="0"/>
            </a:br>
            <a:br>
              <a:rPr lang="en-US" dirty="0"/>
            </a:br>
            <a:endParaRPr lang="en-US" dirty="0"/>
          </a:p>
        </p:txBody>
      </p:sp>
      <p:sp>
        <p:nvSpPr>
          <p:cNvPr id="4" name="Slide Number Placeholder 3">
            <a:extLst>
              <a:ext uri="{FF2B5EF4-FFF2-40B4-BE49-F238E27FC236}">
                <a16:creationId xmlns:a16="http://schemas.microsoft.com/office/drawing/2014/main" id="{7E2D3CCB-63D1-33EB-ECD0-2111C2BD0C29}"/>
              </a:ext>
            </a:extLst>
          </p:cNvPr>
          <p:cNvSpPr>
            <a:spLocks noGrp="1"/>
          </p:cNvSpPr>
          <p:nvPr>
            <p:ph type="sldNum" sz="quarter" idx="10"/>
          </p:nvPr>
        </p:nvSpPr>
        <p:spPr/>
        <p:txBody>
          <a:bodyPr/>
          <a:lstStyle/>
          <a:p>
            <a:fld id="{24D17BC8-50E1-432F-9920-19DAB0CC9BBD}" type="slidenum">
              <a:rPr lang="en-US" smtClean="0"/>
              <a:t>6</a:t>
            </a:fld>
            <a:endParaRPr lang="en-US"/>
          </a:p>
        </p:txBody>
      </p:sp>
    </p:spTree>
    <p:extLst>
      <p:ext uri="{BB962C8B-B14F-4D97-AF65-F5344CB8AC3E}">
        <p14:creationId xmlns:p14="http://schemas.microsoft.com/office/powerpoint/2010/main" val="1290555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5B2A2-9613-E326-D53C-22A1F016D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A7206-230D-CA7E-3596-D73E562412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4F06F-83E3-AC5E-F56F-8BDE7A9AC9AD}"/>
              </a:ext>
            </a:extLst>
          </p:cNvPr>
          <p:cNvSpPr>
            <a:spLocks noGrp="1"/>
          </p:cNvSpPr>
          <p:nvPr>
            <p:ph type="body" idx="1"/>
          </p:nvPr>
        </p:nvSpPr>
        <p:spPr/>
        <p:txBody>
          <a:bodyPr/>
          <a:lstStyle/>
          <a:p>
            <a:r>
              <a:rPr lang="en-US" dirty="0"/>
              <a:t>So if we're going to talk about how clerks can be more effective advocates, it helps to understand where you can actually have an impact. We will walk through the legislative process, and as we go through it, I'll point out the places where your involvement can make the biggest difference.</a:t>
            </a:r>
          </a:p>
          <a:p>
            <a:endParaRPr lang="en-US" dirty="0"/>
          </a:p>
          <a:p>
            <a:r>
              <a:rPr lang="en-US" dirty="0"/>
              <a:t>This chart looks like a lot, but the basic process is pretty straightforward. A bill starts in one chamber, goes through committee, second reading and third reading, and if it passes, it goes over to the other chamber and essentially starts that process again.”</a:t>
            </a:r>
          </a:p>
          <a:p>
            <a:r>
              <a:rPr lang="en-US" dirty="0"/>
              <a:t>If the two chambers ultimately disagree on the language, you can end up in a conference committee before a bill reaches the Governor.</a:t>
            </a:r>
          </a:p>
          <a:p>
            <a:r>
              <a:rPr lang="en-US" dirty="0"/>
              <a:t>Rather than going through every single box, I want to focus on the points in this process where </a:t>
            </a:r>
            <a:r>
              <a:rPr lang="en-US" b="1" dirty="0"/>
              <a:t>you as clerks can actually make an impact</a:t>
            </a:r>
            <a:r>
              <a:rPr lang="en-US" dirty="0"/>
              <a:t>, because there are several.</a:t>
            </a:r>
          </a:p>
          <a:p>
            <a:endParaRPr lang="en-US" dirty="0"/>
          </a:p>
          <a:p>
            <a:r>
              <a:rPr lang="en-US" b="1" u="sng" dirty="0"/>
              <a:t>BOX 1: </a:t>
            </a:r>
            <a:r>
              <a:rPr lang="en-US" dirty="0"/>
              <a:t>The first opportunity actually happens </a:t>
            </a:r>
            <a:r>
              <a:rPr lang="en-US" b="0" dirty="0"/>
              <a:t>before this chart even starts.</a:t>
            </a:r>
          </a:p>
          <a:p>
            <a:r>
              <a:rPr lang="en-US" dirty="0"/>
              <a:t>We talk a lot about advocacy during the legislative session, but some of the most important advocacy happens months before session begins.</a:t>
            </a:r>
          </a:p>
          <a:p>
            <a:r>
              <a:rPr lang="en-US" dirty="0"/>
              <a:t>Legislators don't show up in January and suddenly decide what bills they're going to file. Those conversations are happening throughout the summer and fall.</a:t>
            </a:r>
          </a:p>
          <a:p>
            <a:endParaRPr lang="en-US" dirty="0"/>
          </a:p>
          <a:p>
            <a:r>
              <a:rPr lang="en-US" dirty="0"/>
              <a:t>This is when we need clerks identifying problems early. If there's something in statute that isn't working, tell us what the problem is. Bring us examples. Bring us data. Explain the local impact, and ideally start thinking about what the solution might look like.</a:t>
            </a:r>
          </a:p>
          <a:p>
            <a:r>
              <a:rPr lang="en-US" dirty="0"/>
              <a:t>This is also a great time to start conversations with your local legislators. Build that relationship before you need something from them. If you have an issue you'd like addressed, talk with them early and see whether they're interested in carrying it.</a:t>
            </a:r>
          </a:p>
          <a:p>
            <a:endParaRPr lang="en-US" dirty="0"/>
          </a:p>
          <a:p>
            <a:r>
              <a:rPr lang="en-US" dirty="0"/>
              <a:t>Legislators also have limits on how many bills they can file, so getting an idea in front of them early matters. By the time session begins, many legislators already know what their bill package is going to look like</a:t>
            </a:r>
          </a:p>
          <a:p>
            <a:endParaRPr lang="en-US" dirty="0"/>
          </a:p>
          <a:p>
            <a:r>
              <a:rPr lang="en-US" b="1" u="sng" dirty="0"/>
              <a:t>BOX 5: </a:t>
            </a:r>
            <a:r>
              <a:rPr lang="en-US" b="0" u="none" dirty="0"/>
              <a:t> This is a really important point for clerk engagement. When there is a bill important to the Clerks Association, this is when we may be asking you to contact members of that committee. Even if </a:t>
            </a:r>
            <a:r>
              <a:rPr lang="en-US" dirty="0"/>
              <a:t>your senator or representative isn't sitting on that particular committee, don't assume they can't help. They can still talk with their colleagues who are on the committee</a:t>
            </a:r>
          </a:p>
          <a:p>
            <a:endParaRPr lang="en-US" b="1" u="sng" dirty="0"/>
          </a:p>
          <a:p>
            <a:r>
              <a:rPr lang="en-US" dirty="0"/>
              <a:t>AIC will testify and explain the Association's position, but there's a difference between me telling a committee that something is going to create a problem for clerks and an actual county clerk sitting in front of them saying, ‘Here's exactly how this is going to work in my office.</a:t>
            </a:r>
          </a:p>
          <a:p>
            <a:endParaRPr lang="en-US" b="1" u="sng" dirty="0"/>
          </a:p>
          <a:p>
            <a:r>
              <a:rPr lang="en-US" dirty="0"/>
              <a:t>Bring real-world examples. Bring numbers if you have them. Explain the administrative impact. And be willing to answer technical questions.”</a:t>
            </a:r>
          </a:p>
          <a:p>
            <a:r>
              <a:rPr lang="en-US" dirty="0"/>
              <a:t>“You don't have to come in and give some elaborate speech. Sometimes the most valuable thing you can do is simply be the subject matter expert in the room</a:t>
            </a:r>
          </a:p>
          <a:p>
            <a:endParaRPr lang="en-US" b="1" u="sng" dirty="0"/>
          </a:p>
          <a:p>
            <a:r>
              <a:rPr lang="en-US" b="1" u="sng" dirty="0"/>
              <a:t>BOX 6: </a:t>
            </a:r>
            <a:r>
              <a:rPr lang="en-US" dirty="0"/>
              <a:t>This is another important time to communicate with your local legislator.</a:t>
            </a:r>
          </a:p>
          <a:p>
            <a:r>
              <a:rPr lang="en-US" dirty="0"/>
              <a:t>Maybe the bill is generally good, but there's still one piece that needs fixed. Second reading may give us an opportunity to work on an amendment.</a:t>
            </a:r>
          </a:p>
          <a:p>
            <a:r>
              <a:rPr lang="en-US" dirty="0"/>
              <a:t>At this point, AIC may be working with the bill author or other legislators on amendment language, while clerks are helping reinforce why that change is necessary</a:t>
            </a:r>
          </a:p>
          <a:p>
            <a:endParaRPr lang="en-US" dirty="0"/>
          </a:p>
          <a:p>
            <a:r>
              <a:rPr lang="en-US" b="1" u="sng" dirty="0"/>
              <a:t>BOX 7:  </a:t>
            </a:r>
            <a:r>
              <a:rPr lang="en-US" dirty="0"/>
              <a:t>Third reading is where the entire chamber votes on whether the bill moves forward.</a:t>
            </a:r>
          </a:p>
          <a:p>
            <a:r>
              <a:rPr lang="en-US" b="0" u="none" dirty="0"/>
              <a:t>This is still the prime time to be calling your legislator. </a:t>
            </a:r>
            <a:r>
              <a:rPr lang="en-US" dirty="0"/>
              <a:t>Legislators hear from lobbyists all day long. Hearing from somebody back home can carry a different amount of weight.</a:t>
            </a:r>
          </a:p>
          <a:p>
            <a:endParaRPr lang="en-US" b="0" u="none" dirty="0"/>
          </a:p>
          <a:p>
            <a:r>
              <a:rPr lang="en-US" b="1" u="sng" dirty="0"/>
              <a:t>BOX 1 (Second Chamber): </a:t>
            </a:r>
            <a:r>
              <a:rPr lang="en-US" dirty="0"/>
              <a:t>Assuming the bill passes, it goes over to the second chamber. And for the most part, the process starts over with a new set of legislators. </a:t>
            </a:r>
          </a:p>
          <a:p>
            <a:r>
              <a:rPr lang="en-US" dirty="0"/>
              <a:t>The examples, data, and testimony you provided in the first chamber will still be extremely useful, but now we're taking that information to a completely different group of lawmakers.</a:t>
            </a:r>
            <a:endParaRPr lang="en-US" b="0" u="none" dirty="0"/>
          </a:p>
          <a:p>
            <a:endParaRPr lang="en-US" b="0" u="none" dirty="0"/>
          </a:p>
          <a:p>
            <a:r>
              <a:rPr lang="en-US" b="1" u="sng" dirty="0"/>
              <a:t>BOX 3&amp;4 (Second Chamber): </a:t>
            </a:r>
            <a:r>
              <a:rPr lang="en-US" b="0" u="none" dirty="0"/>
              <a:t>Same thing here where second reading gives us another opportunity to address amendments. </a:t>
            </a:r>
            <a:r>
              <a:rPr lang="en-US" dirty="0"/>
              <a:t>If the bill started in the House, now we're asking you to work your Senate relationships. If it started in the Senate, now we're working with your House members.</a:t>
            </a:r>
          </a:p>
          <a:p>
            <a:endParaRPr lang="en-US" b="0" u="none" dirty="0"/>
          </a:p>
          <a:p>
            <a:r>
              <a:rPr lang="en-US" b="1" u="sng" dirty="0"/>
              <a:t>CONFERENCE COMMITTEE: </a:t>
            </a:r>
            <a:r>
              <a:rPr lang="en-US" dirty="0"/>
              <a:t>Now, if the second chamber passes the exact same version, the bill can move toward the Governor. But if the second chamber changes the bill, the original author has a decision to make on whether they want to concur on the changes and send the bill to the governor's office or if they want to dissent on the changes and take the bill to conference committee. The conference committee makeup is </a:t>
            </a:r>
            <a:r>
              <a:rPr lang="en-US" b="0" dirty="0"/>
              <a:t>four conferees total: two from the House and two from the Senate. The House and Senate may also appoint advisors, but those advisors are separate from the four conferees</a:t>
            </a:r>
          </a:p>
          <a:p>
            <a:endParaRPr lang="en-US" dirty="0"/>
          </a:p>
          <a:p>
            <a:r>
              <a:rPr lang="en-US" dirty="0"/>
              <a:t>This is where differences are settled and sometimes the disagreements are political or policy disagreements but sometimes they’re very technical which is what I’ve seen most. These committees are scheduled </a:t>
            </a:r>
            <a:br>
              <a:rPr lang="en-US" dirty="0"/>
            </a:br>
            <a:br>
              <a:rPr lang="en-US" dirty="0"/>
            </a:br>
            <a:r>
              <a:rPr lang="en-US" dirty="0"/>
              <a:t>However, there are instances where entire bills are shoved into another bill during conference committee. If one bill has passed either chamber, it is eligible language to be amended into another rule as long as it is germane. The </a:t>
            </a:r>
            <a:r>
              <a:rPr lang="en-US" dirty="0" err="1"/>
              <a:t>germaness</a:t>
            </a:r>
            <a:r>
              <a:rPr lang="en-US" dirty="0"/>
              <a:t> can be funky and something even legislators get frustrated about from my experience on senate staff. Germanness rules can be different between the house and senate as well. Generally, language can be germane to another bill if the statutes are similar or the subject matter is similar. An example of this that I have seen is the permit less carry bill in Indiana. </a:t>
            </a:r>
            <a:br>
              <a:rPr lang="en-US" dirty="0"/>
            </a:br>
            <a:br>
              <a:rPr lang="en-US" b="1" u="sng" dirty="0"/>
            </a:br>
            <a:r>
              <a:rPr lang="en-US" b="0" u="none" dirty="0"/>
              <a:t>Once both chambers agree on language and pass out of conference committee, it will head to the governors desk for signature. </a:t>
            </a:r>
          </a:p>
          <a:p>
            <a:endParaRPr lang="en-US" b="0" u="none" dirty="0"/>
          </a:p>
          <a:p>
            <a:r>
              <a:rPr lang="en-US" dirty="0"/>
              <a:t>So the big takeaway from this chart is that there isn’t just one point where clerks can influence legislation. You can have an impact before a bill is filed, during committee, during amendments, before chamber votes, when the bill moves to the second chamber, during conference committee, and even after the bill becomes law</a:t>
            </a:r>
            <a:endParaRPr lang="en-US" b="1" u="sng" dirty="0"/>
          </a:p>
          <a:p>
            <a:endParaRPr lang="en-US" b="1" u="sng"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6C7D43C0-A596-A59D-F1FB-D8D9C1837301}"/>
              </a:ext>
            </a:extLst>
          </p:cNvPr>
          <p:cNvSpPr>
            <a:spLocks noGrp="1"/>
          </p:cNvSpPr>
          <p:nvPr>
            <p:ph type="sldNum" sz="quarter" idx="10"/>
          </p:nvPr>
        </p:nvSpPr>
        <p:spPr/>
        <p:txBody>
          <a:bodyPr/>
          <a:lstStyle/>
          <a:p>
            <a:fld id="{24D17BC8-50E1-432F-9920-19DAB0CC9BBD}" type="slidenum">
              <a:rPr lang="en-US" smtClean="0"/>
              <a:t>7</a:t>
            </a:fld>
            <a:endParaRPr lang="en-US"/>
          </a:p>
        </p:txBody>
      </p:sp>
    </p:spTree>
    <p:extLst>
      <p:ext uri="{BB962C8B-B14F-4D97-AF65-F5344CB8AC3E}">
        <p14:creationId xmlns:p14="http://schemas.microsoft.com/office/powerpoint/2010/main" val="2134664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935C3-B82B-3A1D-96DE-1B0CC2047B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A2322-A815-2FED-FEA2-497678BDE3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860CD9-D51C-C76C-EE0A-2EB715DE798C}"/>
              </a:ext>
            </a:extLst>
          </p:cNvPr>
          <p:cNvSpPr>
            <a:spLocks noGrp="1"/>
          </p:cNvSpPr>
          <p:nvPr>
            <p:ph type="body" idx="1"/>
          </p:nvPr>
        </p:nvSpPr>
        <p:spPr/>
        <p:txBody>
          <a:bodyPr/>
          <a:lstStyle/>
          <a:p>
            <a:r>
              <a:rPr lang="en-US" dirty="0"/>
              <a:t>Now I want to circle back to the other three pillars we talked about at the beginning, starting with education.</a:t>
            </a:r>
            <a:br>
              <a:rPr lang="en-US" dirty="0"/>
            </a:br>
            <a:endParaRPr lang="en-US" dirty="0"/>
          </a:p>
          <a:p>
            <a:r>
              <a:rPr lang="en-US" dirty="0"/>
              <a:t>Education is another major part of what we provide to members, and it really starts from the time somebody first takes office.</a:t>
            </a:r>
          </a:p>
          <a:p>
            <a:endParaRPr lang="en-US" dirty="0"/>
          </a:p>
          <a:p>
            <a:r>
              <a:rPr lang="en-US" b="1" dirty="0"/>
              <a:t>NEO Training</a:t>
            </a:r>
          </a:p>
          <a:p>
            <a:r>
              <a:rPr lang="en-US" dirty="0"/>
              <a:t>That starts with our Newly Elected Officials Conference, or NEO. After an election year, we provide training specifically for officials who are preparing to take office for the first time.</a:t>
            </a:r>
          </a:p>
          <a:p>
            <a:r>
              <a:rPr lang="en-US" dirty="0"/>
              <a:t>For somebody who may be completely new to county government, there is a lot to learn very quickly. NEO gives newly elected officials a chance to better understand county government, learn about their responsibilities, meet other officials, and hear from people who have experience in these offices</a:t>
            </a:r>
          </a:p>
          <a:p>
            <a:endParaRPr lang="en-US" dirty="0"/>
          </a:p>
          <a:p>
            <a:r>
              <a:rPr lang="en-US" b="1" dirty="0"/>
              <a:t>Conferences, Workshops &amp; District Meetings</a:t>
            </a:r>
          </a:p>
          <a:p>
            <a:r>
              <a:rPr lang="en-US" dirty="0"/>
              <a:t>“We also provide a lot of education through our conferences and meetings throughout the year.”</a:t>
            </a:r>
          </a:p>
          <a:p>
            <a:r>
              <a:rPr lang="en-US" dirty="0"/>
              <a:t>“That includes Annual Conference, Legislative Conference, district meetings, and other workshops. Depending on the event, that may include legislative updates, educational sessions, discussions with state agencies, or simply an opportunity to hear what other counties are doing.</a:t>
            </a:r>
          </a:p>
          <a:p>
            <a:endParaRPr lang="en-US" dirty="0"/>
          </a:p>
          <a:p>
            <a:r>
              <a:rPr lang="en-US" b="1" dirty="0"/>
              <a:t>Institute for Excellence</a:t>
            </a:r>
          </a:p>
          <a:p>
            <a:r>
              <a:rPr lang="en-US" dirty="0"/>
              <a:t>“Another program we offer is the Institute for Excellence, which gives county officials and employees an opportunity for continued professional development.”</a:t>
            </a:r>
          </a:p>
          <a:p>
            <a:r>
              <a:rPr lang="en-US" dirty="0"/>
              <a:t>“Those classes aren't necessarily specific to one county office. They cover broader subjects like budgeting and finance, leadership, human resources, and other skills that are useful in county government</a:t>
            </a:r>
          </a:p>
          <a:p>
            <a:r>
              <a:rPr lang="en-US" dirty="0"/>
              <a:t>the idea is that education doesn't stop once you know how to perform the statutory duties of your office. There's always an opportunity to continue developing professionally.</a:t>
            </a:r>
            <a:endParaRPr lang="en-US" b="1" dirty="0"/>
          </a:p>
          <a:p>
            <a:r>
              <a:rPr lang="en-US" b="1" dirty="0"/>
              <a:t>Classes: </a:t>
            </a:r>
            <a:r>
              <a:rPr lang="en-US" b="0" dirty="0"/>
              <a:t>Budget &amp; Finance, Property Taxes and Deductions, Leadership, Debt Management, Legan &amp; Ethical, Internal Controls, Communications, ETC.</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Indiana 92, </a:t>
            </a:r>
            <a:r>
              <a:rPr lang="en-US" b="1" dirty="0" err="1"/>
              <a:t>eNews</a:t>
            </a:r>
            <a:r>
              <a:rPr lang="en-US" b="1" dirty="0"/>
              <a:t> &amp; Legislative Updates</a:t>
            </a:r>
          </a:p>
          <a:p>
            <a:r>
              <a:rPr lang="en-US" dirty="0"/>
              <a:t>We also know that not everybody can attend every conference or training, so a lot of our educational work is about getting information to members throughout the year in different formats as well. </a:t>
            </a:r>
          </a:p>
          <a:p>
            <a:r>
              <a:rPr lang="en-US" dirty="0"/>
              <a:t>Indiana 92, our </a:t>
            </a:r>
            <a:r>
              <a:rPr lang="en-US" dirty="0" err="1"/>
              <a:t>eNews</a:t>
            </a:r>
            <a:r>
              <a:rPr lang="en-US" dirty="0"/>
              <a:t>, legislative updates, and our “Conversations with policy makers” during session give us ways to communicate changes, highlight county issues, share upcoming opportunities, and keep members aware of what's happening.</a:t>
            </a:r>
            <a:br>
              <a:rPr lang="en-US" dirty="0"/>
            </a:br>
            <a:br>
              <a:rPr lang="en-US" dirty="0"/>
            </a:br>
            <a:r>
              <a:rPr lang="en-US" b="1" dirty="0"/>
              <a:t>QUICK REFERENCE:</a:t>
            </a:r>
          </a:p>
          <a:p>
            <a:pPr lvl="0"/>
            <a:r>
              <a:rPr lang="en-US" dirty="0"/>
              <a:t>NEO → foundation for newly elected </a:t>
            </a:r>
          </a:p>
          <a:p>
            <a:pPr lvl="0"/>
            <a:r>
              <a:rPr lang="en-US" dirty="0"/>
              <a:t>Conferences → Annual, Legislative, Districts, workshops </a:t>
            </a:r>
          </a:p>
          <a:p>
            <a:pPr lvl="0"/>
            <a:r>
              <a:rPr lang="en-US" dirty="0"/>
              <a:t>Institute → budget/finance, leadership, HR, development </a:t>
            </a:r>
          </a:p>
          <a:p>
            <a:pPr lvl="0"/>
            <a:r>
              <a:rPr lang="en-US" dirty="0"/>
              <a:t>Indiana 92 / </a:t>
            </a:r>
            <a:r>
              <a:rPr lang="en-US" dirty="0" err="1"/>
              <a:t>eNews</a:t>
            </a:r>
            <a:r>
              <a:rPr lang="en-US" dirty="0"/>
              <a:t> / legislative updates → year-round information </a:t>
            </a:r>
          </a:p>
          <a:p>
            <a:pPr lvl="0"/>
            <a:r>
              <a:rPr lang="en-US" dirty="0"/>
              <a:t>Webinars / Conversations with Policymakers → direct access to experts </a:t>
            </a:r>
          </a:p>
          <a:p>
            <a:pPr lvl="0"/>
            <a:r>
              <a:rPr lang="en-US" b="1" dirty="0"/>
              <a:t>Starts when elected → continues throughout career</a:t>
            </a:r>
            <a:endParaRPr lang="en-US" dirty="0"/>
          </a:p>
          <a:p>
            <a:br>
              <a:rPr lang="en-US" dirty="0"/>
            </a:br>
            <a:endParaRPr lang="en-US" dirty="0"/>
          </a:p>
          <a:p>
            <a:endParaRPr lang="en-US" dirty="0"/>
          </a:p>
        </p:txBody>
      </p:sp>
      <p:sp>
        <p:nvSpPr>
          <p:cNvPr id="4" name="Slide Number Placeholder 3">
            <a:extLst>
              <a:ext uri="{FF2B5EF4-FFF2-40B4-BE49-F238E27FC236}">
                <a16:creationId xmlns:a16="http://schemas.microsoft.com/office/drawing/2014/main" id="{9D97AFF6-F521-5861-BB09-F9DC4F2CB48C}"/>
              </a:ext>
            </a:extLst>
          </p:cNvPr>
          <p:cNvSpPr>
            <a:spLocks noGrp="1"/>
          </p:cNvSpPr>
          <p:nvPr>
            <p:ph type="sldNum" sz="quarter" idx="10"/>
          </p:nvPr>
        </p:nvSpPr>
        <p:spPr/>
        <p:txBody>
          <a:bodyPr/>
          <a:lstStyle/>
          <a:p>
            <a:fld id="{24D17BC8-50E1-432F-9920-19DAB0CC9BBD}" type="slidenum">
              <a:rPr lang="en-US" smtClean="0"/>
              <a:t>8</a:t>
            </a:fld>
            <a:endParaRPr lang="en-US"/>
          </a:p>
        </p:txBody>
      </p:sp>
    </p:spTree>
    <p:extLst>
      <p:ext uri="{BB962C8B-B14F-4D97-AF65-F5344CB8AC3E}">
        <p14:creationId xmlns:p14="http://schemas.microsoft.com/office/powerpoint/2010/main" val="2083889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82C19D-587F-6EAA-9EC6-7BF6DDDB70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E2A085-687D-B7A2-DD21-9EA7AF1255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961B75-7382-C7A1-90EF-C4BC894F0796}"/>
              </a:ext>
            </a:extLst>
          </p:cNvPr>
          <p:cNvSpPr>
            <a:spLocks noGrp="1"/>
          </p:cNvSpPr>
          <p:nvPr>
            <p:ph type="body" idx="1"/>
          </p:nvPr>
        </p:nvSpPr>
        <p:spPr/>
        <p:txBody>
          <a:bodyPr/>
          <a:lstStyle/>
          <a:p>
            <a:r>
              <a:rPr lang="en-US" dirty="0"/>
              <a:t>The next pillar is Resources. There is obviously some overlap between education and resources, but when I think about resources, I think more about the actual information, publications, tools, and materials that AIC makes available to members.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Factbook, Directory &amp; Guide to County Government</a:t>
            </a:r>
            <a:endParaRPr lang="en-US" dirty="0"/>
          </a:p>
          <a:p>
            <a:r>
              <a:rPr lang="en-US" dirty="0"/>
              <a:t>One of our biggest reference resources is the AIC Factbook. We collect information from counties across the state with the help of your county auditors and compile it into one publication.</a:t>
            </a:r>
          </a:p>
          <a:p>
            <a:r>
              <a:rPr lang="en-US" dirty="0"/>
              <a:t>That includes things like salaries, tax rates, road and bridge information, and a lot of other county statistics</a:t>
            </a:r>
          </a:p>
          <a:p>
            <a:r>
              <a:rPr lang="en-US" dirty="0"/>
              <a:t>For counties that participate in providing the information, we provide three copies, generally for the commissioner, council, and auditor. Additional copies can also be purchased</a:t>
            </a:r>
          </a:p>
          <a:p>
            <a:endParaRPr lang="en-US" dirty="0"/>
          </a:p>
          <a:p>
            <a:r>
              <a:rPr lang="en-US" dirty="0"/>
              <a:t>We also maintain the Directory of County Officials, which gives you a quick way to find contact information for officials across all 92 counties.</a:t>
            </a:r>
          </a:p>
          <a:p>
            <a:endParaRPr lang="en-US" dirty="0"/>
          </a:p>
          <a:p>
            <a:r>
              <a:rPr lang="en-US" dirty="0"/>
              <a:t>Another resource is our Guide to County Government. Newly elected officials receive that as part of NEO, and copies are also available separately. It gives a broader overview of how county government works and the different offices and responsibilities involved</a:t>
            </a:r>
          </a:p>
          <a:p>
            <a:endParaRPr lang="en-US" dirty="0"/>
          </a:p>
          <a:p>
            <a:r>
              <a:rPr lang="en-US" b="1" dirty="0" err="1"/>
              <a:t>eNews</a:t>
            </a:r>
            <a:r>
              <a:rPr lang="en-US" b="1" dirty="0"/>
              <a:t>, IN92 &amp; Conversations with Policymakers</a:t>
            </a:r>
          </a:p>
          <a:p>
            <a:r>
              <a:rPr lang="en-US" dirty="0" err="1"/>
              <a:t>eNews</a:t>
            </a:r>
            <a:r>
              <a:rPr lang="en-US" dirty="0"/>
              <a:t> is our electronic newsletter for subscribers. That's where we can quickly share important updates, upcoming events, opportunities, or other information that members should be aware of.</a:t>
            </a:r>
          </a:p>
          <a:p>
            <a:r>
              <a:rPr lang="en-US" dirty="0"/>
              <a:t>We even have other agencies or groups we work with that will sometimes ask if we can share something in our </a:t>
            </a:r>
            <a:r>
              <a:rPr lang="en-US" dirty="0" err="1"/>
              <a:t>eNews</a:t>
            </a:r>
            <a:r>
              <a:rPr lang="en-US" dirty="0"/>
              <a:t> that counties should be aware of.</a:t>
            </a:r>
          </a:p>
          <a:p>
            <a:endParaRPr lang="en-US" dirty="0"/>
          </a:p>
          <a:p>
            <a:r>
              <a:rPr lang="en-US" dirty="0"/>
              <a:t>IN92 is our physical magazine that goes out every other month. That gives us more room to take a deeper look at current issues affecting counties.</a:t>
            </a:r>
          </a:p>
          <a:p>
            <a:endParaRPr lang="en-US" dirty="0"/>
          </a:p>
          <a:p>
            <a:r>
              <a:rPr lang="en-US" dirty="0"/>
              <a:t>Conversations with Policymakers is another resource we've been using during session. Those are short, usually two-minute videos with legislators, state agency heads, or other policymakers talking about something happening at the Statehouse or an update that county officials should know about.</a:t>
            </a:r>
          </a:p>
          <a:p>
            <a:endParaRPr lang="en-US" dirty="0"/>
          </a:p>
          <a:p>
            <a:r>
              <a:rPr lang="en-US" b="1" dirty="0"/>
              <a:t>Legislative Update Materials</a:t>
            </a:r>
          </a:p>
          <a:p>
            <a:r>
              <a:rPr lang="en-US" dirty="0"/>
              <a:t>We also provide legislative resources throughout and after the session.</a:t>
            </a:r>
          </a:p>
          <a:p>
            <a:r>
              <a:rPr lang="en-US" dirty="0"/>
              <a:t>At Legislative Conference, which happens around the halfway point of session, we give members an update on the major bills that are still alive and affecting county government.</a:t>
            </a:r>
          </a:p>
          <a:p>
            <a:endParaRPr lang="en-US" dirty="0"/>
          </a:p>
          <a:p>
            <a:r>
              <a:rPr lang="en-US" dirty="0"/>
              <a:t>After session, we do another comprehensive update through our district meetings that walks through the new laws that passed and explains what changed for counties.</a:t>
            </a:r>
          </a:p>
          <a:p>
            <a:endParaRPr lang="en-US" dirty="0"/>
          </a:p>
          <a:p>
            <a:r>
              <a:rPr lang="en-US" b="1" dirty="0"/>
              <a:t>AIC Website</a:t>
            </a:r>
          </a:p>
          <a:p>
            <a:r>
              <a:rPr lang="en-US" dirty="0"/>
              <a:t>Our website also has a lot of resources that members can access at any time.</a:t>
            </a:r>
          </a:p>
          <a:p>
            <a:endParaRPr lang="en-US" b="1" dirty="0"/>
          </a:p>
          <a:p>
            <a:r>
              <a:rPr lang="en-US" dirty="0"/>
              <a:t>We have information related to opioid settlement funds, a grants page, and an Online Buyers Guide where counties can find vendors and see what services they provide.</a:t>
            </a:r>
          </a:p>
          <a:p>
            <a:r>
              <a:rPr lang="en-US" dirty="0"/>
              <a:t>We also have the Doodle videos that explain what different county offices do and why those offices exist. Those can be useful not only for county officials, but also when you're trying to explain county government to the public.</a:t>
            </a:r>
          </a:p>
          <a:p>
            <a:endParaRPr lang="en-US" b="1" dirty="0"/>
          </a:p>
          <a:p>
            <a:r>
              <a:rPr lang="en-US" dirty="0"/>
              <a:t>AIC also connects Indiana counties with resources available nationally through NACo, the National Association of Counties.</a:t>
            </a:r>
            <a:br>
              <a:rPr lang="en-US" dirty="0"/>
            </a:br>
            <a:r>
              <a:rPr lang="en-US" dirty="0"/>
              <a:t>That gives members access to national research, programs, best practices, and information about what counties across the country are doing.</a:t>
            </a:r>
          </a:p>
          <a:p>
            <a:endParaRPr lang="en-US" b="1" dirty="0"/>
          </a:p>
          <a:p>
            <a:r>
              <a:rPr lang="en-US" b="1" dirty="0"/>
              <a:t>Communications / Press Releases</a:t>
            </a:r>
          </a:p>
          <a:p>
            <a:r>
              <a:rPr lang="en-US" b="0" dirty="0"/>
              <a:t>Another resource we can provide is communication support as our communications director works on press releases around significant county events, accomplishments, or other things worth </a:t>
            </a:r>
            <a:r>
              <a:rPr lang="en-US" b="0" dirty="0" err="1"/>
              <a:t>highlighlighting</a:t>
            </a:r>
            <a:r>
              <a:rPr lang="en-US" b="0" dirty="0"/>
              <a:t>. </a:t>
            </a:r>
            <a:br>
              <a:rPr lang="en-US" b="0" dirty="0"/>
            </a:br>
            <a:r>
              <a:rPr lang="en-US" b="1" dirty="0"/>
              <a:t>Closing</a:t>
            </a:r>
            <a:br>
              <a:rPr lang="en-US" b="0" dirty="0"/>
            </a:br>
            <a:r>
              <a:rPr lang="en-US" dirty="0"/>
              <a:t>But sometimes the most valuable resource isn't a publication, a website, or a program. Sometimes it's another county official who has already dealt with the exact same issue you're facing. And that brings us to our final pillar: Collaboration</a:t>
            </a:r>
            <a:endParaRPr lang="en-US" b="0" dirty="0"/>
          </a:p>
          <a:p>
            <a:endParaRPr lang="en-US" b="1" dirty="0"/>
          </a:p>
        </p:txBody>
      </p:sp>
      <p:sp>
        <p:nvSpPr>
          <p:cNvPr id="4" name="Slide Number Placeholder 3">
            <a:extLst>
              <a:ext uri="{FF2B5EF4-FFF2-40B4-BE49-F238E27FC236}">
                <a16:creationId xmlns:a16="http://schemas.microsoft.com/office/drawing/2014/main" id="{209ADDB8-34E6-ED8D-1CA0-B51396709C01}"/>
              </a:ext>
            </a:extLst>
          </p:cNvPr>
          <p:cNvSpPr>
            <a:spLocks noGrp="1"/>
          </p:cNvSpPr>
          <p:nvPr>
            <p:ph type="sldNum" sz="quarter" idx="10"/>
          </p:nvPr>
        </p:nvSpPr>
        <p:spPr/>
        <p:txBody>
          <a:bodyPr/>
          <a:lstStyle/>
          <a:p>
            <a:fld id="{24D17BC8-50E1-432F-9920-19DAB0CC9BBD}" type="slidenum">
              <a:rPr lang="en-US" smtClean="0"/>
              <a:t>9</a:t>
            </a:fld>
            <a:endParaRPr lang="en-US"/>
          </a:p>
        </p:txBody>
      </p:sp>
    </p:spTree>
    <p:extLst>
      <p:ext uri="{BB962C8B-B14F-4D97-AF65-F5344CB8AC3E}">
        <p14:creationId xmlns:p14="http://schemas.microsoft.com/office/powerpoint/2010/main" val="2999383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7BC8C8B-FC69-4BAA-8E0A-1F6E1A9F9DD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3310500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BC8C8B-FC69-4BAA-8E0A-1F6E1A9F9DD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2464032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BC8C8B-FC69-4BAA-8E0A-1F6E1A9F9DD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1348090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BC8C8B-FC69-4BAA-8E0A-1F6E1A9F9DD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814697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BC8C8B-FC69-4BAA-8E0A-1F6E1A9F9DD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3526802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BC8C8B-FC69-4BAA-8E0A-1F6E1A9F9DD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336302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BC8C8B-FC69-4BAA-8E0A-1F6E1A9F9DD6}"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3432987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BC8C8B-FC69-4BAA-8E0A-1F6E1A9F9DD6}"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279385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BC8C8B-FC69-4BAA-8E0A-1F6E1A9F9DD6}"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3979792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BC8C8B-FC69-4BAA-8E0A-1F6E1A9F9DD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2199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7BC8C8B-FC69-4BAA-8E0A-1F6E1A9F9DD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0A745-BCB2-4946-9322-F9F8964704A5}" type="slidenum">
              <a:rPr lang="en-US" smtClean="0"/>
              <a:t>‹#›</a:t>
            </a:fld>
            <a:endParaRPr lang="en-US"/>
          </a:p>
        </p:txBody>
      </p:sp>
    </p:spTree>
    <p:extLst>
      <p:ext uri="{BB962C8B-B14F-4D97-AF65-F5344CB8AC3E}">
        <p14:creationId xmlns:p14="http://schemas.microsoft.com/office/powerpoint/2010/main" val="1387636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BC8C8B-FC69-4BAA-8E0A-1F6E1A9F9DD6}" type="datetimeFigureOut">
              <a:rPr lang="en-US" smtClean="0"/>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0A745-BCB2-4946-9322-F9F8964704A5}" type="slidenum">
              <a:rPr lang="en-US" smtClean="0"/>
              <a:t>‹#›</a:t>
            </a:fld>
            <a:endParaRPr lang="en-US"/>
          </a:p>
        </p:txBody>
      </p:sp>
    </p:spTree>
    <p:extLst>
      <p:ext uri="{BB962C8B-B14F-4D97-AF65-F5344CB8AC3E}">
        <p14:creationId xmlns:p14="http://schemas.microsoft.com/office/powerpoint/2010/main" val="41455727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cmurrell@indianacounties.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hyperlink" Target="mailto:cmurrell@indianacounties.org" TargetMode="External"/><Relationship Id="rId4" Type="http://schemas.openxmlformats.org/officeDocument/2006/relationships/hyperlink" Target="http://www.indianacounties.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jpg"/><Relationship Id="rId7" Type="http://schemas.openxmlformats.org/officeDocument/2006/relationships/image" Target="../media/image5.sv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sv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0393-37F9-9208-C038-A36A7AA4BC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7804FC6-1818-2521-5B54-B5CE38F0B0F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5" name="Rectangle 2">
            <a:extLst>
              <a:ext uri="{FF2B5EF4-FFF2-40B4-BE49-F238E27FC236}">
                <a16:creationId xmlns:a16="http://schemas.microsoft.com/office/drawing/2014/main" id="{C65AF6E0-EC0D-CD36-27A3-CAA59C1B5807}"/>
              </a:ext>
            </a:extLst>
          </p:cNvPr>
          <p:cNvSpPr>
            <a:spLocks noGrp="1" noChangeArrowheads="1"/>
          </p:cNvSpPr>
          <p:nvPr>
            <p:ph type="ctrTitle"/>
          </p:nvPr>
        </p:nvSpPr>
        <p:spPr>
          <a:xfrm>
            <a:off x="609600" y="2602578"/>
            <a:ext cx="7315200" cy="914400"/>
          </a:xfrm>
        </p:spPr>
        <p:txBody>
          <a:bodyPr/>
          <a:lstStyle/>
          <a:p>
            <a:pPr eaLnBrk="1" hangingPunct="1"/>
            <a:r>
              <a:rPr lang="en-US" b="1" dirty="0"/>
              <a:t>What does AIC do for you?</a:t>
            </a:r>
          </a:p>
        </p:txBody>
      </p:sp>
      <p:sp>
        <p:nvSpPr>
          <p:cNvPr id="3" name="Subtitle 2">
            <a:extLst>
              <a:ext uri="{FF2B5EF4-FFF2-40B4-BE49-F238E27FC236}">
                <a16:creationId xmlns:a16="http://schemas.microsoft.com/office/drawing/2014/main" id="{E4635C1E-DCB7-E67E-734C-B07871476837}"/>
              </a:ext>
            </a:extLst>
          </p:cNvPr>
          <p:cNvSpPr>
            <a:spLocks noGrp="1"/>
          </p:cNvSpPr>
          <p:nvPr>
            <p:ph type="subTitle" idx="1"/>
          </p:nvPr>
        </p:nvSpPr>
        <p:spPr>
          <a:xfrm>
            <a:off x="762000" y="3488403"/>
            <a:ext cx="6705600" cy="1752600"/>
          </a:xfrm>
        </p:spPr>
        <p:txBody>
          <a:bodyPr>
            <a:normAutofit/>
          </a:bodyPr>
          <a:lstStyle/>
          <a:p>
            <a:r>
              <a:rPr lang="en-US" sz="2000" dirty="0"/>
              <a:t>Camden Murrell</a:t>
            </a:r>
          </a:p>
          <a:p>
            <a:r>
              <a:rPr lang="en-US" sz="2000" dirty="0">
                <a:hlinkClick r:id="rId4"/>
              </a:rPr>
              <a:t>cmurrell@indianacounties.org</a:t>
            </a:r>
            <a:endParaRPr lang="en-US" sz="2000" dirty="0"/>
          </a:p>
          <a:p>
            <a:r>
              <a:rPr lang="en-US" sz="2000" dirty="0"/>
              <a:t>Deputy Director of Government Affairs</a:t>
            </a:r>
          </a:p>
        </p:txBody>
      </p:sp>
    </p:spTree>
    <p:extLst>
      <p:ext uri="{BB962C8B-B14F-4D97-AF65-F5344CB8AC3E}">
        <p14:creationId xmlns:p14="http://schemas.microsoft.com/office/powerpoint/2010/main" val="3224362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E90B1-BC0D-30F3-6FF8-EA600A32E93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EE4D132-637F-CF00-7295-E4EB6E5EA3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3" name="Rectangle 2">
            <a:extLst>
              <a:ext uri="{FF2B5EF4-FFF2-40B4-BE49-F238E27FC236}">
                <a16:creationId xmlns:a16="http://schemas.microsoft.com/office/drawing/2014/main" id="{89C99DC9-0990-F5A4-D783-ED09FB1C89CF}"/>
              </a:ext>
            </a:extLst>
          </p:cNvPr>
          <p:cNvSpPr txBox="1">
            <a:spLocks noChangeArrowheads="1"/>
          </p:cNvSpPr>
          <p:nvPr/>
        </p:nvSpPr>
        <p:spPr bwMode="auto">
          <a:xfrm>
            <a:off x="457200" y="2083354"/>
            <a:ext cx="7924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j-ea"/>
                <a:cs typeface="Arial"/>
              </a:rPr>
              <a:t>Collaboration</a:t>
            </a:r>
          </a:p>
        </p:txBody>
      </p:sp>
      <p:sp>
        <p:nvSpPr>
          <p:cNvPr id="5" name="Rectangle 3">
            <a:extLst>
              <a:ext uri="{FF2B5EF4-FFF2-40B4-BE49-F238E27FC236}">
                <a16:creationId xmlns:a16="http://schemas.microsoft.com/office/drawing/2014/main" id="{9D8819F4-0F79-9FFD-6E54-17270F6E641B}"/>
              </a:ext>
            </a:extLst>
          </p:cNvPr>
          <p:cNvSpPr txBox="1">
            <a:spLocks noChangeArrowheads="1"/>
          </p:cNvSpPr>
          <p:nvPr/>
        </p:nvSpPr>
        <p:spPr bwMode="auto">
          <a:xfrm>
            <a:off x="1905001" y="2637720"/>
            <a:ext cx="9296400" cy="1753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marR="0" lvl="0" indent="0" algn="l" defTabSz="914400" rtl="0" eaLnBrk="1" fontAlgn="base" latinLnBrk="0" hangingPunct="1">
              <a:lnSpc>
                <a:spcPct val="80000"/>
              </a:lnSpc>
              <a:spcBef>
                <a:spcPct val="20000"/>
              </a:spcBef>
              <a:spcAft>
                <a:spcPct val="0"/>
              </a:spcAft>
              <a:buClrTx/>
              <a:buSz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rPr>
              <a:t>Connecting County Officials Across Indiana</a:t>
            </a:r>
          </a:p>
        </p:txBody>
      </p:sp>
      <p:sp>
        <p:nvSpPr>
          <p:cNvPr id="7" name="TextBox 6">
            <a:extLst>
              <a:ext uri="{FF2B5EF4-FFF2-40B4-BE49-F238E27FC236}">
                <a16:creationId xmlns:a16="http://schemas.microsoft.com/office/drawing/2014/main" id="{B5F4DF76-CFA3-21E6-BC30-1A7C842D8AAF}"/>
              </a:ext>
            </a:extLst>
          </p:cNvPr>
          <p:cNvSpPr txBox="1"/>
          <p:nvPr/>
        </p:nvSpPr>
        <p:spPr>
          <a:xfrm>
            <a:off x="1371600" y="3587878"/>
            <a:ext cx="75438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Bring County officials together to share ideas, experiences, and best practices. </a:t>
            </a:r>
          </a:p>
          <a:p>
            <a:pPr marL="285750" indent="-285750">
              <a:buFont typeface="Arial" panose="020B0604020202020204" pitchFamily="34" charset="0"/>
              <a:buChar char="•"/>
            </a:pPr>
            <a:r>
              <a:rPr lang="en-US" dirty="0"/>
              <a:t>Support affiliate associations, committees, and working groups. </a:t>
            </a:r>
          </a:p>
          <a:p>
            <a:pPr marL="285750" indent="-285750">
              <a:buFont typeface="Arial" panose="020B0604020202020204" pitchFamily="34" charset="0"/>
              <a:buChar char="•"/>
            </a:pPr>
            <a:r>
              <a:rPr lang="en-US" dirty="0"/>
              <a:t>Connect members with peers who have faced similar issues.</a:t>
            </a:r>
          </a:p>
          <a:p>
            <a:pPr marL="285750" indent="-285750">
              <a:buFont typeface="Arial" panose="020B0604020202020204" pitchFamily="34" charset="0"/>
              <a:buChar char="•"/>
            </a:pPr>
            <a:r>
              <a:rPr lang="en-US" dirty="0"/>
              <a:t>Build relationships between county officials, state agencies, and policy makers. </a:t>
            </a:r>
          </a:p>
          <a:p>
            <a:pPr marL="285750" indent="-285750">
              <a:buFont typeface="Arial" panose="020B0604020202020204" pitchFamily="34" charset="0"/>
              <a:buChar char="•"/>
            </a:pPr>
            <a:r>
              <a:rPr lang="en-US" dirty="0"/>
              <a:t>Create opportunities for counties to work together. </a:t>
            </a:r>
          </a:p>
        </p:txBody>
      </p:sp>
      <p:pic>
        <p:nvPicPr>
          <p:cNvPr id="8" name="Graphic 7" descr="Handshake outline">
            <a:extLst>
              <a:ext uri="{FF2B5EF4-FFF2-40B4-BE49-F238E27FC236}">
                <a16:creationId xmlns:a16="http://schemas.microsoft.com/office/drawing/2014/main" id="{39953FC8-ACEF-4282-C235-F02D9DBA5DB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8601" y="2743201"/>
            <a:ext cx="1066800" cy="1066800"/>
          </a:xfrm>
          <a:prstGeom prst="rect">
            <a:avLst/>
          </a:prstGeom>
        </p:spPr>
      </p:pic>
    </p:spTree>
    <p:extLst>
      <p:ext uri="{BB962C8B-B14F-4D97-AF65-F5344CB8AC3E}">
        <p14:creationId xmlns:p14="http://schemas.microsoft.com/office/powerpoint/2010/main" val="283063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67DD4-17BF-7C87-7C5F-7E0482E31D8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E855B89-0095-80F7-18C2-DF8FB42FE1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6" name="Rectangle 2">
            <a:extLst>
              <a:ext uri="{FF2B5EF4-FFF2-40B4-BE49-F238E27FC236}">
                <a16:creationId xmlns:a16="http://schemas.microsoft.com/office/drawing/2014/main" id="{A6B79712-ABFF-45E9-5D3C-4E329BF4CCB7}"/>
              </a:ext>
            </a:extLst>
          </p:cNvPr>
          <p:cNvSpPr txBox="1">
            <a:spLocks noChangeArrowheads="1"/>
          </p:cNvSpPr>
          <p:nvPr/>
        </p:nvSpPr>
        <p:spPr bwMode="auto">
          <a:xfrm>
            <a:off x="609600" y="2057400"/>
            <a:ext cx="77724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000000"/>
                </a:solidFill>
                <a:effectLst/>
                <a:uLnTx/>
                <a:uFillTx/>
                <a:latin typeface="Arial"/>
                <a:ea typeface="+mj-ea"/>
                <a:cs typeface="Arial"/>
              </a:rPr>
              <a:t>AIC Committees</a:t>
            </a:r>
          </a:p>
        </p:txBody>
      </p:sp>
      <p:sp>
        <p:nvSpPr>
          <p:cNvPr id="7" name="Rectangle 3">
            <a:extLst>
              <a:ext uri="{FF2B5EF4-FFF2-40B4-BE49-F238E27FC236}">
                <a16:creationId xmlns:a16="http://schemas.microsoft.com/office/drawing/2014/main" id="{EF3E26ED-CD85-1A24-E9A8-5544454DCB7C}"/>
              </a:ext>
            </a:extLst>
          </p:cNvPr>
          <p:cNvSpPr txBox="1">
            <a:spLocks noChangeArrowheads="1"/>
          </p:cNvSpPr>
          <p:nvPr/>
        </p:nvSpPr>
        <p:spPr bwMode="auto">
          <a:xfrm>
            <a:off x="2286000" y="2971800"/>
            <a:ext cx="45720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Arial"/>
                <a:ea typeface="+mn-ea"/>
                <a:cs typeface="Arial"/>
              </a:rPr>
              <a:t>Legislative Committee</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400" kern="0" dirty="0">
                <a:solidFill>
                  <a:srgbClr val="000000"/>
                </a:solidFill>
                <a:latin typeface="Arial"/>
                <a:cs typeface="Arial"/>
              </a:rPr>
              <a:t>Training Committee</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Arial"/>
                <a:ea typeface="+mn-ea"/>
                <a:cs typeface="Arial"/>
              </a:rPr>
              <a:t>Awards Committee</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lang="en-US" sz="2400" kern="0" dirty="0">
                <a:solidFill>
                  <a:srgbClr val="000000"/>
                </a:solidFill>
                <a:latin typeface="Arial"/>
                <a:cs typeface="Arial"/>
              </a:rPr>
              <a:t>Nominating Committee</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2400" b="0" i="0" u="none" strike="noStrike" kern="0" cap="none" spc="0" normalizeH="0" baseline="0" noProof="0" dirty="0">
                <a:ln>
                  <a:noFill/>
                </a:ln>
                <a:solidFill>
                  <a:srgbClr val="000000"/>
                </a:solidFill>
                <a:effectLst/>
                <a:uLnTx/>
                <a:uFillTx/>
                <a:latin typeface="Arial"/>
                <a:ea typeface="+mn-ea"/>
                <a:cs typeface="Arial"/>
              </a:rPr>
              <a:t>Ad</a:t>
            </a:r>
            <a:r>
              <a:rPr kumimoji="0" lang="en-US" sz="2400" b="0" i="0" u="none" strike="noStrike" kern="0" cap="none" spc="0" normalizeH="0" noProof="0" dirty="0">
                <a:ln>
                  <a:noFill/>
                </a:ln>
                <a:solidFill>
                  <a:srgbClr val="000000"/>
                </a:solidFill>
                <a:effectLst/>
                <a:uLnTx/>
                <a:uFillTx/>
                <a:latin typeface="Arial"/>
                <a:ea typeface="+mn-ea"/>
                <a:cs typeface="Arial"/>
              </a:rPr>
              <a:t> hoc</a:t>
            </a:r>
          </a:p>
          <a:p>
            <a:pPr lvl="1" indent="-342900" eaLnBrk="1" hangingPunct="1">
              <a:buFontTx/>
              <a:buChar char="•"/>
              <a:defRPr/>
            </a:pPr>
            <a:r>
              <a:rPr lang="en-US" sz="2000" kern="0" baseline="0" dirty="0">
                <a:solidFill>
                  <a:srgbClr val="000000"/>
                </a:solidFill>
                <a:latin typeface="Arial"/>
                <a:cs typeface="Arial"/>
              </a:rPr>
              <a:t>By-Laws</a:t>
            </a:r>
            <a:r>
              <a:rPr lang="en-US" sz="2000" kern="0" dirty="0">
                <a:solidFill>
                  <a:srgbClr val="000000"/>
                </a:solidFill>
                <a:latin typeface="Arial"/>
                <a:cs typeface="Arial"/>
              </a:rPr>
              <a:t> Review</a:t>
            </a:r>
          </a:p>
          <a:p>
            <a:pPr lvl="1" indent="-342900" eaLnBrk="1" hangingPunct="1">
              <a:buFontTx/>
              <a:buChar char="•"/>
              <a:defRPr/>
            </a:pPr>
            <a:r>
              <a:rPr kumimoji="0" lang="en-US" sz="2000" b="0" i="0" u="none" strike="noStrike" kern="0" cap="none" spc="0" normalizeH="0" baseline="0" noProof="0" dirty="0" err="1">
                <a:ln>
                  <a:noFill/>
                </a:ln>
                <a:solidFill>
                  <a:srgbClr val="000000"/>
                </a:solidFill>
                <a:effectLst/>
                <a:uLnTx/>
                <a:uFillTx/>
                <a:latin typeface="Arial"/>
                <a:ea typeface="+mn-ea"/>
                <a:cs typeface="Arial"/>
              </a:rPr>
              <a:t>Factbook</a:t>
            </a:r>
            <a:r>
              <a:rPr kumimoji="0" lang="en-US" sz="2000" b="0" i="0" u="none" strike="noStrike" kern="0" cap="none" spc="0" normalizeH="0" noProof="0" dirty="0">
                <a:ln>
                  <a:noFill/>
                </a:ln>
                <a:solidFill>
                  <a:srgbClr val="000000"/>
                </a:solidFill>
                <a:effectLst/>
                <a:uLnTx/>
                <a:uFillTx/>
                <a:latin typeface="Arial"/>
                <a:ea typeface="+mn-ea"/>
                <a:cs typeface="Arial"/>
              </a:rPr>
              <a:t> Review</a:t>
            </a:r>
            <a:r>
              <a:rPr kumimoji="0" lang="en-US" sz="2400" b="0" i="0" u="none" strike="noStrike" kern="0" cap="none" spc="0" normalizeH="0" baseline="0" noProof="0" dirty="0">
                <a:ln>
                  <a:noFill/>
                </a:ln>
                <a:solidFill>
                  <a:srgbClr val="000000"/>
                </a:solidFill>
                <a:effectLst/>
                <a:uLnTx/>
                <a:uFillTx/>
                <a:latin typeface="Arial"/>
                <a:ea typeface="+mn-ea"/>
                <a:cs typeface="Arial"/>
              </a:rPr>
              <a:t> </a:t>
            </a:r>
          </a:p>
          <a:p>
            <a:pPr marL="0" marR="0" lvl="0" indent="0" algn="l" defTabSz="914400" rtl="0" eaLnBrk="1" fontAlgn="base" latinLnBrk="0" hangingPunct="1">
              <a:lnSpc>
                <a:spcPct val="100000"/>
              </a:lnSpc>
              <a:spcBef>
                <a:spcPct val="20000"/>
              </a:spcBef>
              <a:spcAft>
                <a:spcPct val="0"/>
              </a:spcAft>
              <a:buClrTx/>
              <a:buSzTx/>
              <a:buNone/>
              <a:tabLst/>
              <a:defRPr/>
            </a:pPr>
            <a:endParaRPr kumimoji="0" lang="en-US" sz="24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655056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7C7BC-65F2-7E9D-B4E7-5DD06E709E1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0DCB21-C840-D68A-39E7-E7A705ABA98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5" name="Rectangle 2">
            <a:extLst>
              <a:ext uri="{FF2B5EF4-FFF2-40B4-BE49-F238E27FC236}">
                <a16:creationId xmlns:a16="http://schemas.microsoft.com/office/drawing/2014/main" id="{475551EE-F958-1E38-FB4A-E2A4F3F91EE4}"/>
              </a:ext>
            </a:extLst>
          </p:cNvPr>
          <p:cNvSpPr txBox="1">
            <a:spLocks noChangeArrowheads="1"/>
          </p:cNvSpPr>
          <p:nvPr/>
        </p:nvSpPr>
        <p:spPr>
          <a:xfrm>
            <a:off x="457200" y="1874837"/>
            <a:ext cx="8229600" cy="1004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t>AIC Legislative Committee</a:t>
            </a:r>
          </a:p>
        </p:txBody>
      </p:sp>
      <p:sp>
        <p:nvSpPr>
          <p:cNvPr id="6" name="Rectangle 3">
            <a:extLst>
              <a:ext uri="{FF2B5EF4-FFF2-40B4-BE49-F238E27FC236}">
                <a16:creationId xmlns:a16="http://schemas.microsoft.com/office/drawing/2014/main" id="{4DD57BCB-EC6A-D1C2-E67F-E3038D1D3E80}"/>
              </a:ext>
            </a:extLst>
          </p:cNvPr>
          <p:cNvSpPr txBox="1">
            <a:spLocks noChangeArrowheads="1"/>
          </p:cNvSpPr>
          <p:nvPr/>
        </p:nvSpPr>
        <p:spPr>
          <a:xfrm>
            <a:off x="457200" y="3017837"/>
            <a:ext cx="8229600" cy="3687763"/>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a:solidFill>
                  <a:schemeClr val="tx1"/>
                </a:solidFill>
              </a:rPr>
              <a:t>Who serves?</a:t>
            </a:r>
            <a:endParaRPr lang="en-US" dirty="0">
              <a:solidFill>
                <a:schemeClr val="tx1"/>
              </a:solidFill>
            </a:endParaRPr>
          </a:p>
          <a:p>
            <a:pPr lvl="0"/>
            <a:r>
              <a:rPr lang="en-US" dirty="0">
                <a:solidFill>
                  <a:schemeClr val="tx1"/>
                </a:solidFill>
              </a:rPr>
              <a:t>One representative from each Affiliate Member organization </a:t>
            </a:r>
          </a:p>
          <a:p>
            <a:pPr lvl="0"/>
            <a:r>
              <a:rPr lang="en-US" dirty="0">
                <a:solidFill>
                  <a:schemeClr val="tx1"/>
                </a:solidFill>
              </a:rPr>
              <a:t>Five at-large elected county officials </a:t>
            </a:r>
          </a:p>
          <a:p>
            <a:pPr lvl="0"/>
            <a:r>
              <a:rPr lang="en-US" dirty="0">
                <a:solidFill>
                  <a:schemeClr val="tx1"/>
                </a:solidFill>
              </a:rPr>
              <a:t>President appoints the Chair </a:t>
            </a:r>
          </a:p>
          <a:p>
            <a:r>
              <a:rPr lang="en-US" b="1" dirty="0">
                <a:solidFill>
                  <a:schemeClr val="tx1"/>
                </a:solidFill>
              </a:rPr>
              <a:t>What does it do?</a:t>
            </a:r>
            <a:endParaRPr lang="en-US" dirty="0">
              <a:solidFill>
                <a:schemeClr val="tx1"/>
              </a:solidFill>
            </a:endParaRPr>
          </a:p>
          <a:p>
            <a:pPr lvl="0"/>
            <a:r>
              <a:rPr lang="en-US" dirty="0">
                <a:solidFill>
                  <a:schemeClr val="tx1"/>
                </a:solidFill>
              </a:rPr>
              <a:t>Reviews legislation affecting county government </a:t>
            </a:r>
          </a:p>
          <a:p>
            <a:pPr lvl="0"/>
            <a:r>
              <a:rPr lang="en-US" dirty="0">
                <a:solidFill>
                  <a:schemeClr val="tx1"/>
                </a:solidFill>
              </a:rPr>
              <a:t>Develops recommendations for AIC positions </a:t>
            </a:r>
          </a:p>
          <a:p>
            <a:pPr lvl="0"/>
            <a:r>
              <a:rPr lang="en-US" dirty="0">
                <a:solidFill>
                  <a:schemeClr val="tx1"/>
                </a:solidFill>
              </a:rPr>
              <a:t>Helps develop AIC’s legislative program </a:t>
            </a:r>
          </a:p>
          <a:p>
            <a:pPr lvl="0"/>
            <a:r>
              <a:rPr lang="en-US" dirty="0">
                <a:solidFill>
                  <a:schemeClr val="tx1"/>
                </a:solidFill>
              </a:rPr>
              <a:t>Sends recommendations to the AIC Board of Directors</a:t>
            </a:r>
          </a:p>
          <a:p>
            <a:endParaRPr lang="en-US" dirty="0"/>
          </a:p>
          <a:p>
            <a:endParaRPr lang="en-US" dirty="0"/>
          </a:p>
          <a:p>
            <a:endParaRPr lang="en-US" dirty="0"/>
          </a:p>
          <a:p>
            <a:pPr>
              <a:lnSpc>
                <a:spcPct val="90000"/>
              </a:lnSpc>
            </a:pPr>
            <a:endParaRPr lang="en-US" dirty="0"/>
          </a:p>
        </p:txBody>
      </p:sp>
    </p:spTree>
    <p:extLst>
      <p:ext uri="{BB962C8B-B14F-4D97-AF65-F5344CB8AC3E}">
        <p14:creationId xmlns:p14="http://schemas.microsoft.com/office/powerpoint/2010/main" val="2148317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5" name="Rectangle 2"/>
          <p:cNvSpPr txBox="1">
            <a:spLocks noChangeArrowheads="1"/>
          </p:cNvSpPr>
          <p:nvPr/>
        </p:nvSpPr>
        <p:spPr>
          <a:xfrm>
            <a:off x="457200" y="1874837"/>
            <a:ext cx="8229600" cy="1004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t>Duties of the Executive Committee</a:t>
            </a:r>
          </a:p>
        </p:txBody>
      </p:sp>
      <p:sp>
        <p:nvSpPr>
          <p:cNvPr id="6" name="Rectangle 3"/>
          <p:cNvSpPr txBox="1">
            <a:spLocks noChangeArrowheads="1"/>
          </p:cNvSpPr>
          <p:nvPr/>
        </p:nvSpPr>
        <p:spPr>
          <a:xfrm>
            <a:off x="457200" y="3017837"/>
            <a:ext cx="8229600" cy="33067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lnSpc>
                <a:spcPct val="90000"/>
              </a:lnSpc>
              <a:buFont typeface="Arial" pitchFamily="34" charset="0"/>
              <a:buChar char="•"/>
            </a:pPr>
            <a:r>
              <a:rPr lang="en-US" dirty="0">
                <a:solidFill>
                  <a:schemeClr val="tx1"/>
                </a:solidFill>
              </a:rPr>
              <a:t>Exercise power on behalf of the Board </a:t>
            </a:r>
          </a:p>
          <a:p>
            <a:pPr marL="457200" indent="-457200" algn="l">
              <a:lnSpc>
                <a:spcPct val="90000"/>
              </a:lnSpc>
              <a:buFont typeface="Arial" pitchFamily="34" charset="0"/>
              <a:buChar char="•"/>
            </a:pPr>
            <a:r>
              <a:rPr lang="en-US" dirty="0">
                <a:solidFill>
                  <a:schemeClr val="tx1"/>
                </a:solidFill>
              </a:rPr>
              <a:t>Responsible for the assets and affairs of the association</a:t>
            </a:r>
          </a:p>
          <a:p>
            <a:pPr marL="457200" indent="-457200" algn="l">
              <a:lnSpc>
                <a:spcPct val="90000"/>
              </a:lnSpc>
              <a:buFont typeface="Arial" pitchFamily="34" charset="0"/>
              <a:buChar char="•"/>
            </a:pPr>
            <a:r>
              <a:rPr lang="en-US" dirty="0">
                <a:solidFill>
                  <a:schemeClr val="tx1"/>
                </a:solidFill>
              </a:rPr>
              <a:t>Recommend, support and evaluate Executive Director</a:t>
            </a:r>
          </a:p>
          <a:p>
            <a:pPr marL="457200" indent="-457200" algn="l">
              <a:lnSpc>
                <a:spcPct val="90000"/>
              </a:lnSpc>
              <a:buFont typeface="Arial" pitchFamily="34" charset="0"/>
              <a:buChar char="•"/>
            </a:pPr>
            <a:r>
              <a:rPr lang="en-US" dirty="0">
                <a:solidFill>
                  <a:schemeClr val="tx1"/>
                </a:solidFill>
              </a:rPr>
              <a:t>Recommend policy and report to the Board</a:t>
            </a:r>
          </a:p>
          <a:p>
            <a:pPr>
              <a:lnSpc>
                <a:spcPct val="90000"/>
              </a:lnSpc>
            </a:pPr>
            <a:endParaRPr lang="en-US" dirty="0"/>
          </a:p>
        </p:txBody>
      </p:sp>
    </p:spTree>
    <p:extLst>
      <p:ext uri="{BB962C8B-B14F-4D97-AF65-F5344CB8AC3E}">
        <p14:creationId xmlns:p14="http://schemas.microsoft.com/office/powerpoint/2010/main" val="3663220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E7DE0-41A2-5B0B-4AF8-8DD1EA33AF4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529C29B-CDB0-DCDF-8B66-6CBB71C9CF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5" name="Rectangle 2">
            <a:extLst>
              <a:ext uri="{FF2B5EF4-FFF2-40B4-BE49-F238E27FC236}">
                <a16:creationId xmlns:a16="http://schemas.microsoft.com/office/drawing/2014/main" id="{91580477-72BF-7061-F302-EE5F486FAEB2}"/>
              </a:ext>
            </a:extLst>
          </p:cNvPr>
          <p:cNvSpPr txBox="1">
            <a:spLocks noChangeArrowheads="1"/>
          </p:cNvSpPr>
          <p:nvPr/>
        </p:nvSpPr>
        <p:spPr>
          <a:xfrm>
            <a:off x="457200" y="1874837"/>
            <a:ext cx="8229600" cy="10041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t>AIC Legislative Committee</a:t>
            </a:r>
          </a:p>
        </p:txBody>
      </p:sp>
      <p:sp>
        <p:nvSpPr>
          <p:cNvPr id="6" name="Rectangle 3">
            <a:extLst>
              <a:ext uri="{FF2B5EF4-FFF2-40B4-BE49-F238E27FC236}">
                <a16:creationId xmlns:a16="http://schemas.microsoft.com/office/drawing/2014/main" id="{7CA29A78-FCDE-8066-81C7-39F3558C65F8}"/>
              </a:ext>
            </a:extLst>
          </p:cNvPr>
          <p:cNvSpPr txBox="1">
            <a:spLocks noChangeArrowheads="1"/>
          </p:cNvSpPr>
          <p:nvPr/>
        </p:nvSpPr>
        <p:spPr>
          <a:xfrm>
            <a:off x="457200" y="3017837"/>
            <a:ext cx="8229600" cy="3687763"/>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b="1" dirty="0">
                <a:solidFill>
                  <a:schemeClr val="tx1"/>
                </a:solidFill>
              </a:rPr>
              <a:t>Who serves?</a:t>
            </a:r>
            <a:endParaRPr lang="en-US" dirty="0">
              <a:solidFill>
                <a:schemeClr val="tx1"/>
              </a:solidFill>
            </a:endParaRPr>
          </a:p>
          <a:p>
            <a:pPr lvl="0"/>
            <a:r>
              <a:rPr lang="en-US" dirty="0">
                <a:solidFill>
                  <a:schemeClr val="tx1"/>
                </a:solidFill>
              </a:rPr>
              <a:t>One representative from each Affiliate Member organization </a:t>
            </a:r>
          </a:p>
          <a:p>
            <a:pPr lvl="0"/>
            <a:r>
              <a:rPr lang="en-US" dirty="0">
                <a:solidFill>
                  <a:schemeClr val="tx1"/>
                </a:solidFill>
              </a:rPr>
              <a:t>Five at-large elected county officials </a:t>
            </a:r>
          </a:p>
          <a:p>
            <a:pPr lvl="0"/>
            <a:r>
              <a:rPr lang="en-US" dirty="0">
                <a:solidFill>
                  <a:schemeClr val="tx1"/>
                </a:solidFill>
              </a:rPr>
              <a:t>President appoints the Chair </a:t>
            </a:r>
          </a:p>
          <a:p>
            <a:r>
              <a:rPr lang="en-US" b="1" dirty="0">
                <a:solidFill>
                  <a:schemeClr val="tx1"/>
                </a:solidFill>
              </a:rPr>
              <a:t>What does it do?</a:t>
            </a:r>
            <a:endParaRPr lang="en-US" dirty="0">
              <a:solidFill>
                <a:schemeClr val="tx1"/>
              </a:solidFill>
            </a:endParaRPr>
          </a:p>
          <a:p>
            <a:pPr lvl="0"/>
            <a:r>
              <a:rPr lang="en-US" dirty="0">
                <a:solidFill>
                  <a:schemeClr val="tx1"/>
                </a:solidFill>
              </a:rPr>
              <a:t>Reviews legislation affecting county government </a:t>
            </a:r>
          </a:p>
          <a:p>
            <a:pPr lvl="0"/>
            <a:r>
              <a:rPr lang="en-US" dirty="0">
                <a:solidFill>
                  <a:schemeClr val="tx1"/>
                </a:solidFill>
              </a:rPr>
              <a:t>Develops recommendations for AIC positions </a:t>
            </a:r>
          </a:p>
          <a:p>
            <a:pPr lvl="0"/>
            <a:r>
              <a:rPr lang="en-US" dirty="0">
                <a:solidFill>
                  <a:schemeClr val="tx1"/>
                </a:solidFill>
              </a:rPr>
              <a:t>Helps develop AIC’s legislative program </a:t>
            </a:r>
          </a:p>
          <a:p>
            <a:pPr lvl="0"/>
            <a:r>
              <a:rPr lang="en-US" dirty="0">
                <a:solidFill>
                  <a:schemeClr val="tx1"/>
                </a:solidFill>
              </a:rPr>
              <a:t>Sends recommendations to the AIC Board of Directors</a:t>
            </a:r>
          </a:p>
          <a:p>
            <a:endParaRPr lang="en-US" dirty="0"/>
          </a:p>
          <a:p>
            <a:endParaRPr lang="en-US" dirty="0"/>
          </a:p>
          <a:p>
            <a:endParaRPr lang="en-US" dirty="0"/>
          </a:p>
          <a:p>
            <a:pPr>
              <a:lnSpc>
                <a:spcPct val="90000"/>
              </a:lnSpc>
            </a:pPr>
            <a:endParaRPr lang="en-US" dirty="0"/>
          </a:p>
        </p:txBody>
      </p:sp>
    </p:spTree>
    <p:extLst>
      <p:ext uri="{BB962C8B-B14F-4D97-AF65-F5344CB8AC3E}">
        <p14:creationId xmlns:p14="http://schemas.microsoft.com/office/powerpoint/2010/main" val="33088812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3" name="Rectangle 2"/>
          <p:cNvSpPr txBox="1">
            <a:spLocks noChangeArrowheads="1"/>
          </p:cNvSpPr>
          <p:nvPr/>
        </p:nvSpPr>
        <p:spPr bwMode="auto">
          <a:xfrm>
            <a:off x="457200" y="1722437"/>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000000"/>
                </a:solidFill>
                <a:effectLst/>
                <a:uLnTx/>
                <a:uFillTx/>
                <a:latin typeface="Arial"/>
                <a:ea typeface="+mj-ea"/>
                <a:cs typeface="Arial"/>
              </a:rPr>
              <a:t>Follow AIC</a:t>
            </a:r>
          </a:p>
        </p:txBody>
      </p:sp>
      <p:sp>
        <p:nvSpPr>
          <p:cNvPr id="5" name="Rectangle 3"/>
          <p:cNvSpPr txBox="1">
            <a:spLocks noChangeArrowheads="1"/>
          </p:cNvSpPr>
          <p:nvPr/>
        </p:nvSpPr>
        <p:spPr bwMode="auto">
          <a:xfrm>
            <a:off x="457200" y="2667000"/>
            <a:ext cx="82296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3200" b="0" i="0" u="none" strike="noStrike" kern="0" cap="none" spc="0" normalizeH="0" baseline="0" noProof="0" dirty="0">
                <a:ln>
                  <a:noFill/>
                </a:ln>
                <a:solidFill>
                  <a:srgbClr val="000000"/>
                </a:solidFill>
                <a:effectLst/>
                <a:uLnTx/>
                <a:uFillTx/>
                <a:latin typeface="Arial"/>
                <a:ea typeface="+mn-ea"/>
                <a:cs typeface="Arial"/>
              </a:rPr>
              <a:t>Supporting County Officials so they can Better </a:t>
            </a:r>
            <a:r>
              <a:rPr lang="en-US" kern="0" dirty="0">
                <a:solidFill>
                  <a:srgbClr val="000000"/>
                </a:solidFill>
                <a:latin typeface="Arial"/>
                <a:cs typeface="Arial"/>
              </a:rPr>
              <a:t>S</a:t>
            </a:r>
            <a:r>
              <a:rPr kumimoji="0" lang="en-US" sz="3200" b="0" i="0" u="none" strike="noStrike" kern="0" cap="none" spc="0" normalizeH="0" baseline="0" noProof="0" dirty="0" err="1">
                <a:ln>
                  <a:noFill/>
                </a:ln>
                <a:solidFill>
                  <a:srgbClr val="000000"/>
                </a:solidFill>
                <a:effectLst/>
                <a:uLnTx/>
                <a:uFillTx/>
                <a:latin typeface="Arial"/>
                <a:ea typeface="+mn-ea"/>
                <a:cs typeface="Arial"/>
              </a:rPr>
              <a:t>erve</a:t>
            </a:r>
            <a:r>
              <a:rPr kumimoji="0" lang="en-US" sz="3200" b="0" i="0" u="none" strike="noStrike" kern="0" cap="none" spc="0" normalizeH="0" baseline="0" noProof="0" dirty="0">
                <a:ln>
                  <a:noFill/>
                </a:ln>
                <a:solidFill>
                  <a:srgbClr val="000000"/>
                </a:solidFill>
                <a:effectLst/>
                <a:uLnTx/>
                <a:uFillTx/>
                <a:latin typeface="Arial"/>
                <a:ea typeface="+mn-ea"/>
                <a:cs typeface="Arial"/>
              </a:rPr>
              <a:t> Taxpayers</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3200" b="0" i="0" u="none" strike="noStrike" kern="0" cap="none" spc="0" normalizeH="0" baseline="0" noProof="0" dirty="0">
                <a:ln>
                  <a:noFill/>
                </a:ln>
                <a:solidFill>
                  <a:srgbClr val="000000"/>
                </a:solidFill>
                <a:effectLst/>
                <a:uLnTx/>
                <a:uFillTx/>
                <a:latin typeface="Arial"/>
                <a:ea typeface="+mn-ea"/>
                <a:cs typeface="Arial"/>
                <a:hlinkClick r:id="rId4"/>
              </a:rPr>
              <a:t>www.indianacounties.org</a:t>
            </a:r>
            <a:endParaRPr kumimoji="0" lang="en-US" sz="3200" b="0" i="0" u="none" strike="noStrike" kern="0" cap="none" spc="0" normalizeH="0" baseline="0" noProof="0" dirty="0">
              <a:ln>
                <a:noFill/>
              </a:ln>
              <a:solidFill>
                <a:srgbClr val="000000"/>
              </a:solidFill>
              <a:effectLst/>
              <a:uLnTx/>
              <a:uFillTx/>
              <a:latin typeface="Arial"/>
              <a:ea typeface="+mn-ea"/>
              <a:cs typeface="Arial"/>
            </a:endParaRP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3200" b="0" i="0" u="none" strike="noStrike" kern="0" cap="none" spc="0" normalizeH="0" baseline="0" noProof="0" dirty="0">
                <a:ln>
                  <a:noFill/>
                </a:ln>
                <a:solidFill>
                  <a:srgbClr val="000000"/>
                </a:solidFill>
                <a:effectLst/>
                <a:uLnTx/>
                <a:uFillTx/>
                <a:latin typeface="Arial"/>
                <a:ea typeface="+mn-ea"/>
                <a:cs typeface="Arial"/>
              </a:rPr>
              <a:t>Follow us Facebook, Twitter and YouTube</a:t>
            </a:r>
          </a:p>
          <a:p>
            <a:pPr marL="342900" marR="0" lvl="0" indent="-342900" algn="l" defTabSz="914400" rtl="0" eaLnBrk="1" fontAlgn="base" latinLnBrk="0" hangingPunct="1">
              <a:lnSpc>
                <a:spcPct val="100000"/>
              </a:lnSpc>
              <a:spcBef>
                <a:spcPct val="20000"/>
              </a:spcBef>
              <a:spcAft>
                <a:spcPct val="0"/>
              </a:spcAft>
              <a:buClrTx/>
              <a:buSzTx/>
              <a:buFontTx/>
              <a:buChar char="•"/>
              <a:tabLst/>
              <a:defRPr/>
            </a:pPr>
            <a:r>
              <a:rPr kumimoji="0" lang="en-US" sz="3200" b="0" i="0" u="none" strike="noStrike" kern="0" cap="none" spc="0" normalizeH="0" baseline="0" noProof="0" dirty="0">
                <a:ln>
                  <a:noFill/>
                </a:ln>
                <a:solidFill>
                  <a:srgbClr val="000000"/>
                </a:solidFill>
                <a:effectLst/>
                <a:uLnTx/>
                <a:uFillTx/>
                <a:latin typeface="Arial"/>
                <a:ea typeface="+mn-ea"/>
                <a:cs typeface="Arial"/>
              </a:rPr>
              <a:t>Contact: </a:t>
            </a:r>
            <a:r>
              <a:rPr kumimoji="0" lang="en-US" sz="3200" b="0" i="0" u="none" strike="noStrike" kern="0" cap="none" spc="0" normalizeH="0" baseline="0" noProof="0" dirty="0">
                <a:ln>
                  <a:noFill/>
                </a:ln>
                <a:solidFill>
                  <a:srgbClr val="000000"/>
                </a:solidFill>
                <a:effectLst/>
                <a:uLnTx/>
                <a:uFillTx/>
                <a:latin typeface="Arial"/>
                <a:ea typeface="+mn-ea"/>
                <a:cs typeface="Arial"/>
                <a:hlinkClick r:id="rId5"/>
              </a:rPr>
              <a:t>cmurrell@indianacounties.org</a:t>
            </a:r>
            <a:r>
              <a:rPr kumimoji="0" lang="en-US" sz="3200" b="0" i="0" u="none" strike="noStrike" kern="0" cap="none" spc="0" normalizeH="0" baseline="0" noProof="0" dirty="0">
                <a:ln>
                  <a:noFill/>
                </a:ln>
                <a:solidFill>
                  <a:srgbClr val="000000"/>
                </a:solidFill>
                <a:effectLst/>
                <a:uLnTx/>
                <a:uFillTx/>
                <a:latin typeface="Arial"/>
                <a:ea typeface="+mn-ea"/>
                <a:cs typeface="Arial"/>
              </a:rPr>
              <a:t> </a:t>
            </a:r>
          </a:p>
          <a:p>
            <a:pPr marL="0" marR="0" lvl="0" indent="0" algn="l" defTabSz="914400" rtl="0" eaLnBrk="1" fontAlgn="base" latinLnBrk="0" hangingPunct="1">
              <a:lnSpc>
                <a:spcPct val="100000"/>
              </a:lnSpc>
              <a:spcBef>
                <a:spcPct val="20000"/>
              </a:spcBef>
              <a:spcAft>
                <a:spcPct val="0"/>
              </a:spcAft>
              <a:buClrTx/>
              <a:buSzTx/>
              <a:buNone/>
              <a:tabLst/>
              <a:defRPr/>
            </a:pPr>
            <a:r>
              <a:rPr lang="en-US" kern="0" dirty="0">
                <a:solidFill>
                  <a:srgbClr val="000000"/>
                </a:solidFill>
                <a:latin typeface="Arial"/>
                <a:cs typeface="Arial"/>
              </a:rPr>
              <a:t>317-340-2357 (cell)</a:t>
            </a:r>
          </a:p>
          <a:p>
            <a:pPr marL="0" marR="0" lvl="0" indent="0" algn="l" defTabSz="914400" rtl="0" eaLnBrk="1" fontAlgn="base" latinLnBrk="0" hangingPunct="1">
              <a:lnSpc>
                <a:spcPct val="100000"/>
              </a:lnSpc>
              <a:spcBef>
                <a:spcPct val="20000"/>
              </a:spcBef>
              <a:spcAft>
                <a:spcPct val="0"/>
              </a:spcAft>
              <a:buClrTx/>
              <a:buSzTx/>
              <a:buNone/>
              <a:tabLst/>
              <a:defRPr/>
            </a:pPr>
            <a:endParaRPr kumimoji="0" lang="en-US" sz="3200" b="0" i="0" u="none" strike="noStrike" kern="0" cap="none" spc="0" normalizeH="0" baseline="0" noProof="0" dirty="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783336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5" name="Rectangle 2"/>
          <p:cNvSpPr>
            <a:spLocks noGrp="1" noChangeArrowheads="1"/>
          </p:cNvSpPr>
          <p:nvPr>
            <p:ph type="ctrTitle"/>
          </p:nvPr>
        </p:nvSpPr>
        <p:spPr>
          <a:xfrm>
            <a:off x="609600" y="1752600"/>
            <a:ext cx="7315200" cy="914400"/>
          </a:xfrm>
        </p:spPr>
        <p:txBody>
          <a:bodyPr/>
          <a:lstStyle/>
          <a:p>
            <a:pPr eaLnBrk="1" hangingPunct="1"/>
            <a:r>
              <a:rPr lang="en-US" b="1" dirty="0"/>
              <a:t>Board of Directors</a:t>
            </a:r>
          </a:p>
        </p:txBody>
      </p:sp>
      <p:sp>
        <p:nvSpPr>
          <p:cNvPr id="6" name="Rectangle 3"/>
          <p:cNvSpPr>
            <a:spLocks noGrp="1" noChangeArrowheads="1"/>
          </p:cNvSpPr>
          <p:nvPr>
            <p:ph type="subTitle" idx="1"/>
          </p:nvPr>
        </p:nvSpPr>
        <p:spPr>
          <a:xfrm>
            <a:off x="838200" y="2819400"/>
            <a:ext cx="7467600" cy="3581400"/>
          </a:xfrm>
        </p:spPr>
        <p:txBody>
          <a:bodyPr/>
          <a:lstStyle/>
          <a:p>
            <a:pPr algn="l" eaLnBrk="1" hangingPunct="1">
              <a:lnSpc>
                <a:spcPct val="80000"/>
              </a:lnSpc>
            </a:pPr>
            <a:r>
              <a:rPr lang="en-US" sz="2800" dirty="0">
                <a:solidFill>
                  <a:schemeClr val="tx1"/>
                </a:solidFill>
              </a:rPr>
              <a:t>District Presidents </a:t>
            </a:r>
            <a:r>
              <a:rPr lang="en-US" sz="1800" dirty="0">
                <a:solidFill>
                  <a:schemeClr val="tx1"/>
                </a:solidFill>
              </a:rPr>
              <a:t>(Elections late Spring at District Meetings)</a:t>
            </a:r>
          </a:p>
          <a:p>
            <a:pPr algn="l" eaLnBrk="1" hangingPunct="1">
              <a:lnSpc>
                <a:spcPct val="80000"/>
              </a:lnSpc>
            </a:pPr>
            <a:r>
              <a:rPr lang="en-US" sz="2800" dirty="0">
                <a:solidFill>
                  <a:schemeClr val="tx1"/>
                </a:solidFill>
              </a:rPr>
              <a:t>District Vice Presidents </a:t>
            </a:r>
            <a:r>
              <a:rPr lang="en-US" sz="1800" dirty="0">
                <a:solidFill>
                  <a:schemeClr val="tx1"/>
                </a:solidFill>
              </a:rPr>
              <a:t>(Elections late Spring at District Meetings)</a:t>
            </a:r>
          </a:p>
          <a:p>
            <a:pPr algn="l" eaLnBrk="1" hangingPunct="1">
              <a:lnSpc>
                <a:spcPct val="80000"/>
              </a:lnSpc>
            </a:pPr>
            <a:r>
              <a:rPr lang="en-US" sz="2800" dirty="0">
                <a:solidFill>
                  <a:schemeClr val="tx1"/>
                </a:solidFill>
              </a:rPr>
              <a:t>Affiliate Presidents</a:t>
            </a:r>
          </a:p>
          <a:p>
            <a:pPr algn="l" eaLnBrk="1" hangingPunct="1">
              <a:lnSpc>
                <a:spcPct val="80000"/>
              </a:lnSpc>
            </a:pPr>
            <a:r>
              <a:rPr lang="en-US" sz="2800" dirty="0">
                <a:solidFill>
                  <a:schemeClr val="tx1"/>
                </a:solidFill>
              </a:rPr>
              <a:t>Affiliate Past Presidents</a:t>
            </a:r>
          </a:p>
          <a:p>
            <a:pPr algn="l" eaLnBrk="1" hangingPunct="1">
              <a:lnSpc>
                <a:spcPct val="80000"/>
              </a:lnSpc>
            </a:pPr>
            <a:r>
              <a:rPr lang="en-US" sz="2800" dirty="0">
                <a:solidFill>
                  <a:schemeClr val="tx1"/>
                </a:solidFill>
              </a:rPr>
              <a:t>Legislative Chairman </a:t>
            </a:r>
            <a:r>
              <a:rPr lang="en-US" sz="1800" dirty="0">
                <a:solidFill>
                  <a:schemeClr val="tx1"/>
                </a:solidFill>
              </a:rPr>
              <a:t>(Appointed by President)</a:t>
            </a:r>
          </a:p>
          <a:p>
            <a:pPr algn="l" eaLnBrk="1" hangingPunct="1">
              <a:lnSpc>
                <a:spcPct val="80000"/>
              </a:lnSpc>
            </a:pPr>
            <a:r>
              <a:rPr lang="en-US" sz="2800" dirty="0">
                <a:solidFill>
                  <a:schemeClr val="tx1"/>
                </a:solidFill>
              </a:rPr>
              <a:t>Past President of the Association</a:t>
            </a:r>
          </a:p>
          <a:p>
            <a:pPr algn="l" eaLnBrk="1" hangingPunct="1">
              <a:lnSpc>
                <a:spcPct val="80000"/>
              </a:lnSpc>
            </a:pPr>
            <a:r>
              <a:rPr lang="en-US" sz="2800" dirty="0">
                <a:solidFill>
                  <a:schemeClr val="tx1"/>
                </a:solidFill>
              </a:rPr>
              <a:t>Executive Committee </a:t>
            </a:r>
            <a:r>
              <a:rPr lang="en-US" sz="1800" dirty="0">
                <a:solidFill>
                  <a:schemeClr val="tx1"/>
                </a:solidFill>
              </a:rPr>
              <a:t>(President, Three Vice Presidents, Treasurer)  Selected at AIC Conference from a Nominating Committee and voted on by the membership of the Board</a:t>
            </a:r>
            <a:endParaRPr lang="en-US" sz="2800" dirty="0">
              <a:solidFill>
                <a:schemeClr val="tx1"/>
              </a:solidFill>
            </a:endParaRPr>
          </a:p>
          <a:p>
            <a:pPr eaLnBrk="1" hangingPunct="1">
              <a:lnSpc>
                <a:spcPct val="80000"/>
              </a:lnSpc>
            </a:pPr>
            <a:endParaRPr lang="en-US" sz="2000" dirty="0"/>
          </a:p>
        </p:txBody>
      </p:sp>
    </p:spTree>
    <p:extLst>
      <p:ext uri="{BB962C8B-B14F-4D97-AF65-F5344CB8AC3E}">
        <p14:creationId xmlns:p14="http://schemas.microsoft.com/office/powerpoint/2010/main" val="1392373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5" name="Rectangle 2"/>
          <p:cNvSpPr txBox="1">
            <a:spLocks noChangeArrowheads="1"/>
          </p:cNvSpPr>
          <p:nvPr/>
        </p:nvSpPr>
        <p:spPr>
          <a:xfrm>
            <a:off x="457200" y="1828800"/>
            <a:ext cx="7467600" cy="685800"/>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t>Offices in AIC</a:t>
            </a:r>
          </a:p>
          <a:p>
            <a:r>
              <a:rPr lang="en-US" sz="4000" b="1" dirty="0"/>
              <a:t>V=Voting Member NV Non-Voting Member</a:t>
            </a:r>
          </a:p>
        </p:txBody>
      </p:sp>
      <p:sp>
        <p:nvSpPr>
          <p:cNvPr id="6" name="Rectangle 3"/>
          <p:cNvSpPr txBox="1">
            <a:spLocks noChangeArrowheads="1"/>
          </p:cNvSpPr>
          <p:nvPr/>
        </p:nvSpPr>
        <p:spPr>
          <a:xfrm>
            <a:off x="457200" y="2560637"/>
            <a:ext cx="8229600" cy="40687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lnSpc>
                <a:spcPct val="90000"/>
              </a:lnSpc>
              <a:buFont typeface="Arial" pitchFamily="34" charset="0"/>
              <a:buChar char="•"/>
            </a:pPr>
            <a:r>
              <a:rPr lang="en-US" sz="2400" dirty="0">
                <a:solidFill>
                  <a:schemeClr val="tx1"/>
                </a:solidFill>
              </a:rPr>
              <a:t>Auditor (Constitutional Term Limited) V</a:t>
            </a:r>
          </a:p>
          <a:p>
            <a:pPr marL="342900" indent="-342900" algn="l">
              <a:lnSpc>
                <a:spcPct val="90000"/>
              </a:lnSpc>
              <a:buFont typeface="Arial" pitchFamily="34" charset="0"/>
              <a:buChar char="•"/>
            </a:pPr>
            <a:r>
              <a:rPr lang="en-US" sz="2400" dirty="0">
                <a:solidFill>
                  <a:schemeClr val="tx1"/>
                </a:solidFill>
              </a:rPr>
              <a:t>Clerk of Circuit Court (Constitutional Term Limited) V</a:t>
            </a:r>
          </a:p>
          <a:p>
            <a:pPr marL="342900" indent="-342900" algn="l">
              <a:lnSpc>
                <a:spcPct val="90000"/>
              </a:lnSpc>
              <a:buFont typeface="Arial" pitchFamily="34" charset="0"/>
              <a:buChar char="•"/>
            </a:pPr>
            <a:r>
              <a:rPr lang="en-US" sz="2400" dirty="0">
                <a:solidFill>
                  <a:schemeClr val="tx1"/>
                </a:solidFill>
              </a:rPr>
              <a:t>Recorder (Constitutional Term Limited) V</a:t>
            </a:r>
          </a:p>
          <a:p>
            <a:pPr marL="342900" indent="-342900" algn="l">
              <a:lnSpc>
                <a:spcPct val="90000"/>
              </a:lnSpc>
              <a:buFont typeface="Arial" pitchFamily="34" charset="0"/>
              <a:buChar char="•"/>
            </a:pPr>
            <a:r>
              <a:rPr lang="en-US" sz="2400" dirty="0">
                <a:solidFill>
                  <a:schemeClr val="tx1"/>
                </a:solidFill>
              </a:rPr>
              <a:t>Treasurer (Constitutional Term Limited) V</a:t>
            </a:r>
          </a:p>
          <a:p>
            <a:pPr marL="342900" indent="-342900" algn="l">
              <a:lnSpc>
                <a:spcPct val="90000"/>
              </a:lnSpc>
              <a:buFont typeface="Arial" pitchFamily="34" charset="0"/>
              <a:buChar char="•"/>
            </a:pPr>
            <a:r>
              <a:rPr lang="en-US" sz="2400" dirty="0">
                <a:solidFill>
                  <a:schemeClr val="tx1"/>
                </a:solidFill>
              </a:rPr>
              <a:t>Coroner (Constitutional Term Limited) V</a:t>
            </a:r>
          </a:p>
          <a:p>
            <a:pPr marL="342900" indent="-342900" algn="l">
              <a:lnSpc>
                <a:spcPct val="90000"/>
              </a:lnSpc>
              <a:buFont typeface="Arial" pitchFamily="34" charset="0"/>
              <a:buChar char="•"/>
            </a:pPr>
            <a:r>
              <a:rPr lang="en-US" sz="2400" dirty="0">
                <a:solidFill>
                  <a:schemeClr val="tx1"/>
                </a:solidFill>
              </a:rPr>
              <a:t>Surveyor (Constitutional) V</a:t>
            </a:r>
          </a:p>
          <a:p>
            <a:pPr marL="342900" indent="-342900" algn="l">
              <a:lnSpc>
                <a:spcPct val="90000"/>
              </a:lnSpc>
              <a:buFont typeface="Arial" pitchFamily="34" charset="0"/>
              <a:buChar char="•"/>
            </a:pPr>
            <a:r>
              <a:rPr lang="en-US" sz="2400" dirty="0">
                <a:solidFill>
                  <a:schemeClr val="tx1"/>
                </a:solidFill>
              </a:rPr>
              <a:t>Commissioners (Statutory) V</a:t>
            </a:r>
          </a:p>
          <a:p>
            <a:pPr marL="342900" indent="-342900" algn="l">
              <a:lnSpc>
                <a:spcPct val="90000"/>
              </a:lnSpc>
              <a:buFont typeface="Arial" pitchFamily="34" charset="0"/>
              <a:buChar char="•"/>
            </a:pPr>
            <a:r>
              <a:rPr lang="en-US" sz="2400" dirty="0">
                <a:solidFill>
                  <a:schemeClr val="tx1"/>
                </a:solidFill>
              </a:rPr>
              <a:t>Council (Statutory) V</a:t>
            </a:r>
          </a:p>
          <a:p>
            <a:pPr marL="342900" indent="-342900" algn="l">
              <a:lnSpc>
                <a:spcPct val="90000"/>
              </a:lnSpc>
              <a:buFont typeface="Arial" pitchFamily="34" charset="0"/>
              <a:buChar char="•"/>
            </a:pPr>
            <a:r>
              <a:rPr lang="en-US" sz="2400" dirty="0">
                <a:solidFill>
                  <a:schemeClr val="tx1"/>
                </a:solidFill>
              </a:rPr>
              <a:t>Assessors (Statutory) V</a:t>
            </a:r>
          </a:p>
          <a:p>
            <a:pPr marL="342900" indent="-342900" algn="l">
              <a:lnSpc>
                <a:spcPct val="90000"/>
              </a:lnSpc>
              <a:buFont typeface="Arial" pitchFamily="34" charset="0"/>
              <a:buChar char="•"/>
            </a:pPr>
            <a:r>
              <a:rPr lang="en-US" sz="2400" dirty="0">
                <a:solidFill>
                  <a:schemeClr val="tx1"/>
                </a:solidFill>
              </a:rPr>
              <a:t>Highway Engineers/Supervisors (Appointed/Advisory) NV</a:t>
            </a:r>
          </a:p>
          <a:p>
            <a:pPr marL="342900" indent="-342900" algn="l">
              <a:lnSpc>
                <a:spcPct val="90000"/>
              </a:lnSpc>
              <a:buFont typeface="Arial" pitchFamily="34" charset="0"/>
              <a:buChar char="•"/>
            </a:pPr>
            <a:r>
              <a:rPr lang="en-US" sz="2400" dirty="0">
                <a:solidFill>
                  <a:schemeClr val="tx1"/>
                </a:solidFill>
              </a:rPr>
              <a:t>IT Directors and ADA Coordinators NV</a:t>
            </a:r>
          </a:p>
          <a:p>
            <a:pPr marL="342900" indent="-342900" algn="l">
              <a:lnSpc>
                <a:spcPct val="90000"/>
              </a:lnSpc>
              <a:buFont typeface="Arial" pitchFamily="34" charset="0"/>
              <a:buChar char="•"/>
            </a:pPr>
            <a:endParaRPr lang="en-US" sz="2400" dirty="0">
              <a:solidFill>
                <a:schemeClr val="tx1"/>
              </a:solidFill>
            </a:endParaRPr>
          </a:p>
          <a:p>
            <a:pPr>
              <a:lnSpc>
                <a:spcPct val="90000"/>
              </a:lnSpc>
            </a:pPr>
            <a:endParaRPr lang="en-US" sz="2400" dirty="0"/>
          </a:p>
        </p:txBody>
      </p:sp>
    </p:spTree>
    <p:extLst>
      <p:ext uri="{BB962C8B-B14F-4D97-AF65-F5344CB8AC3E}">
        <p14:creationId xmlns:p14="http://schemas.microsoft.com/office/powerpoint/2010/main" val="1014978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5" name="Rectangle 2"/>
          <p:cNvSpPr txBox="1">
            <a:spLocks noChangeArrowheads="1"/>
          </p:cNvSpPr>
          <p:nvPr/>
        </p:nvSpPr>
        <p:spPr>
          <a:xfrm>
            <a:off x="457200" y="179863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b="1" dirty="0"/>
              <a:t>AIC Staff	</a:t>
            </a:r>
          </a:p>
        </p:txBody>
      </p:sp>
      <p:sp>
        <p:nvSpPr>
          <p:cNvPr id="6" name="Rectangle 3"/>
          <p:cNvSpPr txBox="1">
            <a:spLocks noChangeArrowheads="1"/>
          </p:cNvSpPr>
          <p:nvPr/>
        </p:nvSpPr>
        <p:spPr>
          <a:xfrm>
            <a:off x="457200" y="3017837"/>
            <a:ext cx="8229600" cy="36877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lnSpc>
                <a:spcPct val="80000"/>
              </a:lnSpc>
              <a:buFont typeface="Arial" pitchFamily="34" charset="0"/>
              <a:buChar char="•"/>
            </a:pPr>
            <a:r>
              <a:rPr lang="en-US" sz="2800" dirty="0">
                <a:solidFill>
                  <a:schemeClr val="tx1"/>
                </a:solidFill>
              </a:rPr>
              <a:t>David Bottorff Executive Director</a:t>
            </a:r>
          </a:p>
          <a:p>
            <a:pPr marL="457200" indent="-457200" algn="l">
              <a:lnSpc>
                <a:spcPct val="80000"/>
              </a:lnSpc>
              <a:buFont typeface="Arial" pitchFamily="34" charset="0"/>
              <a:buChar char="•"/>
            </a:pPr>
            <a:r>
              <a:rPr lang="en-US" sz="2800" dirty="0">
                <a:solidFill>
                  <a:schemeClr val="tx1"/>
                </a:solidFill>
              </a:rPr>
              <a:t>Elizabeth Mallers – Director of Communications</a:t>
            </a:r>
          </a:p>
          <a:p>
            <a:pPr marL="457200" indent="-457200" algn="l">
              <a:lnSpc>
                <a:spcPct val="80000"/>
              </a:lnSpc>
              <a:buFont typeface="Arial" pitchFamily="34" charset="0"/>
              <a:buChar char="•"/>
            </a:pPr>
            <a:r>
              <a:rPr lang="en-US" sz="2800" dirty="0">
                <a:solidFill>
                  <a:schemeClr val="tx1"/>
                </a:solidFill>
              </a:rPr>
              <a:t>Jamie Bolser – Director of Governmental Affairs </a:t>
            </a:r>
          </a:p>
          <a:p>
            <a:pPr marL="457200" indent="-457200" algn="l">
              <a:lnSpc>
                <a:spcPct val="80000"/>
              </a:lnSpc>
              <a:buFont typeface="Arial" pitchFamily="34" charset="0"/>
              <a:buChar char="•"/>
            </a:pPr>
            <a:r>
              <a:rPr lang="en-US" sz="2800" dirty="0">
                <a:solidFill>
                  <a:schemeClr val="tx1"/>
                </a:solidFill>
              </a:rPr>
              <a:t>Camden Murrell – Deputy Director of Governmental Affairs</a:t>
            </a:r>
          </a:p>
          <a:p>
            <a:pPr marL="457200" indent="-457200" algn="l">
              <a:lnSpc>
                <a:spcPct val="80000"/>
              </a:lnSpc>
              <a:buFont typeface="Arial" pitchFamily="34" charset="0"/>
              <a:buChar char="•"/>
            </a:pPr>
            <a:r>
              <a:rPr lang="en-US" sz="2800" dirty="0">
                <a:solidFill>
                  <a:schemeClr val="tx1"/>
                </a:solidFill>
              </a:rPr>
              <a:t>Pam Coleman – Director of Finance and Corporate Affairs </a:t>
            </a:r>
          </a:p>
          <a:p>
            <a:pPr marL="457200" indent="-457200" algn="l">
              <a:lnSpc>
                <a:spcPct val="80000"/>
              </a:lnSpc>
              <a:buFont typeface="Arial" pitchFamily="34" charset="0"/>
              <a:buChar char="•"/>
            </a:pPr>
            <a:r>
              <a:rPr lang="en-US" sz="2800" dirty="0">
                <a:solidFill>
                  <a:schemeClr val="tx1"/>
                </a:solidFill>
              </a:rPr>
              <a:t>Cameron Pannabecker– TRECS and Data Management </a:t>
            </a:r>
          </a:p>
          <a:p>
            <a:pPr marL="457200" indent="-457200" algn="l">
              <a:lnSpc>
                <a:spcPct val="80000"/>
              </a:lnSpc>
              <a:buFont typeface="Arial" pitchFamily="34" charset="0"/>
              <a:buChar char="•"/>
            </a:pPr>
            <a:r>
              <a:rPr lang="en-US" sz="2800" dirty="0">
                <a:solidFill>
                  <a:schemeClr val="tx1"/>
                </a:solidFill>
              </a:rPr>
              <a:t>Jacque Clements – Director of Planning and Professional Development</a:t>
            </a:r>
          </a:p>
          <a:p>
            <a:pPr>
              <a:lnSpc>
                <a:spcPct val="80000"/>
              </a:lnSpc>
            </a:pPr>
            <a:endParaRPr lang="en-US" sz="2800" dirty="0"/>
          </a:p>
        </p:txBody>
      </p:sp>
    </p:spTree>
    <p:extLst>
      <p:ext uri="{BB962C8B-B14F-4D97-AF65-F5344CB8AC3E}">
        <p14:creationId xmlns:p14="http://schemas.microsoft.com/office/powerpoint/2010/main" val="4140641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327AC-3E09-8FA4-0A93-4D31C9AE249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E853F2-4DB1-EDFC-84A9-512427C8B82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3" name="Rectangle 2">
            <a:extLst>
              <a:ext uri="{FF2B5EF4-FFF2-40B4-BE49-F238E27FC236}">
                <a16:creationId xmlns:a16="http://schemas.microsoft.com/office/drawing/2014/main" id="{88F027F2-929F-9DF4-9E1B-C7F27EE3A182}"/>
              </a:ext>
            </a:extLst>
          </p:cNvPr>
          <p:cNvSpPr txBox="1">
            <a:spLocks noChangeArrowheads="1"/>
          </p:cNvSpPr>
          <p:nvPr/>
        </p:nvSpPr>
        <p:spPr bwMode="auto">
          <a:xfrm>
            <a:off x="-838200" y="2321592"/>
            <a:ext cx="874730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rgbClr val="000000"/>
                </a:solidFill>
                <a:effectLst/>
                <a:uLnTx/>
                <a:uFillTx/>
                <a:latin typeface="Arial"/>
                <a:ea typeface="+mj-ea"/>
                <a:cs typeface="Arial"/>
              </a:rPr>
              <a:t>How AIC Serves Indiana Counties</a:t>
            </a:r>
          </a:p>
        </p:txBody>
      </p:sp>
      <p:sp>
        <p:nvSpPr>
          <p:cNvPr id="2" name="Oval 1">
            <a:extLst>
              <a:ext uri="{FF2B5EF4-FFF2-40B4-BE49-F238E27FC236}">
                <a16:creationId xmlns:a16="http://schemas.microsoft.com/office/drawing/2014/main" id="{36E0ABBC-E9BC-B5FA-5678-8592B19EF13A}"/>
              </a:ext>
            </a:extLst>
          </p:cNvPr>
          <p:cNvSpPr/>
          <p:nvPr/>
        </p:nvSpPr>
        <p:spPr>
          <a:xfrm>
            <a:off x="405048" y="3064863"/>
            <a:ext cx="2414352" cy="13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r>
              <a:rPr lang="en-US" dirty="0"/>
              <a:t>Advocacy</a:t>
            </a:r>
          </a:p>
        </p:txBody>
      </p:sp>
      <p:sp>
        <p:nvSpPr>
          <p:cNvPr id="14" name="Oval 13">
            <a:extLst>
              <a:ext uri="{FF2B5EF4-FFF2-40B4-BE49-F238E27FC236}">
                <a16:creationId xmlns:a16="http://schemas.microsoft.com/office/drawing/2014/main" id="{841FEEF0-0E1D-408F-E2D5-78B5F2CEDA98}"/>
              </a:ext>
            </a:extLst>
          </p:cNvPr>
          <p:cNvSpPr/>
          <p:nvPr/>
        </p:nvSpPr>
        <p:spPr>
          <a:xfrm>
            <a:off x="355434" y="4913993"/>
            <a:ext cx="2573234" cy="135240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r>
              <a:rPr lang="en-US" dirty="0"/>
              <a:t>Resources</a:t>
            </a:r>
          </a:p>
        </p:txBody>
      </p:sp>
      <p:sp>
        <p:nvSpPr>
          <p:cNvPr id="16" name="Oval 15">
            <a:extLst>
              <a:ext uri="{FF2B5EF4-FFF2-40B4-BE49-F238E27FC236}">
                <a16:creationId xmlns:a16="http://schemas.microsoft.com/office/drawing/2014/main" id="{67C0B877-3BD9-3FB4-DDE4-66DA69A6BE90}"/>
              </a:ext>
            </a:extLst>
          </p:cNvPr>
          <p:cNvSpPr/>
          <p:nvPr/>
        </p:nvSpPr>
        <p:spPr>
          <a:xfrm>
            <a:off x="5479648" y="4778328"/>
            <a:ext cx="2749951" cy="147732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r>
              <a:rPr lang="en-US" dirty="0"/>
              <a:t>Collaboration</a:t>
            </a:r>
          </a:p>
        </p:txBody>
      </p:sp>
      <p:sp>
        <p:nvSpPr>
          <p:cNvPr id="18" name="Oval 17">
            <a:extLst>
              <a:ext uri="{FF2B5EF4-FFF2-40B4-BE49-F238E27FC236}">
                <a16:creationId xmlns:a16="http://schemas.microsoft.com/office/drawing/2014/main" id="{E96E502B-E862-E71C-7B66-24F542D735EA}"/>
              </a:ext>
            </a:extLst>
          </p:cNvPr>
          <p:cNvSpPr/>
          <p:nvPr/>
        </p:nvSpPr>
        <p:spPr>
          <a:xfrm>
            <a:off x="5365532" y="2883594"/>
            <a:ext cx="2801469" cy="1426263"/>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a:p>
            <a:pPr algn="ctr"/>
            <a:endParaRPr lang="en-US" dirty="0"/>
          </a:p>
          <a:p>
            <a:pPr algn="ctr"/>
            <a:r>
              <a:rPr lang="en-US" dirty="0"/>
              <a:t>Education</a:t>
            </a:r>
          </a:p>
        </p:txBody>
      </p:sp>
      <p:pic>
        <p:nvPicPr>
          <p:cNvPr id="20" name="Picture 19" descr="The image depicts the logo of the Indiana County Association.&#10;&#10;AI-generated content may be incorrect.">
            <a:extLst>
              <a:ext uri="{FF2B5EF4-FFF2-40B4-BE49-F238E27FC236}">
                <a16:creationId xmlns:a16="http://schemas.microsoft.com/office/drawing/2014/main" id="{228983A9-F050-9DF1-2CF1-6C405332132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8500" y="3065897"/>
            <a:ext cx="1900088" cy="1921199"/>
          </a:xfrm>
          <a:prstGeom prst="rect">
            <a:avLst/>
          </a:prstGeom>
        </p:spPr>
      </p:pic>
      <p:sp>
        <p:nvSpPr>
          <p:cNvPr id="21" name="TextBox 20">
            <a:extLst>
              <a:ext uri="{FF2B5EF4-FFF2-40B4-BE49-F238E27FC236}">
                <a16:creationId xmlns:a16="http://schemas.microsoft.com/office/drawing/2014/main" id="{E539BA8E-AA02-1290-3507-29E7F309528E}"/>
              </a:ext>
            </a:extLst>
          </p:cNvPr>
          <p:cNvSpPr txBox="1"/>
          <p:nvPr/>
        </p:nvSpPr>
        <p:spPr>
          <a:xfrm>
            <a:off x="3251632" y="4987096"/>
            <a:ext cx="1823017" cy="1477328"/>
          </a:xfrm>
          <a:prstGeom prst="rect">
            <a:avLst/>
          </a:prstGeom>
          <a:noFill/>
        </p:spPr>
        <p:txBody>
          <a:bodyPr wrap="square" rtlCol="0">
            <a:spAutoFit/>
          </a:bodyPr>
          <a:lstStyle/>
          <a:p>
            <a:r>
              <a:rPr lang="en-US" dirty="0"/>
              <a:t>Everything AIC does for Indiana Counties can be grouped into one of four pillars</a:t>
            </a:r>
          </a:p>
        </p:txBody>
      </p:sp>
      <p:pic>
        <p:nvPicPr>
          <p:cNvPr id="23" name="Graphic 22" descr="Handshake outline">
            <a:extLst>
              <a:ext uri="{FF2B5EF4-FFF2-40B4-BE49-F238E27FC236}">
                <a16:creationId xmlns:a16="http://schemas.microsoft.com/office/drawing/2014/main" id="{2D590A84-05A2-AE3A-9795-7B68A9CAC54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17615" y="4876800"/>
            <a:ext cx="821385" cy="821385"/>
          </a:xfrm>
          <a:prstGeom prst="rect">
            <a:avLst/>
          </a:prstGeom>
        </p:spPr>
      </p:pic>
      <p:pic>
        <p:nvPicPr>
          <p:cNvPr id="25" name="Graphic 24" descr="Classroom with solid fill">
            <a:extLst>
              <a:ext uri="{FF2B5EF4-FFF2-40B4-BE49-F238E27FC236}">
                <a16:creationId xmlns:a16="http://schemas.microsoft.com/office/drawing/2014/main" id="{6ECF445A-B871-71B3-9045-23AF3289BF9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75942" y="2960360"/>
            <a:ext cx="634458" cy="634458"/>
          </a:xfrm>
          <a:prstGeom prst="rect">
            <a:avLst/>
          </a:prstGeom>
        </p:spPr>
      </p:pic>
      <p:pic>
        <p:nvPicPr>
          <p:cNvPr id="27" name="Graphic 26" descr="Tools with solid fill">
            <a:extLst>
              <a:ext uri="{FF2B5EF4-FFF2-40B4-BE49-F238E27FC236}">
                <a16:creationId xmlns:a16="http://schemas.microsoft.com/office/drawing/2014/main" id="{C31091A9-082E-F367-BCD7-A5475974F41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287580" y="4987096"/>
            <a:ext cx="708942" cy="708942"/>
          </a:xfrm>
          <a:prstGeom prst="rect">
            <a:avLst/>
          </a:prstGeom>
        </p:spPr>
      </p:pic>
      <p:pic>
        <p:nvPicPr>
          <p:cNvPr id="29" name="Graphic 28" descr="Court outline">
            <a:extLst>
              <a:ext uri="{FF2B5EF4-FFF2-40B4-BE49-F238E27FC236}">
                <a16:creationId xmlns:a16="http://schemas.microsoft.com/office/drawing/2014/main" id="{650A593C-4D2D-8F0C-E46A-F05422232AE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134311" y="3029592"/>
            <a:ext cx="914400" cy="914400"/>
          </a:xfrm>
          <a:prstGeom prst="rect">
            <a:avLst/>
          </a:prstGeom>
        </p:spPr>
      </p:pic>
    </p:spTree>
    <p:extLst>
      <p:ext uri="{BB962C8B-B14F-4D97-AF65-F5344CB8AC3E}">
        <p14:creationId xmlns:p14="http://schemas.microsoft.com/office/powerpoint/2010/main" val="5866850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2D80F-0023-67AD-C394-17D8CD08E3B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0E363A1-89B0-E2A7-C0E7-444D7C9BF9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3" name="Rectangle 2">
            <a:extLst>
              <a:ext uri="{FF2B5EF4-FFF2-40B4-BE49-F238E27FC236}">
                <a16:creationId xmlns:a16="http://schemas.microsoft.com/office/drawing/2014/main" id="{ADAD1447-A892-C286-DF7C-3FEDF886563C}"/>
              </a:ext>
            </a:extLst>
          </p:cNvPr>
          <p:cNvSpPr txBox="1">
            <a:spLocks noChangeArrowheads="1"/>
          </p:cNvSpPr>
          <p:nvPr/>
        </p:nvSpPr>
        <p:spPr bwMode="auto">
          <a:xfrm>
            <a:off x="381000" y="2082121"/>
            <a:ext cx="7924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j-ea"/>
                <a:cs typeface="Arial"/>
              </a:rPr>
              <a:t>Advocacy</a:t>
            </a:r>
          </a:p>
        </p:txBody>
      </p:sp>
      <p:sp>
        <p:nvSpPr>
          <p:cNvPr id="5" name="Rectangle 3">
            <a:extLst>
              <a:ext uri="{FF2B5EF4-FFF2-40B4-BE49-F238E27FC236}">
                <a16:creationId xmlns:a16="http://schemas.microsoft.com/office/drawing/2014/main" id="{C474583D-8B4B-18C5-5F08-767AD7326830}"/>
              </a:ext>
            </a:extLst>
          </p:cNvPr>
          <p:cNvSpPr txBox="1">
            <a:spLocks noChangeArrowheads="1"/>
          </p:cNvSpPr>
          <p:nvPr/>
        </p:nvSpPr>
        <p:spPr bwMode="auto">
          <a:xfrm>
            <a:off x="2133600" y="2906832"/>
            <a:ext cx="9296400" cy="1753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marR="0" lvl="0" indent="0" algn="l" defTabSz="914400" rtl="0" eaLnBrk="1" fontAlgn="base" latinLnBrk="0" hangingPunct="1">
              <a:lnSpc>
                <a:spcPct val="80000"/>
              </a:lnSpc>
              <a:spcBef>
                <a:spcPct val="20000"/>
              </a:spcBef>
              <a:spcAft>
                <a:spcPct val="0"/>
              </a:spcAft>
              <a:buClrTx/>
              <a:buSzTx/>
              <a:buNone/>
              <a:tabLst/>
              <a:defRPr/>
            </a:pPr>
            <a:r>
              <a:rPr kumimoji="0" lang="en-US" sz="2400" b="0" i="0" u="none" strike="noStrike" kern="0" cap="none" spc="0" normalizeH="0" baseline="0" noProof="0" dirty="0">
                <a:ln>
                  <a:noFill/>
                </a:ln>
                <a:solidFill>
                  <a:srgbClr val="000000"/>
                </a:solidFill>
                <a:effectLst/>
                <a:uLnTx/>
                <a:uFillTx/>
                <a:latin typeface="Arial"/>
                <a:ea typeface="+mn-ea"/>
                <a:cs typeface="Arial"/>
              </a:rPr>
              <a:t>Your voice at the State House</a:t>
            </a:r>
          </a:p>
        </p:txBody>
      </p:sp>
      <p:pic>
        <p:nvPicPr>
          <p:cNvPr id="6" name="Graphic 5" descr="Court outline">
            <a:extLst>
              <a:ext uri="{FF2B5EF4-FFF2-40B4-BE49-F238E27FC236}">
                <a16:creationId xmlns:a16="http://schemas.microsoft.com/office/drawing/2014/main" id="{3476355A-5DA3-1315-F145-32563F25EF8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0628" y="3956327"/>
            <a:ext cx="1132448" cy="1132448"/>
          </a:xfrm>
          <a:prstGeom prst="rect">
            <a:avLst/>
          </a:prstGeom>
        </p:spPr>
      </p:pic>
      <p:sp>
        <p:nvSpPr>
          <p:cNvPr id="7" name="TextBox 6">
            <a:extLst>
              <a:ext uri="{FF2B5EF4-FFF2-40B4-BE49-F238E27FC236}">
                <a16:creationId xmlns:a16="http://schemas.microsoft.com/office/drawing/2014/main" id="{6DF150E3-7EF5-CF27-ED99-4497B395BDD3}"/>
              </a:ext>
            </a:extLst>
          </p:cNvPr>
          <p:cNvSpPr txBox="1"/>
          <p:nvPr/>
        </p:nvSpPr>
        <p:spPr>
          <a:xfrm>
            <a:off x="1905000" y="3783887"/>
            <a:ext cx="7391400" cy="1477328"/>
          </a:xfrm>
          <a:prstGeom prst="rect">
            <a:avLst/>
          </a:prstGeom>
          <a:noFill/>
        </p:spPr>
        <p:txBody>
          <a:bodyPr wrap="square" rtlCol="0">
            <a:spAutoFit/>
          </a:bodyPr>
          <a:lstStyle/>
          <a:p>
            <a:pPr marL="285750" indent="-285750">
              <a:buFont typeface="Arial" panose="020B0604020202020204" pitchFamily="34" charset="0"/>
              <a:buChar char="•"/>
            </a:pPr>
            <a:r>
              <a:rPr lang="en-US" dirty="0"/>
              <a:t>Represent County Government before the Indiana General Assembly.</a:t>
            </a:r>
          </a:p>
          <a:p>
            <a:pPr marL="285750" indent="-285750">
              <a:buFont typeface="Arial" panose="020B0604020202020204" pitchFamily="34" charset="0"/>
              <a:buChar char="•"/>
            </a:pPr>
            <a:r>
              <a:rPr lang="en-US" dirty="0"/>
              <a:t>Advance County legislative Priorities.</a:t>
            </a:r>
          </a:p>
          <a:p>
            <a:pPr marL="285750" indent="-285750">
              <a:buFont typeface="Arial" panose="020B0604020202020204" pitchFamily="34" charset="0"/>
              <a:buChar char="•"/>
            </a:pPr>
            <a:r>
              <a:rPr lang="en-US" dirty="0"/>
              <a:t>Protect counties from harmful legislation.</a:t>
            </a:r>
          </a:p>
          <a:p>
            <a:pPr marL="285750" indent="-285750">
              <a:buFont typeface="Arial" panose="020B0604020202020204" pitchFamily="34" charset="0"/>
              <a:buChar char="•"/>
            </a:pPr>
            <a:r>
              <a:rPr lang="en-US" dirty="0"/>
              <a:t>Keep members informed through legislative updates </a:t>
            </a:r>
          </a:p>
          <a:p>
            <a:pPr marL="285750" indent="-285750">
              <a:buFont typeface="Arial" panose="020B0604020202020204" pitchFamily="34" charset="0"/>
              <a:buChar char="•"/>
            </a:pPr>
            <a:r>
              <a:rPr lang="en-US" dirty="0"/>
              <a:t>Connect county officials with law makers.</a:t>
            </a:r>
          </a:p>
        </p:txBody>
      </p:sp>
    </p:spTree>
    <p:extLst>
      <p:ext uri="{BB962C8B-B14F-4D97-AF65-F5344CB8AC3E}">
        <p14:creationId xmlns:p14="http://schemas.microsoft.com/office/powerpoint/2010/main" val="466039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FB5FC-17F0-9813-965E-CF9D8236E50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0FDEB97-F7DE-4744-1033-B9F3EAD15B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3" name="Rectangle 2">
            <a:extLst>
              <a:ext uri="{FF2B5EF4-FFF2-40B4-BE49-F238E27FC236}">
                <a16:creationId xmlns:a16="http://schemas.microsoft.com/office/drawing/2014/main" id="{266DEAB0-6492-AF43-4181-900747BB6EAD}"/>
              </a:ext>
            </a:extLst>
          </p:cNvPr>
          <p:cNvSpPr txBox="1">
            <a:spLocks noChangeArrowheads="1"/>
          </p:cNvSpPr>
          <p:nvPr/>
        </p:nvSpPr>
        <p:spPr bwMode="auto">
          <a:xfrm>
            <a:off x="304800" y="2438400"/>
            <a:ext cx="6629400" cy="40138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0" cap="none" spc="0" normalizeH="0" baseline="0" noProof="0" dirty="0">
              <a:ln>
                <a:noFill/>
              </a:ln>
              <a:solidFill>
                <a:srgbClr val="000000"/>
              </a:solidFill>
              <a:effectLst/>
              <a:uLnTx/>
              <a:uFillTx/>
              <a:latin typeface="Arial"/>
              <a:ea typeface="+mj-ea"/>
              <a:cs typeface="Arial"/>
            </a:endParaRPr>
          </a:p>
        </p:txBody>
      </p:sp>
      <p:pic>
        <p:nvPicPr>
          <p:cNvPr id="5" name="Picture 4" descr="The provided text describes the legislative process in Indiana, detailing the steps a bill goes through, including introduction, committee review, amendments, voting, and potential defeat or concurrence.&#10;&#10;AI-generated content may be incorrect.">
            <a:extLst>
              <a:ext uri="{FF2B5EF4-FFF2-40B4-BE49-F238E27FC236}">
                <a16:creationId xmlns:a16="http://schemas.microsoft.com/office/drawing/2014/main" id="{3A083BB8-61EC-8F1A-A3FE-E0C4CCA6F5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4" y="-76200"/>
            <a:ext cx="9144000" cy="7067274"/>
          </a:xfrm>
          <a:prstGeom prst="rect">
            <a:avLst/>
          </a:prstGeom>
        </p:spPr>
      </p:pic>
    </p:spTree>
    <p:extLst>
      <p:ext uri="{BB962C8B-B14F-4D97-AF65-F5344CB8AC3E}">
        <p14:creationId xmlns:p14="http://schemas.microsoft.com/office/powerpoint/2010/main" val="3092319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508AC-A4BB-0105-3188-4C9347CF516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77787A8-FC1F-CBBD-053A-54AB7BAF65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3" name="Rectangle 2">
            <a:extLst>
              <a:ext uri="{FF2B5EF4-FFF2-40B4-BE49-F238E27FC236}">
                <a16:creationId xmlns:a16="http://schemas.microsoft.com/office/drawing/2014/main" id="{5B8B821E-8B35-41BD-9949-9E446BC20BEA}"/>
              </a:ext>
            </a:extLst>
          </p:cNvPr>
          <p:cNvSpPr txBox="1">
            <a:spLocks noChangeArrowheads="1"/>
          </p:cNvSpPr>
          <p:nvPr/>
        </p:nvSpPr>
        <p:spPr bwMode="auto">
          <a:xfrm>
            <a:off x="609600" y="2028120"/>
            <a:ext cx="7924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j-ea"/>
                <a:cs typeface="Arial"/>
              </a:rPr>
              <a:t>Education</a:t>
            </a:r>
          </a:p>
        </p:txBody>
      </p:sp>
      <p:sp>
        <p:nvSpPr>
          <p:cNvPr id="5" name="Rectangle 3">
            <a:extLst>
              <a:ext uri="{FF2B5EF4-FFF2-40B4-BE49-F238E27FC236}">
                <a16:creationId xmlns:a16="http://schemas.microsoft.com/office/drawing/2014/main" id="{4B801A22-E573-620F-AF7B-8EF93A54BB9F}"/>
              </a:ext>
            </a:extLst>
          </p:cNvPr>
          <p:cNvSpPr txBox="1">
            <a:spLocks noChangeArrowheads="1"/>
          </p:cNvSpPr>
          <p:nvPr/>
        </p:nvSpPr>
        <p:spPr bwMode="auto">
          <a:xfrm>
            <a:off x="1676400" y="2694165"/>
            <a:ext cx="9296400" cy="1753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marR="0" lvl="0" indent="0" algn="l" defTabSz="914400" rtl="0" eaLnBrk="1" fontAlgn="base" latinLnBrk="0" hangingPunct="1">
              <a:lnSpc>
                <a:spcPct val="80000"/>
              </a:lnSpc>
              <a:spcBef>
                <a:spcPct val="20000"/>
              </a:spcBef>
              <a:spcAft>
                <a:spcPct val="0"/>
              </a:spcAft>
              <a:buClrTx/>
              <a:buSz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rPr>
              <a:t>Keeping County Officials Informed and Prepared</a:t>
            </a:r>
          </a:p>
        </p:txBody>
      </p:sp>
      <p:sp>
        <p:nvSpPr>
          <p:cNvPr id="7" name="TextBox 6">
            <a:extLst>
              <a:ext uri="{FF2B5EF4-FFF2-40B4-BE49-F238E27FC236}">
                <a16:creationId xmlns:a16="http://schemas.microsoft.com/office/drawing/2014/main" id="{B6C66C1F-8D71-9ACD-307A-B2C9B9384D84}"/>
              </a:ext>
            </a:extLst>
          </p:cNvPr>
          <p:cNvSpPr txBox="1"/>
          <p:nvPr/>
        </p:nvSpPr>
        <p:spPr>
          <a:xfrm>
            <a:off x="1524000" y="3886200"/>
            <a:ext cx="75438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Prepare newly elected officials through NEO training.</a:t>
            </a:r>
          </a:p>
          <a:p>
            <a:pPr marL="285750" indent="-285750">
              <a:buFont typeface="Arial" panose="020B0604020202020204" pitchFamily="34" charset="0"/>
              <a:buChar char="•"/>
            </a:pPr>
            <a:r>
              <a:rPr lang="en-US" dirty="0"/>
              <a:t>Provide learning opportunities through conferences, workshops, and district meetings. </a:t>
            </a:r>
          </a:p>
          <a:p>
            <a:pPr marL="285750" indent="-285750">
              <a:buFont typeface="Arial" panose="020B0604020202020204" pitchFamily="34" charset="0"/>
              <a:buChar char="•"/>
            </a:pPr>
            <a:r>
              <a:rPr lang="en-US" dirty="0"/>
              <a:t>Offer continuing education through the Institute for Excellence. </a:t>
            </a:r>
          </a:p>
          <a:p>
            <a:pPr marL="285750" indent="-285750">
              <a:buFont typeface="Arial" panose="020B0604020202020204" pitchFamily="34" charset="0"/>
              <a:buChar char="•"/>
            </a:pPr>
            <a:r>
              <a:rPr lang="en-US" dirty="0"/>
              <a:t>Keep members informed through Indiana92, </a:t>
            </a:r>
            <a:r>
              <a:rPr lang="en-US" dirty="0" err="1"/>
              <a:t>Enews</a:t>
            </a:r>
            <a:r>
              <a:rPr lang="en-US" dirty="0"/>
              <a:t>, and legislative updates </a:t>
            </a:r>
          </a:p>
          <a:p>
            <a:pPr marL="285750" indent="-285750">
              <a:buFont typeface="Arial" panose="020B0604020202020204" pitchFamily="34" charset="0"/>
              <a:buChar char="•"/>
            </a:pPr>
            <a:r>
              <a:rPr lang="en-US" dirty="0"/>
              <a:t>Connect members with policymakers and subject matter experts through webinars and Conversations with Policymakers. </a:t>
            </a:r>
          </a:p>
        </p:txBody>
      </p:sp>
      <p:pic>
        <p:nvPicPr>
          <p:cNvPr id="8" name="Graphic 7" descr="Classroom with solid fill">
            <a:extLst>
              <a:ext uri="{FF2B5EF4-FFF2-40B4-BE49-F238E27FC236}">
                <a16:creationId xmlns:a16="http://schemas.microsoft.com/office/drawing/2014/main" id="{E3FA1FC5-4006-8872-45D4-B3C2ACEC12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4800" y="2971800"/>
            <a:ext cx="914400" cy="914400"/>
          </a:xfrm>
          <a:prstGeom prst="rect">
            <a:avLst/>
          </a:prstGeom>
        </p:spPr>
      </p:pic>
    </p:spTree>
    <p:extLst>
      <p:ext uri="{BB962C8B-B14F-4D97-AF65-F5344CB8AC3E}">
        <p14:creationId xmlns:p14="http://schemas.microsoft.com/office/powerpoint/2010/main" val="347779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255885-9E5D-FB9A-052C-CECE4C37C27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BA54DBB-5F4B-ED2D-0D90-4ED9038293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6200"/>
            <a:ext cx="9144000" cy="2271457"/>
          </a:xfrm>
          <a:prstGeom prst="rect">
            <a:avLst/>
          </a:prstGeom>
        </p:spPr>
      </p:pic>
      <p:sp>
        <p:nvSpPr>
          <p:cNvPr id="3" name="Rectangle 2">
            <a:extLst>
              <a:ext uri="{FF2B5EF4-FFF2-40B4-BE49-F238E27FC236}">
                <a16:creationId xmlns:a16="http://schemas.microsoft.com/office/drawing/2014/main" id="{7FECB12A-E28E-3BCA-43A9-6FD37BAA9000}"/>
              </a:ext>
            </a:extLst>
          </p:cNvPr>
          <p:cNvSpPr txBox="1">
            <a:spLocks noChangeArrowheads="1"/>
          </p:cNvSpPr>
          <p:nvPr/>
        </p:nvSpPr>
        <p:spPr bwMode="auto">
          <a:xfrm>
            <a:off x="609600" y="2028120"/>
            <a:ext cx="79248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0" cap="none" spc="0" normalizeH="0" baseline="0" noProof="0" dirty="0">
                <a:ln>
                  <a:noFill/>
                </a:ln>
                <a:solidFill>
                  <a:srgbClr val="000000"/>
                </a:solidFill>
                <a:effectLst/>
                <a:uLnTx/>
                <a:uFillTx/>
                <a:latin typeface="Arial"/>
                <a:ea typeface="+mj-ea"/>
                <a:cs typeface="Arial"/>
              </a:rPr>
              <a:t>Resources</a:t>
            </a:r>
          </a:p>
        </p:txBody>
      </p:sp>
      <p:sp>
        <p:nvSpPr>
          <p:cNvPr id="5" name="Rectangle 3">
            <a:extLst>
              <a:ext uri="{FF2B5EF4-FFF2-40B4-BE49-F238E27FC236}">
                <a16:creationId xmlns:a16="http://schemas.microsoft.com/office/drawing/2014/main" id="{567E20C7-FE1E-2D96-7009-5C0A144B969C}"/>
              </a:ext>
            </a:extLst>
          </p:cNvPr>
          <p:cNvSpPr txBox="1">
            <a:spLocks noChangeArrowheads="1"/>
          </p:cNvSpPr>
          <p:nvPr/>
        </p:nvSpPr>
        <p:spPr bwMode="auto">
          <a:xfrm>
            <a:off x="2133600" y="2656770"/>
            <a:ext cx="9296400" cy="17539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0" marR="0" lvl="0" indent="0" algn="l" defTabSz="914400" rtl="0" eaLnBrk="1" fontAlgn="base" latinLnBrk="0" hangingPunct="1">
              <a:lnSpc>
                <a:spcPct val="80000"/>
              </a:lnSpc>
              <a:spcBef>
                <a:spcPct val="20000"/>
              </a:spcBef>
              <a:spcAft>
                <a:spcPct val="0"/>
              </a:spcAft>
              <a:buClrTx/>
              <a:buSzTx/>
              <a:buNone/>
              <a:tabLst/>
              <a:defRPr/>
            </a:pPr>
            <a:r>
              <a:rPr kumimoji="0" lang="en-US" sz="2000" b="0" i="0" u="none" strike="noStrike" kern="0" cap="none" spc="0" normalizeH="0" baseline="0" noProof="0" dirty="0">
                <a:ln>
                  <a:noFill/>
                </a:ln>
                <a:solidFill>
                  <a:srgbClr val="000000"/>
                </a:solidFill>
                <a:effectLst/>
                <a:uLnTx/>
                <a:uFillTx/>
                <a:latin typeface="Arial"/>
                <a:ea typeface="+mn-ea"/>
                <a:cs typeface="Arial"/>
              </a:rPr>
              <a:t>Information and tools for County Officials</a:t>
            </a:r>
          </a:p>
        </p:txBody>
      </p:sp>
      <p:sp>
        <p:nvSpPr>
          <p:cNvPr id="7" name="TextBox 6">
            <a:extLst>
              <a:ext uri="{FF2B5EF4-FFF2-40B4-BE49-F238E27FC236}">
                <a16:creationId xmlns:a16="http://schemas.microsoft.com/office/drawing/2014/main" id="{8BB4EEDC-EA79-BB75-4F11-FC994520B1CD}"/>
              </a:ext>
            </a:extLst>
          </p:cNvPr>
          <p:cNvSpPr txBox="1"/>
          <p:nvPr/>
        </p:nvSpPr>
        <p:spPr>
          <a:xfrm>
            <a:off x="1371600" y="3587878"/>
            <a:ext cx="754380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Provide reference publications including the Factbook, County Officials Directory, and Guide to County Government. </a:t>
            </a:r>
          </a:p>
          <a:p>
            <a:pPr marL="285750" indent="-285750">
              <a:buFont typeface="Arial" panose="020B0604020202020204" pitchFamily="34" charset="0"/>
              <a:buChar char="•"/>
            </a:pPr>
            <a:r>
              <a:rPr lang="en-US" dirty="0"/>
              <a:t>Keep members updated through the Indiana 92 magazine and AIC </a:t>
            </a:r>
            <a:r>
              <a:rPr lang="en-US" dirty="0" err="1"/>
              <a:t>eNews</a:t>
            </a:r>
            <a:r>
              <a:rPr lang="en-US" dirty="0"/>
              <a:t>. </a:t>
            </a:r>
          </a:p>
          <a:p>
            <a:pPr marL="285750" indent="-285750">
              <a:buFont typeface="Arial" panose="020B0604020202020204" pitchFamily="34" charset="0"/>
              <a:buChar char="•"/>
            </a:pPr>
            <a:r>
              <a:rPr lang="en-US" dirty="0"/>
              <a:t>Share timely policy information through “Conversations with Policy Makers”</a:t>
            </a:r>
          </a:p>
          <a:p>
            <a:pPr marL="285750" indent="-285750">
              <a:buFont typeface="Arial" panose="020B0604020202020204" pitchFamily="34" charset="0"/>
              <a:buChar char="•"/>
            </a:pPr>
            <a:r>
              <a:rPr lang="en-US" dirty="0"/>
              <a:t>Provide legislative update material from district meetings and legislative conferences.</a:t>
            </a:r>
          </a:p>
          <a:p>
            <a:pPr marL="285750" indent="-285750">
              <a:buFont typeface="Arial" panose="020B0604020202020204" pitchFamily="34" charset="0"/>
              <a:buChar char="•"/>
            </a:pPr>
            <a:r>
              <a:rPr lang="en-US" dirty="0"/>
              <a:t>Connect Counties with additional programs, information, and resources through NACo. </a:t>
            </a:r>
          </a:p>
        </p:txBody>
      </p:sp>
      <p:pic>
        <p:nvPicPr>
          <p:cNvPr id="6" name="Graphic 5" descr="Tools with solid fill">
            <a:extLst>
              <a:ext uri="{FF2B5EF4-FFF2-40B4-BE49-F238E27FC236}">
                <a16:creationId xmlns:a16="http://schemas.microsoft.com/office/drawing/2014/main" id="{BD0B36AC-F9CE-21A0-2B08-A32477DFCA1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1000" y="2931301"/>
            <a:ext cx="838200" cy="838200"/>
          </a:xfrm>
          <a:prstGeom prst="rect">
            <a:avLst/>
          </a:prstGeom>
        </p:spPr>
      </p:pic>
    </p:spTree>
    <p:extLst>
      <p:ext uri="{BB962C8B-B14F-4D97-AF65-F5344CB8AC3E}">
        <p14:creationId xmlns:p14="http://schemas.microsoft.com/office/powerpoint/2010/main" val="22437934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94900ec-98d3-44cd-b6c1-203b00cc6b55">
      <Terms xmlns="http://schemas.microsoft.com/office/infopath/2007/PartnerControls"/>
    </lcf76f155ced4ddcb4097134ff3c332f>
    <TaxCatchAll xmlns="4d990419-a2cb-4b9c-a593-94993c793b8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472FFFBC7D4AC48B7AF2C3EB04CB43E" ma:contentTypeVersion="16" ma:contentTypeDescription="Create a new document." ma:contentTypeScope="" ma:versionID="2dd9f0e4f33fa33c665b6926338d7b49">
  <xsd:schema xmlns:xsd="http://www.w3.org/2001/XMLSchema" xmlns:xs="http://www.w3.org/2001/XMLSchema" xmlns:p="http://schemas.microsoft.com/office/2006/metadata/properties" xmlns:ns2="294900ec-98d3-44cd-b6c1-203b00cc6b55" xmlns:ns3="4d990419-a2cb-4b9c-a593-94993c793b8e" targetNamespace="http://schemas.microsoft.com/office/2006/metadata/properties" ma:root="true" ma:fieldsID="4a0fb0177ea475cecde7f2644ece632b" ns2:_="" ns3:_="">
    <xsd:import namespace="294900ec-98d3-44cd-b6c1-203b00cc6b55"/>
    <xsd:import namespace="4d990419-a2cb-4b9c-a593-94993c793b8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4900ec-98d3-44cd-b6c1-203b00cc6b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65b2bd6-16ea-435e-864b-12cb4479609e"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bjectDetectorVersions" ma:index="1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d990419-a2cb-4b9c-a593-94993c793b8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d389447-e8b2-47ac-b88e-82b383af20dc}" ma:internalName="TaxCatchAll" ma:showField="CatchAllData" ma:web="4d990419-a2cb-4b9c-a593-94993c793b8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79A8CB-A04E-43FF-B2E3-52B3F9F05786}">
  <ds:schemaRefs>
    <ds:schemaRef ds:uri="http://schemas.microsoft.com/office/2006/metadata/properties"/>
    <ds:schemaRef ds:uri="http://schemas.microsoft.com/office/infopath/2007/PartnerControls"/>
    <ds:schemaRef ds:uri="294900ec-98d3-44cd-b6c1-203b00cc6b55"/>
    <ds:schemaRef ds:uri="4d990419-a2cb-4b9c-a593-94993c793b8e"/>
  </ds:schemaRefs>
</ds:datastoreItem>
</file>

<file path=customXml/itemProps2.xml><?xml version="1.0" encoding="utf-8"?>
<ds:datastoreItem xmlns:ds="http://schemas.openxmlformats.org/officeDocument/2006/customXml" ds:itemID="{0DD7E765-A569-4EEC-8823-22DC448164FB}">
  <ds:schemaRefs>
    <ds:schemaRef ds:uri="http://schemas.microsoft.com/sharepoint/v3/contenttype/forms"/>
  </ds:schemaRefs>
</ds:datastoreItem>
</file>

<file path=customXml/itemProps3.xml><?xml version="1.0" encoding="utf-8"?>
<ds:datastoreItem xmlns:ds="http://schemas.openxmlformats.org/officeDocument/2006/customXml" ds:itemID="{67D5D3E3-CDC7-4DFE-AF16-C6004967D5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94900ec-98d3-44cd-b6c1-203b00cc6b55"/>
    <ds:schemaRef ds:uri="4d990419-a2cb-4b9c-a593-94993c793b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25085</TotalTime>
  <Words>4027</Words>
  <Application>Microsoft Office PowerPoint</Application>
  <PresentationFormat>On-screen Show (4:3)</PresentationFormat>
  <Paragraphs>280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What does AIC do for you?</vt:lpstr>
      <vt:lpstr>Board of Directors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Avery</dc:creator>
  <cp:lastModifiedBy>Camden Murrell</cp:lastModifiedBy>
  <cp:revision>32</cp:revision>
  <cp:lastPrinted>2016-12-12T22:07:40Z</cp:lastPrinted>
  <dcterms:created xsi:type="dcterms:W3CDTF">2012-12-03T19:43:07Z</dcterms:created>
  <dcterms:modified xsi:type="dcterms:W3CDTF">2026-09-01T17:16:36Z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0x0101004472FFFBC7D4AC48B7AF2C3EB04CB43E</vt:lpwstr>
  </property>
  <property fmtid="{D5CDD505-2E9C-101B-9397-08002B2CF9AE}" pid="3" name="MediaServiceImageTags">
    <vt:lpwstr/>
  </property>
</Properties>
</file>