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71" r:id="rId3"/>
    <p:sldId id="282" r:id="rId4"/>
    <p:sldId id="262" r:id="rId5"/>
    <p:sldId id="280" r:id="rId6"/>
    <p:sldId id="275" r:id="rId7"/>
    <p:sldId id="265" r:id="rId8"/>
    <p:sldId id="268" r:id="rId9"/>
    <p:sldId id="279" r:id="rId10"/>
    <p:sldId id="277" r:id="rId11"/>
    <p:sldId id="281" r:id="rId12"/>
    <p:sldId id="269" r:id="rId13"/>
    <p:sldId id="270" r:id="rId14"/>
    <p:sldId id="273" r:id="rId15"/>
    <p:sldId id="261" r:id="rId16"/>
    <p:sldId id="258" r:id="rId17"/>
    <p:sldId id="260" r:id="rId18"/>
    <p:sldId id="272"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8120D9-2D4B-2CA6-A589-9BA37617C8AA}" name="Kochevar, Matthew R" initials="KMR" userId="S::MKochevar@iec.IN.gov::c18eeff3-5a3a-4c07-bed3-97501686998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A875"/>
    <a:srgbClr val="FFFBF3"/>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103" d="100"/>
          <a:sy n="103" d="100"/>
        </p:scale>
        <p:origin x="14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ssmeyer, Angela M" userId="5a646ca7-df61-42b4-9ef6-f4b1d49aa951" providerId="ADAL" clId="{9C5503DD-AAD4-44E0-A4D9-2E22D039B604}"/>
    <pc:docChg chg="undo custSel modSld">
      <pc:chgData name="Nussmeyer, Angela M" userId="5a646ca7-df61-42b4-9ef6-f4b1d49aa951" providerId="ADAL" clId="{9C5503DD-AAD4-44E0-A4D9-2E22D039B604}" dt="2026-09-01T15:01:03.281" v="1262" actId="13926"/>
      <pc:docMkLst>
        <pc:docMk/>
      </pc:docMkLst>
      <pc:sldChg chg="modSp mod">
        <pc:chgData name="Nussmeyer, Angela M" userId="5a646ca7-df61-42b4-9ef6-f4b1d49aa951" providerId="ADAL" clId="{9C5503DD-AAD4-44E0-A4D9-2E22D039B604}" dt="2026-09-01T13:40:50.137" v="1157" actId="20577"/>
        <pc:sldMkLst>
          <pc:docMk/>
          <pc:sldMk cId="3192704108" sldId="257"/>
        </pc:sldMkLst>
        <pc:spChg chg="mod">
          <ac:chgData name="Nussmeyer, Angela M" userId="5a646ca7-df61-42b4-9ef6-f4b1d49aa951" providerId="ADAL" clId="{9C5503DD-AAD4-44E0-A4D9-2E22D039B604}" dt="2026-09-01T13:40:50.137" v="1157" actId="20577"/>
          <ac:spMkLst>
            <pc:docMk/>
            <pc:sldMk cId="3192704108" sldId="257"/>
            <ac:spMk id="3" creationId="{8B21CF48-5C37-D0B4-1B6D-0500B7F4AE50}"/>
          </ac:spMkLst>
        </pc:spChg>
      </pc:sldChg>
      <pc:sldChg chg="modSp mod">
        <pc:chgData name="Nussmeyer, Angela M" userId="5a646ca7-df61-42b4-9ef6-f4b1d49aa951" providerId="ADAL" clId="{9C5503DD-AAD4-44E0-A4D9-2E22D039B604}" dt="2026-09-01T13:30:03.036" v="159" actId="20577"/>
        <pc:sldMkLst>
          <pc:docMk/>
          <pc:sldMk cId="2957356227" sldId="271"/>
        </pc:sldMkLst>
        <pc:spChg chg="mod">
          <ac:chgData name="Nussmeyer, Angela M" userId="5a646ca7-df61-42b4-9ef6-f4b1d49aa951" providerId="ADAL" clId="{9C5503DD-AAD4-44E0-A4D9-2E22D039B604}" dt="2026-09-01T13:30:03.036" v="159" actId="20577"/>
          <ac:spMkLst>
            <pc:docMk/>
            <pc:sldMk cId="2957356227" sldId="271"/>
            <ac:spMk id="3" creationId="{0EA32008-45E7-4885-01EC-AA1207E346EB}"/>
          </ac:spMkLst>
        </pc:spChg>
      </pc:sldChg>
      <pc:sldChg chg="modSp mod">
        <pc:chgData name="Nussmeyer, Angela M" userId="5a646ca7-df61-42b4-9ef6-f4b1d49aa951" providerId="ADAL" clId="{9C5503DD-AAD4-44E0-A4D9-2E22D039B604}" dt="2026-09-01T15:01:03.281" v="1262" actId="13926"/>
        <pc:sldMkLst>
          <pc:docMk/>
          <pc:sldMk cId="3622369285" sldId="279"/>
        </pc:sldMkLst>
        <pc:spChg chg="mod">
          <ac:chgData name="Nussmeyer, Angela M" userId="5a646ca7-df61-42b4-9ef6-f4b1d49aa951" providerId="ADAL" clId="{9C5503DD-AAD4-44E0-A4D9-2E22D039B604}" dt="2026-09-01T15:01:03.281" v="1262" actId="13926"/>
          <ac:spMkLst>
            <pc:docMk/>
            <pc:sldMk cId="3622369285" sldId="279"/>
            <ac:spMk id="3" creationId="{86C0D343-0B1F-97DB-3876-8D9AD540FF6C}"/>
          </ac:spMkLst>
        </pc:spChg>
      </pc:sldChg>
      <pc:sldChg chg="addSp modSp mod">
        <pc:chgData name="Nussmeyer, Angela M" userId="5a646ca7-df61-42b4-9ef6-f4b1d49aa951" providerId="ADAL" clId="{9C5503DD-AAD4-44E0-A4D9-2E22D039B604}" dt="2026-09-01T13:39:34.767" v="1141" actId="20577"/>
        <pc:sldMkLst>
          <pc:docMk/>
          <pc:sldMk cId="781771428" sldId="282"/>
        </pc:sldMkLst>
        <pc:spChg chg="mod">
          <ac:chgData name="Nussmeyer, Angela M" userId="5a646ca7-df61-42b4-9ef6-f4b1d49aa951" providerId="ADAL" clId="{9C5503DD-AAD4-44E0-A4D9-2E22D039B604}" dt="2026-09-01T13:36:59.285" v="971" actId="113"/>
          <ac:spMkLst>
            <pc:docMk/>
            <pc:sldMk cId="781771428" sldId="282"/>
            <ac:spMk id="3" creationId="{5AB3AE8E-4F77-47B0-A6A7-29D8069B0D13}"/>
          </ac:spMkLst>
        </pc:spChg>
        <pc:spChg chg="add mod">
          <ac:chgData name="Nussmeyer, Angela M" userId="5a646ca7-df61-42b4-9ef6-f4b1d49aa951" providerId="ADAL" clId="{9C5503DD-AAD4-44E0-A4D9-2E22D039B604}" dt="2026-09-01T13:39:34.767" v="1141" actId="20577"/>
          <ac:spMkLst>
            <pc:docMk/>
            <pc:sldMk cId="781771428" sldId="282"/>
            <ac:spMk id="5" creationId="{6733DA32-A60A-B864-A4A2-313E693B7D4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3009828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337563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2332131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FB6F0DA-244E-4353-852E-8CE233C5C956}" type="slidenum">
              <a:rPr lang="en-US" smtClean="0"/>
              <a:pPr/>
              <a:t>‹#›</a:t>
            </a:fld>
            <a:endParaRPr lang="en-US"/>
          </a:p>
        </p:txBody>
      </p:sp>
      <p:sp>
        <p:nvSpPr>
          <p:cNvPr id="7" name="Rectangle 6">
            <a:extLst>
              <a:ext uri="{FF2B5EF4-FFF2-40B4-BE49-F238E27FC236}">
                <a16:creationId xmlns:a16="http://schemas.microsoft.com/office/drawing/2014/main" id="{659E8E94-579A-B2D1-176C-AA9975473E62}"/>
              </a:ext>
            </a:extLst>
          </p:cNvPr>
          <p:cNvSpPr/>
          <p:nvPr userDrawn="1"/>
        </p:nvSpPr>
        <p:spPr>
          <a:xfrm>
            <a:off x="-218067" y="-60386"/>
            <a:ext cx="12527299" cy="6918385"/>
          </a:xfrm>
          <a:prstGeom prst="rect">
            <a:avLst/>
          </a:prstGeom>
          <a:solidFill>
            <a:srgbClr val="FFF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Background pattern&#10;&#10;Description automatically generated">
            <a:extLst>
              <a:ext uri="{FF2B5EF4-FFF2-40B4-BE49-F238E27FC236}">
                <a16:creationId xmlns:a16="http://schemas.microsoft.com/office/drawing/2014/main" id="{A4D2A8C5-20D6-21F5-B1B5-634AA32B3492}"/>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a:fillRect/>
          </a:stretch>
        </p:blipFill>
        <p:spPr>
          <a:xfrm>
            <a:off x="-218068" y="-60386"/>
            <a:ext cx="12527300" cy="1466492"/>
          </a:xfrm>
          <a:prstGeom prst="rect">
            <a:avLst/>
          </a:prstGeom>
        </p:spPr>
      </p:pic>
      <p:sp>
        <p:nvSpPr>
          <p:cNvPr id="9" name="Rectangle 8">
            <a:extLst>
              <a:ext uri="{FF2B5EF4-FFF2-40B4-BE49-F238E27FC236}">
                <a16:creationId xmlns:a16="http://schemas.microsoft.com/office/drawing/2014/main" id="{C82E9CBE-D19C-EADB-A503-E62E05505DAC}"/>
              </a:ext>
            </a:extLst>
          </p:cNvPr>
          <p:cNvSpPr/>
          <p:nvPr userDrawn="1"/>
        </p:nvSpPr>
        <p:spPr>
          <a:xfrm>
            <a:off x="457200" y="199815"/>
            <a:ext cx="11201400" cy="946090"/>
          </a:xfrm>
          <a:prstGeom prst="rect">
            <a:avLst/>
          </a:prstGeom>
          <a:solidFill>
            <a:srgbClr val="FFFBF3">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9568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37724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412180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115702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43896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157303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1133991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2177435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96114"/>
            <a:ext cx="10515600" cy="94609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595887"/>
            <a:ext cx="10515600" cy="45810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B6F0DA-244E-4353-852E-8CE233C5C956}" type="slidenum">
              <a:rPr lang="en-US" smtClean="0"/>
              <a:t>‹#›</a:t>
            </a:fld>
            <a:endParaRPr lang="en-US"/>
          </a:p>
        </p:txBody>
      </p:sp>
    </p:spTree>
    <p:extLst>
      <p:ext uri="{BB962C8B-B14F-4D97-AF65-F5344CB8AC3E}">
        <p14:creationId xmlns:p14="http://schemas.microsoft.com/office/powerpoint/2010/main" val="11069709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4400" b="1"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45E86C11-A031-0C5A-86F5-0FCE4A9D7ABF}"/>
              </a:ext>
            </a:extLst>
          </p:cNvPr>
          <p:cNvPicPr>
            <a:picLocks noChangeAspect="1"/>
          </p:cNvPicPr>
          <p:nvPr/>
        </p:nvPicPr>
        <p:blipFill>
          <a:blip r:embed="rId2" cstate="email">
            <a:alphaModFix/>
            <a:extLst>
              <a:ext uri="{28A0092B-C50C-407E-A947-70E740481C1C}">
                <a14:useLocalDpi xmlns:a14="http://schemas.microsoft.com/office/drawing/2010/main"/>
              </a:ext>
            </a:extLst>
          </a:blip>
          <a:stretch>
            <a:fillRect/>
          </a:stretch>
        </p:blipFill>
        <p:spPr>
          <a:xfrm>
            <a:off x="-1" y="-635001"/>
            <a:ext cx="12253913" cy="8169275"/>
          </a:xfrm>
          <a:prstGeom prst="rect">
            <a:avLst/>
          </a:prstGeom>
        </p:spPr>
      </p:pic>
      <p:sp>
        <p:nvSpPr>
          <p:cNvPr id="7" name="Rectangle: Rounded Corners 6">
            <a:extLst>
              <a:ext uri="{FF2B5EF4-FFF2-40B4-BE49-F238E27FC236}">
                <a16:creationId xmlns:a16="http://schemas.microsoft.com/office/drawing/2014/main" id="{321380FC-FAC4-7899-8E56-959AA60F1018}"/>
              </a:ext>
            </a:extLst>
          </p:cNvPr>
          <p:cNvSpPr/>
          <p:nvPr/>
        </p:nvSpPr>
        <p:spPr>
          <a:xfrm>
            <a:off x="2209801" y="1235319"/>
            <a:ext cx="7746023" cy="4387362"/>
          </a:xfrm>
          <a:prstGeom prst="roundRect">
            <a:avLst/>
          </a:prstGeom>
          <a:solidFill>
            <a:srgbClr val="F3A875"/>
          </a:solid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593426-CF0D-2B90-1833-0F1A4D29D4EF}"/>
              </a:ext>
            </a:extLst>
          </p:cNvPr>
          <p:cNvSpPr>
            <a:spLocks noGrp="1"/>
          </p:cNvSpPr>
          <p:nvPr>
            <p:ph type="ctrTitle"/>
          </p:nvPr>
        </p:nvSpPr>
        <p:spPr/>
        <p:txBody>
          <a:bodyPr/>
          <a:lstStyle/>
          <a:p>
            <a:r>
              <a:rPr lang="en-US" dirty="0">
                <a:latin typeface="Copperplate Gothic Bold" panose="020E0705020206020404" pitchFamily="34" charset="0"/>
              </a:rPr>
              <a:t>Fall Election Reminders</a:t>
            </a:r>
          </a:p>
        </p:txBody>
      </p:sp>
      <p:sp>
        <p:nvSpPr>
          <p:cNvPr id="3" name="Subtitle 2">
            <a:extLst>
              <a:ext uri="{FF2B5EF4-FFF2-40B4-BE49-F238E27FC236}">
                <a16:creationId xmlns:a16="http://schemas.microsoft.com/office/drawing/2014/main" id="{8B21CF48-5C37-D0B4-1B6D-0500B7F4AE50}"/>
              </a:ext>
            </a:extLst>
          </p:cNvPr>
          <p:cNvSpPr>
            <a:spLocks noGrp="1"/>
          </p:cNvSpPr>
          <p:nvPr>
            <p:ph type="subTitle" idx="1"/>
          </p:nvPr>
        </p:nvSpPr>
        <p:spPr>
          <a:xfrm>
            <a:off x="2667000" y="3754315"/>
            <a:ext cx="7249180" cy="1503485"/>
          </a:xfrm>
        </p:spPr>
        <p:txBody>
          <a:bodyPr>
            <a:normAutofit lnSpcReduction="10000"/>
          </a:bodyPr>
          <a:lstStyle/>
          <a:p>
            <a:r>
              <a:rPr lang="en-US" sz="2000" dirty="0"/>
              <a:t>Presented by:</a:t>
            </a:r>
          </a:p>
          <a:p>
            <a:r>
              <a:rPr lang="en-US" sz="2000" dirty="0"/>
              <a:t>Joe McLain and Angie Nussmeyer, IED Co-Directors</a:t>
            </a:r>
          </a:p>
          <a:p>
            <a:r>
              <a:rPr lang="en-US" sz="2000"/>
              <a:t>Matthew Kochevar and Ron Miller, </a:t>
            </a:r>
            <a:r>
              <a:rPr lang="en-US" sz="2000" dirty="0"/>
              <a:t>IED Co-General Counsels</a:t>
            </a:r>
          </a:p>
          <a:p>
            <a:r>
              <a:rPr lang="en-US" sz="1600" dirty="0"/>
              <a:t>Fall 2026 Northern &amp; Southern District Clerks’ Association Meetings</a:t>
            </a:r>
          </a:p>
        </p:txBody>
      </p:sp>
      <p:sp>
        <p:nvSpPr>
          <p:cNvPr id="6" name="TextBox 5">
            <a:extLst>
              <a:ext uri="{FF2B5EF4-FFF2-40B4-BE49-F238E27FC236}">
                <a16:creationId xmlns:a16="http://schemas.microsoft.com/office/drawing/2014/main" id="{43C6984F-0194-D41A-CB5B-6E74AA4CC64F}"/>
              </a:ext>
            </a:extLst>
          </p:cNvPr>
          <p:cNvSpPr txBox="1"/>
          <p:nvPr/>
        </p:nvSpPr>
        <p:spPr>
          <a:xfrm rot="16200000">
            <a:off x="9185228" y="3707755"/>
            <a:ext cx="5206482" cy="261610"/>
          </a:xfrm>
          <a:prstGeom prst="rect">
            <a:avLst/>
          </a:prstGeom>
          <a:noFill/>
        </p:spPr>
        <p:txBody>
          <a:bodyPr wrap="square">
            <a:spAutoFit/>
          </a:bodyPr>
          <a:lstStyle/>
          <a:p>
            <a:r>
              <a:rPr lang="en-US" sz="1100" b="1" dirty="0"/>
              <a:t>Autumn wallpaper vector created by </a:t>
            </a:r>
            <a:r>
              <a:rPr lang="en-US" sz="1100" b="1" dirty="0" err="1"/>
              <a:t>pikisuperstar</a:t>
            </a:r>
            <a:r>
              <a:rPr lang="en-US" sz="1100" b="1" dirty="0"/>
              <a:t> - www.freepik.com</a:t>
            </a:r>
          </a:p>
        </p:txBody>
      </p:sp>
    </p:spTree>
    <p:extLst>
      <p:ext uri="{BB962C8B-B14F-4D97-AF65-F5344CB8AC3E}">
        <p14:creationId xmlns:p14="http://schemas.microsoft.com/office/powerpoint/2010/main" val="3192704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E4AD-3D2C-DA5E-219C-0B327C3EF7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5F747-3994-BD69-09E3-0C2CA1D63463}"/>
              </a:ext>
            </a:extLst>
          </p:cNvPr>
          <p:cNvSpPr>
            <a:spLocks noGrp="1"/>
          </p:cNvSpPr>
          <p:nvPr>
            <p:ph type="title"/>
          </p:nvPr>
        </p:nvSpPr>
        <p:spPr>
          <a:xfrm>
            <a:off x="838200" y="296114"/>
            <a:ext cx="10515600" cy="767373"/>
          </a:xfrm>
        </p:spPr>
        <p:txBody>
          <a:bodyPr>
            <a:normAutofit/>
          </a:bodyPr>
          <a:lstStyle/>
          <a:p>
            <a:r>
              <a:rPr lang="en-US" sz="3600" dirty="0"/>
              <a:t>ABS BOARD MEMBERS</a:t>
            </a:r>
          </a:p>
        </p:txBody>
      </p:sp>
      <p:sp>
        <p:nvSpPr>
          <p:cNvPr id="3" name="Content Placeholder 2">
            <a:extLst>
              <a:ext uri="{FF2B5EF4-FFF2-40B4-BE49-F238E27FC236}">
                <a16:creationId xmlns:a16="http://schemas.microsoft.com/office/drawing/2014/main" id="{953C4DF5-ABC9-889F-BCC7-2A1E80038686}"/>
              </a:ext>
            </a:extLst>
          </p:cNvPr>
          <p:cNvSpPr>
            <a:spLocks noGrp="1"/>
          </p:cNvSpPr>
          <p:nvPr>
            <p:ph idx="1"/>
          </p:nvPr>
        </p:nvSpPr>
        <p:spPr>
          <a:xfrm>
            <a:off x="514350" y="1595887"/>
            <a:ext cx="11200322" cy="4581076"/>
          </a:xfrm>
        </p:spPr>
        <p:txBody>
          <a:bodyPr>
            <a:noAutofit/>
          </a:bodyPr>
          <a:lstStyle/>
          <a:p>
            <a:r>
              <a:rPr lang="en-US" sz="2400" dirty="0"/>
              <a:t>Support all ABS activities</a:t>
            </a:r>
            <a:r>
              <a:rPr lang="en-US" sz="2400" u="sng" dirty="0"/>
              <a:t> before</a:t>
            </a:r>
            <a:r>
              <a:rPr lang="en-US" sz="2400" dirty="0"/>
              <a:t> Election Day</a:t>
            </a:r>
          </a:p>
          <a:p>
            <a:pPr lvl="1"/>
            <a:r>
              <a:rPr lang="en-US" sz="2000" dirty="0"/>
              <a:t>For example: reviewing apps, supporting early voting, managing travel board, initialing mail ballots</a:t>
            </a:r>
          </a:p>
          <a:p>
            <a:r>
              <a:rPr lang="en-US" sz="2400" dirty="0"/>
              <a:t>Nomination &amp; Appointment</a:t>
            </a:r>
          </a:p>
          <a:p>
            <a:pPr lvl="1"/>
            <a:r>
              <a:rPr lang="en-US" sz="2000" dirty="0"/>
              <a:t>CEB must notify D/R county chairs of the number of ABS boards (and Election Day central count teams) needed by Sept. 14, 2026</a:t>
            </a:r>
          </a:p>
          <a:p>
            <a:pPr lvl="1"/>
            <a:r>
              <a:rPr lang="en-US" sz="2000" dirty="0"/>
              <a:t>D/R county chairs must nominate ABS board members (and central count teams) by noon, Sept. 18, 2026</a:t>
            </a:r>
          </a:p>
          <a:p>
            <a:pPr lvl="2"/>
            <a:r>
              <a:rPr lang="en-US" sz="1800" dirty="0"/>
              <a:t>After this deadline, CEB can fill vacancies</a:t>
            </a:r>
          </a:p>
          <a:p>
            <a:pPr lvl="1"/>
            <a:r>
              <a:rPr lang="en-US" sz="2000" dirty="0"/>
              <a:t>Qualifications found in IC 3-11.5-4-22</a:t>
            </a:r>
          </a:p>
          <a:p>
            <a:pPr lvl="2"/>
            <a:r>
              <a:rPr lang="en-US" sz="1800" dirty="0"/>
              <a:t>Note: Cannot serve if person has property or a bet wagered on the outcome of an election!</a:t>
            </a:r>
          </a:p>
          <a:p>
            <a:pPr lvl="1"/>
            <a:r>
              <a:rPr lang="en-US" sz="2000" dirty="0"/>
              <a:t>All ABS Board Members (and central count teams) must attend CEB-conducted training before the ABS board member can begin their work</a:t>
            </a:r>
          </a:p>
        </p:txBody>
      </p:sp>
      <p:sp>
        <p:nvSpPr>
          <p:cNvPr id="4" name="TextBox 3">
            <a:extLst>
              <a:ext uri="{FF2B5EF4-FFF2-40B4-BE49-F238E27FC236}">
                <a16:creationId xmlns:a16="http://schemas.microsoft.com/office/drawing/2014/main" id="{F619A867-0B61-20BB-1F81-943C93B616B5}"/>
              </a:ext>
            </a:extLst>
          </p:cNvPr>
          <p:cNvSpPr txBox="1"/>
          <p:nvPr/>
        </p:nvSpPr>
        <p:spPr>
          <a:xfrm>
            <a:off x="477328" y="6176963"/>
            <a:ext cx="4534619" cy="253916"/>
          </a:xfrm>
          <a:prstGeom prst="rect">
            <a:avLst/>
          </a:prstGeom>
          <a:noFill/>
        </p:spPr>
        <p:txBody>
          <a:bodyPr wrap="square" rtlCol="0">
            <a:spAutoFit/>
          </a:bodyPr>
          <a:lstStyle/>
          <a:p>
            <a:r>
              <a:rPr lang="en-US" sz="1050" dirty="0"/>
              <a:t>IC 3-6-5-14.5 | IC 3-6-6-40 | IC 3-11-10-39 | IC 3-11.5-4-22</a:t>
            </a:r>
          </a:p>
        </p:txBody>
      </p:sp>
    </p:spTree>
    <p:extLst>
      <p:ext uri="{BB962C8B-B14F-4D97-AF65-F5344CB8AC3E}">
        <p14:creationId xmlns:p14="http://schemas.microsoft.com/office/powerpoint/2010/main" val="3413496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A2FE-C518-8BD9-3BDF-FA91EA925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A9E85-6755-9B8E-DB7B-90B1F7EE1E89}"/>
              </a:ext>
            </a:extLst>
          </p:cNvPr>
          <p:cNvSpPr>
            <a:spLocks noGrp="1"/>
          </p:cNvSpPr>
          <p:nvPr>
            <p:ph type="title"/>
          </p:nvPr>
        </p:nvSpPr>
        <p:spPr>
          <a:xfrm>
            <a:off x="838200" y="296114"/>
            <a:ext cx="10515600" cy="767373"/>
          </a:xfrm>
        </p:spPr>
        <p:txBody>
          <a:bodyPr>
            <a:normAutofit/>
          </a:bodyPr>
          <a:lstStyle/>
          <a:p>
            <a:r>
              <a:rPr lang="en-US" sz="3600" dirty="0"/>
              <a:t>ABS APPLICATIONS</a:t>
            </a:r>
          </a:p>
        </p:txBody>
      </p:sp>
      <p:sp>
        <p:nvSpPr>
          <p:cNvPr id="3" name="Content Placeholder 2">
            <a:extLst>
              <a:ext uri="{FF2B5EF4-FFF2-40B4-BE49-F238E27FC236}">
                <a16:creationId xmlns:a16="http://schemas.microsoft.com/office/drawing/2014/main" id="{EE4E2C32-9CDF-C9E8-0A1B-3403CC9C28A1}"/>
              </a:ext>
            </a:extLst>
          </p:cNvPr>
          <p:cNvSpPr>
            <a:spLocks noGrp="1"/>
          </p:cNvSpPr>
          <p:nvPr>
            <p:ph idx="1"/>
          </p:nvPr>
        </p:nvSpPr>
        <p:spPr>
          <a:xfrm>
            <a:off x="514350" y="1595886"/>
            <a:ext cx="11200322" cy="4965999"/>
          </a:xfrm>
        </p:spPr>
        <p:txBody>
          <a:bodyPr>
            <a:noAutofit/>
          </a:bodyPr>
          <a:lstStyle/>
          <a:p>
            <a:r>
              <a:rPr lang="en-US" sz="2400" dirty="0"/>
              <a:t>State Political Parties’ ABS Mailings</a:t>
            </a:r>
          </a:p>
          <a:p>
            <a:pPr lvl="1"/>
            <a:r>
              <a:rPr lang="en-US" sz="2000" dirty="0"/>
              <a:t>The State Democratic and Republican Party organizations will likely be mailing blank ABS applications to Hoosier voters</a:t>
            </a:r>
          </a:p>
          <a:p>
            <a:pPr lvl="1"/>
            <a:r>
              <a:rPr lang="en-US" sz="2000" dirty="0"/>
              <a:t>Returned to IED for dissemination to counties </a:t>
            </a:r>
          </a:p>
          <a:p>
            <a:pPr lvl="1"/>
            <a:r>
              <a:rPr lang="en-US" sz="2000" dirty="0"/>
              <a:t>Generally, a one-day turnaround if mail is running on time</a:t>
            </a:r>
          </a:p>
          <a:p>
            <a:pPr lvl="1"/>
            <a:r>
              <a:rPr lang="en-US" sz="2000" dirty="0"/>
              <a:t>Will include a date stamp as the deadline nears</a:t>
            </a:r>
          </a:p>
          <a:p>
            <a:pPr lvl="1"/>
            <a:r>
              <a:rPr lang="en-US" sz="2000" dirty="0"/>
              <a:t>The final week’s mailings will include timely/not timely memos </a:t>
            </a:r>
          </a:p>
          <a:p>
            <a:r>
              <a:rPr lang="en-US" sz="2400" dirty="0"/>
              <a:t>Other ABS Applications</a:t>
            </a:r>
          </a:p>
          <a:p>
            <a:pPr lvl="1"/>
            <a:r>
              <a:rPr lang="en-US" sz="2000" dirty="0"/>
              <a:t>IED will receive applications via hand-delivery, mail, fax, and email</a:t>
            </a:r>
          </a:p>
          <a:p>
            <a:pPr lvl="1"/>
            <a:r>
              <a:rPr lang="en-US" sz="2000" dirty="0"/>
              <a:t>Emailed applications will be forwarded to the county email listed on Indianavoters.in.gov</a:t>
            </a:r>
          </a:p>
          <a:p>
            <a:pPr lvl="1"/>
            <a:r>
              <a:rPr lang="en-US" sz="2000" dirty="0"/>
              <a:t>Faxes are now all electronic and will also be forwarded to the county email</a:t>
            </a:r>
          </a:p>
          <a:p>
            <a:pPr lvl="1"/>
            <a:r>
              <a:rPr lang="en-US" sz="2000" dirty="0"/>
              <a:t>Paper applications will be mailed daily as they are received </a:t>
            </a:r>
          </a:p>
          <a:p>
            <a:pPr lvl="2"/>
            <a:r>
              <a:rPr lang="en-US" sz="1600" dirty="0"/>
              <a:t>Will include a date stamp as the deadline nears</a:t>
            </a:r>
          </a:p>
          <a:p>
            <a:pPr lvl="2"/>
            <a:r>
              <a:rPr lang="en-US" sz="1600" dirty="0"/>
              <a:t>The final week’s mailings will include timely/not timely memos</a:t>
            </a:r>
          </a:p>
          <a:p>
            <a:pPr lvl="1"/>
            <a:endParaRPr lang="en-US" sz="2000" dirty="0"/>
          </a:p>
        </p:txBody>
      </p:sp>
    </p:spTree>
    <p:extLst>
      <p:ext uri="{BB962C8B-B14F-4D97-AF65-F5344CB8AC3E}">
        <p14:creationId xmlns:p14="http://schemas.microsoft.com/office/powerpoint/2010/main" val="1064538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6102F-FDAB-4599-243D-8D980BF632F3}"/>
              </a:ext>
            </a:extLst>
          </p:cNvPr>
          <p:cNvSpPr>
            <a:spLocks noGrp="1"/>
          </p:cNvSpPr>
          <p:nvPr>
            <p:ph type="title"/>
          </p:nvPr>
        </p:nvSpPr>
        <p:spPr>
          <a:xfrm>
            <a:off x="838200" y="296114"/>
            <a:ext cx="10515600" cy="787251"/>
          </a:xfrm>
        </p:spPr>
        <p:txBody>
          <a:bodyPr>
            <a:normAutofit/>
          </a:bodyPr>
          <a:lstStyle/>
          <a:p>
            <a:r>
              <a:rPr lang="en-US" sz="3600" dirty="0"/>
              <a:t>E-DAY POLL WORKERS</a:t>
            </a:r>
          </a:p>
        </p:txBody>
      </p:sp>
      <p:sp>
        <p:nvSpPr>
          <p:cNvPr id="3" name="Content Placeholder 2">
            <a:extLst>
              <a:ext uri="{FF2B5EF4-FFF2-40B4-BE49-F238E27FC236}">
                <a16:creationId xmlns:a16="http://schemas.microsoft.com/office/drawing/2014/main" id="{5F8D6E88-39E6-6EDA-7D30-F6660FFC1B5B}"/>
              </a:ext>
            </a:extLst>
          </p:cNvPr>
          <p:cNvSpPr>
            <a:spLocks noGrp="1"/>
          </p:cNvSpPr>
          <p:nvPr>
            <p:ph idx="1"/>
          </p:nvPr>
        </p:nvSpPr>
        <p:spPr>
          <a:xfrm>
            <a:off x="543464" y="1595887"/>
            <a:ext cx="11136702" cy="4581076"/>
          </a:xfrm>
        </p:spPr>
        <p:txBody>
          <a:bodyPr>
            <a:noAutofit/>
          </a:bodyPr>
          <a:lstStyle/>
          <a:p>
            <a:r>
              <a:rPr lang="en-US" sz="2400" dirty="0"/>
              <a:t>Nomination &amp; Appointment</a:t>
            </a:r>
          </a:p>
          <a:p>
            <a:pPr lvl="1"/>
            <a:r>
              <a:rPr lang="en-US" sz="2000" dirty="0"/>
              <a:t>CEB does NOT need to provide notice on number of poll workers needed for Election Day</a:t>
            </a:r>
          </a:p>
          <a:p>
            <a:pPr lvl="1"/>
            <a:r>
              <a:rPr lang="en-US" sz="2000" dirty="0"/>
              <a:t>D/R county chairs have until noon, 21 days before the election or noon, Oct. 13, 2026</a:t>
            </a:r>
          </a:p>
          <a:p>
            <a:pPr lvl="2"/>
            <a:r>
              <a:rPr lang="en-US" sz="1800" dirty="0"/>
              <a:t>After this deadline the CEB can backfill</a:t>
            </a:r>
          </a:p>
          <a:p>
            <a:r>
              <a:rPr lang="en-US" sz="2400" dirty="0"/>
              <a:t>Qualifications are found in IC 3-6-6-7</a:t>
            </a:r>
          </a:p>
          <a:p>
            <a:pPr lvl="1"/>
            <a:r>
              <a:rPr lang="en-US" sz="2000" dirty="0"/>
              <a:t>Student poll worker program found in IC 3-6-6-40</a:t>
            </a:r>
          </a:p>
          <a:p>
            <a:pPr lvl="1"/>
            <a:r>
              <a:rPr lang="en-US" sz="2000" dirty="0"/>
              <a:t>Chairs CAN nominate clerks &amp; judges to work a half day; CEB does not need to pass a resolution and must appoint half-day individuals if the person is qualified to serve</a:t>
            </a:r>
          </a:p>
          <a:p>
            <a:pPr lvl="1"/>
            <a:r>
              <a:rPr lang="en-US" sz="2000" dirty="0"/>
              <a:t>Note: Cannot serve if person has property or a bet wagered on the outcome of an election!</a:t>
            </a:r>
          </a:p>
          <a:p>
            <a:r>
              <a:rPr lang="en-US" sz="2400" dirty="0"/>
              <a:t>ALL Inspectors must attend CEB-conducted training</a:t>
            </a:r>
          </a:p>
          <a:p>
            <a:pPr lvl="1"/>
            <a:r>
              <a:rPr lang="en-US" sz="2000" dirty="0"/>
              <a:t>Clerks, Judges &amp; Other Election Day positions MAY attend a training, unless the CEB makes it mandatory through resolution</a:t>
            </a:r>
          </a:p>
        </p:txBody>
      </p:sp>
      <p:sp>
        <p:nvSpPr>
          <p:cNvPr id="4" name="TextBox 3">
            <a:extLst>
              <a:ext uri="{FF2B5EF4-FFF2-40B4-BE49-F238E27FC236}">
                <a16:creationId xmlns:a16="http://schemas.microsoft.com/office/drawing/2014/main" id="{B4947106-442B-2D0C-FBB1-B883090EC466}"/>
              </a:ext>
            </a:extLst>
          </p:cNvPr>
          <p:cNvSpPr txBox="1"/>
          <p:nvPr/>
        </p:nvSpPr>
        <p:spPr>
          <a:xfrm>
            <a:off x="543464" y="6307970"/>
            <a:ext cx="3933645" cy="253916"/>
          </a:xfrm>
          <a:prstGeom prst="rect">
            <a:avLst/>
          </a:prstGeom>
          <a:noFill/>
        </p:spPr>
        <p:txBody>
          <a:bodyPr wrap="square" rtlCol="0">
            <a:spAutoFit/>
          </a:bodyPr>
          <a:lstStyle/>
          <a:p>
            <a:r>
              <a:rPr lang="en-US" sz="1050" dirty="0"/>
              <a:t>IC 3-6-5-14.5 | IC 3-6-6-7 | IC 3-6-6-40 | IC 3-11-10-39</a:t>
            </a:r>
          </a:p>
        </p:txBody>
      </p:sp>
    </p:spTree>
    <p:extLst>
      <p:ext uri="{BB962C8B-B14F-4D97-AF65-F5344CB8AC3E}">
        <p14:creationId xmlns:p14="http://schemas.microsoft.com/office/powerpoint/2010/main" val="1700870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AD133-0A57-59A8-1668-EE43ACD68A60}"/>
              </a:ext>
            </a:extLst>
          </p:cNvPr>
          <p:cNvSpPr>
            <a:spLocks noGrp="1"/>
          </p:cNvSpPr>
          <p:nvPr>
            <p:ph type="title"/>
          </p:nvPr>
        </p:nvSpPr>
        <p:spPr>
          <a:xfrm>
            <a:off x="838200" y="296114"/>
            <a:ext cx="10515600" cy="808786"/>
          </a:xfrm>
        </p:spPr>
        <p:txBody>
          <a:bodyPr>
            <a:normAutofit/>
          </a:bodyPr>
          <a:lstStyle/>
          <a:p>
            <a:r>
              <a:rPr lang="en-US" sz="3600" dirty="0"/>
              <a:t>E-DAY SUPPLY PICK-UP &amp; RETURN</a:t>
            </a:r>
          </a:p>
        </p:txBody>
      </p:sp>
      <p:sp>
        <p:nvSpPr>
          <p:cNvPr id="3" name="Content Placeholder 2">
            <a:extLst>
              <a:ext uri="{FF2B5EF4-FFF2-40B4-BE49-F238E27FC236}">
                <a16:creationId xmlns:a16="http://schemas.microsoft.com/office/drawing/2014/main" id="{75D623FE-AC71-6642-B726-412C0267EACF}"/>
              </a:ext>
            </a:extLst>
          </p:cNvPr>
          <p:cNvSpPr>
            <a:spLocks noGrp="1"/>
          </p:cNvSpPr>
          <p:nvPr>
            <p:ph idx="1"/>
          </p:nvPr>
        </p:nvSpPr>
        <p:spPr>
          <a:xfrm>
            <a:off x="390525" y="1595887"/>
            <a:ext cx="11172825" cy="4581076"/>
          </a:xfrm>
        </p:spPr>
        <p:txBody>
          <a:bodyPr>
            <a:noAutofit/>
          </a:bodyPr>
          <a:lstStyle/>
          <a:p>
            <a:r>
              <a:rPr lang="en-US" sz="2400" dirty="0"/>
              <a:t>“Inspector Saturday” (or Sunday)</a:t>
            </a:r>
          </a:p>
          <a:p>
            <a:pPr lvl="1"/>
            <a:r>
              <a:rPr lang="en-US" sz="2000" dirty="0"/>
              <a:t>Inspector (or their designee) is required to pick-up materials for Election Day on this date</a:t>
            </a:r>
          </a:p>
          <a:p>
            <a:pPr lvl="2"/>
            <a:r>
              <a:rPr lang="en-US" sz="1800" dirty="0"/>
              <a:t>For counties using optical scan ballot cards and for all provisional ballots, the ballots must be sealed in a strong paper envelope or bag</a:t>
            </a:r>
          </a:p>
          <a:p>
            <a:pPr lvl="2"/>
            <a:r>
              <a:rPr lang="en-US" sz="1800" dirty="0"/>
              <a:t>All other materials (forms, envelopes, sample ballots, posters, guides, and pens or pencils for use to mark a ballot) are not required to be sealed</a:t>
            </a:r>
          </a:p>
          <a:p>
            <a:pPr lvl="1"/>
            <a:r>
              <a:rPr lang="en-US" sz="2000" dirty="0"/>
              <a:t>ePollbooks</a:t>
            </a:r>
          </a:p>
          <a:p>
            <a:pPr lvl="2"/>
            <a:r>
              <a:rPr lang="en-US" sz="1800" dirty="0"/>
              <a:t>Must be sealed and delivered to inspector at polling location</a:t>
            </a:r>
          </a:p>
          <a:p>
            <a:pPr lvl="2"/>
            <a:r>
              <a:rPr lang="en-US" sz="1800" dirty="0"/>
              <a:t>CEB may unanimously agree to a protocol to securely deliver the </a:t>
            </a:r>
            <a:r>
              <a:rPr lang="en-US" sz="1800" dirty="0" err="1"/>
              <a:t>ePB</a:t>
            </a:r>
            <a:r>
              <a:rPr lang="en-US" sz="1800" dirty="0"/>
              <a:t> to the inspector at the polls</a:t>
            </a:r>
          </a:p>
          <a:p>
            <a:pPr lvl="1"/>
            <a:r>
              <a:rPr lang="en-US" sz="2000" dirty="0"/>
              <a:t>Voting Systems</a:t>
            </a:r>
          </a:p>
          <a:p>
            <a:pPr lvl="2"/>
            <a:r>
              <a:rPr lang="en-US" sz="1800" dirty="0"/>
              <a:t>Must be delivered AND returned by a bi-partisan team or commercial delivery entity</a:t>
            </a:r>
          </a:p>
          <a:p>
            <a:pPr lvl="3"/>
            <a:r>
              <a:rPr lang="en-US" sz="1600" dirty="0"/>
              <a:t>When delivered, CEB-1A must be completed &amp; returned to CEB</a:t>
            </a:r>
          </a:p>
          <a:p>
            <a:pPr lvl="3"/>
            <a:r>
              <a:rPr lang="en-US" sz="1600" dirty="0"/>
              <a:t>When returned, CEB-1C must be completed &amp; returned to CEB</a:t>
            </a:r>
          </a:p>
          <a:p>
            <a:pPr lvl="2"/>
            <a:r>
              <a:rPr lang="en-US" sz="1800" dirty="0"/>
              <a:t>Units MUST be sealed before delivery and return</a:t>
            </a:r>
          </a:p>
        </p:txBody>
      </p:sp>
      <p:sp>
        <p:nvSpPr>
          <p:cNvPr id="6" name="TextBox 5">
            <a:extLst>
              <a:ext uri="{FF2B5EF4-FFF2-40B4-BE49-F238E27FC236}">
                <a16:creationId xmlns:a16="http://schemas.microsoft.com/office/drawing/2014/main" id="{FFF09C24-6FB5-3FB3-11C4-E05BC9F2DEDD}"/>
              </a:ext>
            </a:extLst>
          </p:cNvPr>
          <p:cNvSpPr txBox="1"/>
          <p:nvPr/>
        </p:nvSpPr>
        <p:spPr>
          <a:xfrm>
            <a:off x="390525" y="6176963"/>
            <a:ext cx="3440012" cy="253916"/>
          </a:xfrm>
          <a:prstGeom prst="rect">
            <a:avLst/>
          </a:prstGeom>
          <a:noFill/>
        </p:spPr>
        <p:txBody>
          <a:bodyPr wrap="square" rtlCol="0">
            <a:spAutoFit/>
          </a:bodyPr>
          <a:lstStyle/>
          <a:p>
            <a:r>
              <a:rPr lang="en-US" sz="1050" dirty="0"/>
              <a:t>IC 3-11-3-10 | IC 3-11-3-11 | IC 3-11-3-12 | IC 3-11-3-16 </a:t>
            </a:r>
          </a:p>
        </p:txBody>
      </p:sp>
    </p:spTree>
    <p:extLst>
      <p:ext uri="{BB962C8B-B14F-4D97-AF65-F5344CB8AC3E}">
        <p14:creationId xmlns:p14="http://schemas.microsoft.com/office/powerpoint/2010/main" val="2139426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B8D52-476B-ED1D-4FFE-8BF728A87893}"/>
              </a:ext>
            </a:extLst>
          </p:cNvPr>
          <p:cNvSpPr>
            <a:spLocks noGrp="1"/>
          </p:cNvSpPr>
          <p:nvPr>
            <p:ph type="title"/>
          </p:nvPr>
        </p:nvSpPr>
        <p:spPr>
          <a:xfrm>
            <a:off x="838200" y="296114"/>
            <a:ext cx="10515600" cy="787251"/>
          </a:xfrm>
        </p:spPr>
        <p:txBody>
          <a:bodyPr>
            <a:normAutofit/>
          </a:bodyPr>
          <a:lstStyle/>
          <a:p>
            <a:r>
              <a:rPr lang="en-US" sz="3600" dirty="0"/>
              <a:t>POST ELECTION: PROVISIONALS</a:t>
            </a:r>
          </a:p>
        </p:txBody>
      </p:sp>
      <p:sp>
        <p:nvSpPr>
          <p:cNvPr id="3" name="Content Placeholder 2">
            <a:extLst>
              <a:ext uri="{FF2B5EF4-FFF2-40B4-BE49-F238E27FC236}">
                <a16:creationId xmlns:a16="http://schemas.microsoft.com/office/drawing/2014/main" id="{C3012D7A-B382-E5EC-1664-0ADC8498E858}"/>
              </a:ext>
            </a:extLst>
          </p:cNvPr>
          <p:cNvSpPr>
            <a:spLocks noGrp="1"/>
          </p:cNvSpPr>
          <p:nvPr>
            <p:ph idx="1"/>
          </p:nvPr>
        </p:nvSpPr>
        <p:spPr>
          <a:xfrm>
            <a:off x="371863" y="1595886"/>
            <a:ext cx="11244749" cy="4748929"/>
          </a:xfrm>
        </p:spPr>
        <p:txBody>
          <a:bodyPr>
            <a:noAutofit/>
          </a:bodyPr>
          <a:lstStyle/>
          <a:p>
            <a:r>
              <a:rPr lang="en-US" sz="2000" dirty="0"/>
              <a:t>ABS Signature Cure</a:t>
            </a:r>
          </a:p>
          <a:p>
            <a:pPr lvl="1"/>
            <a:r>
              <a:rPr lang="en-US" sz="1800" dirty="0"/>
              <a:t>ABS-18A, ABS-18B must be filed not later than noon, Nov. 1, 2026, for CEB to consider at provisional hearing</a:t>
            </a:r>
          </a:p>
          <a:p>
            <a:pPr lvl="2"/>
            <a:r>
              <a:rPr lang="en-US" sz="1600" dirty="0"/>
              <a:t>Can be filed by email, fax, hand-delivery, mail</a:t>
            </a:r>
          </a:p>
          <a:p>
            <a:r>
              <a:rPr lang="en-US" sz="2000" dirty="0"/>
              <a:t>Provisional Module in SVRS</a:t>
            </a:r>
          </a:p>
          <a:p>
            <a:pPr lvl="1"/>
            <a:r>
              <a:rPr lang="en-US" sz="1800" dirty="0"/>
              <a:t>Must flag provisional voters &amp; add date of hearing</a:t>
            </a:r>
          </a:p>
          <a:p>
            <a:pPr lvl="2"/>
            <a:r>
              <a:rPr lang="en-US" sz="1600" dirty="0"/>
              <a:t>Due not later than 3-days after the election or at least 24-hours before hearing, whichever comes first</a:t>
            </a:r>
          </a:p>
          <a:p>
            <a:pPr lvl="1"/>
            <a:r>
              <a:rPr lang="en-US" sz="1800" dirty="0"/>
              <a:t>Must indicate if voter’s provisional was counted or rejected</a:t>
            </a:r>
          </a:p>
          <a:p>
            <a:pPr lvl="2"/>
            <a:r>
              <a:rPr lang="en-US" sz="1600" dirty="0"/>
              <a:t>Due before election results certified to IED, or noon, Nov. 16, 2026</a:t>
            </a:r>
          </a:p>
          <a:p>
            <a:r>
              <a:rPr lang="en-US" sz="2000" dirty="0"/>
              <a:t>PRE-4/PRO-2 Affidavits are CONFIDENTIAL until after the recount/contest hearing deadline has passed</a:t>
            </a:r>
          </a:p>
          <a:p>
            <a:pPr lvl="1"/>
            <a:r>
              <a:rPr lang="en-US" sz="1800" dirty="0"/>
              <a:t>Assuming no lawsuit was filed, the PRE-4/PRO-2 affidavits are available for public inspection, but any provisional ballot sealed inside is NOT public information</a:t>
            </a:r>
          </a:p>
          <a:p>
            <a:pPr lvl="1"/>
            <a:r>
              <a:rPr lang="en-US" sz="1800" dirty="0"/>
              <a:t>Don’t forget to make three sets of copies of the PRE-4/PRO-2 envelopes:</a:t>
            </a:r>
          </a:p>
          <a:p>
            <a:pPr marL="1371600" lvl="2" indent="-457200">
              <a:buFont typeface="+mj-lt"/>
              <a:buAutoNum type="arabicParenR"/>
            </a:pPr>
            <a:r>
              <a:rPr lang="en-US" sz="1600" dirty="0"/>
              <a:t>One copy to be maintained by the CEB</a:t>
            </a:r>
          </a:p>
          <a:p>
            <a:pPr marL="1371600" lvl="2" indent="-457200">
              <a:buFont typeface="+mj-lt"/>
              <a:buAutoNum type="arabicParenR"/>
            </a:pPr>
            <a:r>
              <a:rPr lang="en-US" sz="1600" dirty="0"/>
              <a:t>One copy to be filed with the prosecuting attorney for purposes of grand jury review</a:t>
            </a:r>
          </a:p>
          <a:p>
            <a:pPr marL="1371600" lvl="2" indent="-457200">
              <a:buFont typeface="+mj-lt"/>
              <a:buAutoNum type="arabicParenR"/>
            </a:pPr>
            <a:r>
              <a:rPr lang="en-US" sz="1600" dirty="0"/>
              <a:t>One copy to be filed with SOS/IED</a:t>
            </a:r>
          </a:p>
          <a:p>
            <a:pPr marL="1371600" lvl="2" indent="-457200">
              <a:buFont typeface="+mj-lt"/>
              <a:buAutoNum type="arabicParenR"/>
            </a:pPr>
            <a:endParaRPr lang="en-US" sz="1600" dirty="0"/>
          </a:p>
          <a:p>
            <a:pPr lvl="2"/>
            <a:endParaRPr lang="en-US" sz="1600" dirty="0"/>
          </a:p>
        </p:txBody>
      </p:sp>
      <p:sp>
        <p:nvSpPr>
          <p:cNvPr id="5" name="TextBox 4">
            <a:extLst>
              <a:ext uri="{FF2B5EF4-FFF2-40B4-BE49-F238E27FC236}">
                <a16:creationId xmlns:a16="http://schemas.microsoft.com/office/drawing/2014/main" id="{47D2D749-2F9E-945F-99DB-5D41DFEA83E6}"/>
              </a:ext>
            </a:extLst>
          </p:cNvPr>
          <p:cNvSpPr txBox="1"/>
          <p:nvPr/>
        </p:nvSpPr>
        <p:spPr>
          <a:xfrm>
            <a:off x="371863" y="6307970"/>
            <a:ext cx="4890601" cy="253916"/>
          </a:xfrm>
          <a:prstGeom prst="rect">
            <a:avLst/>
          </a:prstGeom>
          <a:noFill/>
        </p:spPr>
        <p:txBody>
          <a:bodyPr wrap="square" rtlCol="0">
            <a:spAutoFit/>
          </a:bodyPr>
          <a:lstStyle/>
          <a:p>
            <a:r>
              <a:rPr lang="en-US" sz="1050" dirty="0"/>
              <a:t>IC 3-10-1-31.1 | IC 3-11.5-4-13.5 | IC 3-11.5-4-13.6 | IC 3-11.7-6-3 | IC 3-14-5-2</a:t>
            </a:r>
          </a:p>
        </p:txBody>
      </p:sp>
    </p:spTree>
    <p:extLst>
      <p:ext uri="{BB962C8B-B14F-4D97-AF65-F5344CB8AC3E}">
        <p14:creationId xmlns:p14="http://schemas.microsoft.com/office/powerpoint/2010/main" val="2364359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AE148-2F37-4CC9-6B96-4874799245A3}"/>
              </a:ext>
            </a:extLst>
          </p:cNvPr>
          <p:cNvSpPr>
            <a:spLocks noGrp="1"/>
          </p:cNvSpPr>
          <p:nvPr>
            <p:ph type="title"/>
          </p:nvPr>
        </p:nvSpPr>
        <p:spPr>
          <a:xfrm>
            <a:off x="838200" y="296114"/>
            <a:ext cx="10515600" cy="757434"/>
          </a:xfrm>
        </p:spPr>
        <p:txBody>
          <a:bodyPr>
            <a:normAutofit/>
          </a:bodyPr>
          <a:lstStyle/>
          <a:p>
            <a:r>
              <a:rPr lang="en-US" sz="3600" dirty="0"/>
              <a:t>POST ELECTION: SVRS RESULTS REPORTING</a:t>
            </a:r>
          </a:p>
        </p:txBody>
      </p:sp>
      <p:sp>
        <p:nvSpPr>
          <p:cNvPr id="3" name="Content Placeholder 2">
            <a:extLst>
              <a:ext uri="{FF2B5EF4-FFF2-40B4-BE49-F238E27FC236}">
                <a16:creationId xmlns:a16="http://schemas.microsoft.com/office/drawing/2014/main" id="{924A2B06-B1B2-0D97-3F46-0F0EE9E86F39}"/>
              </a:ext>
            </a:extLst>
          </p:cNvPr>
          <p:cNvSpPr>
            <a:spLocks noGrp="1"/>
          </p:cNvSpPr>
          <p:nvPr>
            <p:ph idx="1"/>
          </p:nvPr>
        </p:nvSpPr>
        <p:spPr>
          <a:xfrm>
            <a:off x="438149" y="1595887"/>
            <a:ext cx="11229975" cy="4581076"/>
          </a:xfrm>
        </p:spPr>
        <p:txBody>
          <a:bodyPr>
            <a:normAutofit lnSpcReduction="10000"/>
          </a:bodyPr>
          <a:lstStyle/>
          <a:p>
            <a:r>
              <a:rPr lang="en-US" dirty="0"/>
              <a:t>Unofficial Results Entry on Election Night</a:t>
            </a:r>
          </a:p>
          <a:p>
            <a:pPr lvl="1"/>
            <a:r>
              <a:rPr lang="en-US" dirty="0"/>
              <a:t>Must enter unofficial vote totals in SVRS after polls close at 8P, 10P &amp; 12A</a:t>
            </a:r>
          </a:p>
          <a:p>
            <a:pPr lvl="2"/>
            <a:r>
              <a:rPr lang="en-US" dirty="0"/>
              <a:t>If count continues to next day, must begin updating at 9A and every hour until unofficial canvass has concluded</a:t>
            </a:r>
          </a:p>
          <a:p>
            <a:r>
              <a:rPr lang="en-US" dirty="0"/>
              <a:t>Official Results Entry &amp; Statement of Votes Cast</a:t>
            </a:r>
          </a:p>
          <a:p>
            <a:pPr lvl="1"/>
            <a:r>
              <a:rPr lang="en-US" dirty="0"/>
              <a:t>Filed through SVRS</a:t>
            </a:r>
          </a:p>
          <a:p>
            <a:pPr lvl="2"/>
            <a:r>
              <a:rPr lang="en-US" u="sng" dirty="0"/>
              <a:t>Due not later than </a:t>
            </a:r>
            <a:r>
              <a:rPr lang="en-US" b="1" u="sng" dirty="0"/>
              <a:t>noon, Monday, Nov. 16, 2026</a:t>
            </a:r>
          </a:p>
          <a:p>
            <a:pPr lvl="1"/>
            <a:r>
              <a:rPr lang="en-US" dirty="0"/>
              <a:t>Review &amp; finalize each CEB in SVRS to report final, canvassed results to IED</a:t>
            </a:r>
          </a:p>
          <a:p>
            <a:pPr lvl="2"/>
            <a:r>
              <a:rPr lang="en-US" dirty="0"/>
              <a:t>CEB-11: Clerk &amp; Local Offices at General Election</a:t>
            </a:r>
          </a:p>
          <a:p>
            <a:pPr lvl="2"/>
            <a:r>
              <a:rPr lang="en-US" dirty="0"/>
              <a:t>CEB-12: Judicial Retention Questions (State Supreme Court or Appellate Court)</a:t>
            </a:r>
          </a:p>
          <a:p>
            <a:pPr lvl="3"/>
            <a:r>
              <a:rPr lang="en-US" dirty="0"/>
              <a:t>Also used for statewide constitutional question, if applicable</a:t>
            </a:r>
          </a:p>
          <a:p>
            <a:pPr lvl="2"/>
            <a:r>
              <a:rPr lang="en-US" dirty="0"/>
              <a:t>CEB-13: Federal, State, Legislative, Judicial Office &amp; Prosecuting Attorney</a:t>
            </a:r>
          </a:p>
          <a:p>
            <a:pPr lvl="2"/>
            <a:r>
              <a:rPr lang="en-US" dirty="0"/>
              <a:t>CEB-25: School Board Offices &amp; Local Public Questions</a:t>
            </a:r>
          </a:p>
        </p:txBody>
      </p:sp>
      <p:sp>
        <p:nvSpPr>
          <p:cNvPr id="4" name="TextBox 3">
            <a:extLst>
              <a:ext uri="{FF2B5EF4-FFF2-40B4-BE49-F238E27FC236}">
                <a16:creationId xmlns:a16="http://schemas.microsoft.com/office/drawing/2014/main" id="{CFDEFF92-AC09-0622-3B39-83B3DE4D798B}"/>
              </a:ext>
            </a:extLst>
          </p:cNvPr>
          <p:cNvSpPr txBox="1"/>
          <p:nvPr/>
        </p:nvSpPr>
        <p:spPr>
          <a:xfrm>
            <a:off x="438149" y="6176963"/>
            <a:ext cx="3003783" cy="253916"/>
          </a:xfrm>
          <a:prstGeom prst="rect">
            <a:avLst/>
          </a:prstGeom>
          <a:noFill/>
        </p:spPr>
        <p:txBody>
          <a:bodyPr wrap="square" rtlCol="0">
            <a:spAutoFit/>
          </a:bodyPr>
          <a:lstStyle/>
          <a:p>
            <a:r>
              <a:rPr lang="en-US" sz="1050" dirty="0"/>
              <a:t>IC 3-12-5-1 | 3-12-5-1.5 | IC 3-12-5-6</a:t>
            </a:r>
          </a:p>
        </p:txBody>
      </p:sp>
    </p:spTree>
    <p:extLst>
      <p:ext uri="{BB962C8B-B14F-4D97-AF65-F5344CB8AC3E}">
        <p14:creationId xmlns:p14="http://schemas.microsoft.com/office/powerpoint/2010/main" val="1155421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0BA17-8AD7-54EC-12CB-E82387F9B37F}"/>
              </a:ext>
            </a:extLst>
          </p:cNvPr>
          <p:cNvSpPr>
            <a:spLocks noGrp="1"/>
          </p:cNvSpPr>
          <p:nvPr>
            <p:ph type="title"/>
          </p:nvPr>
        </p:nvSpPr>
        <p:spPr>
          <a:xfrm>
            <a:off x="838200" y="296114"/>
            <a:ext cx="10515600" cy="717677"/>
          </a:xfrm>
        </p:spPr>
        <p:txBody>
          <a:bodyPr>
            <a:normAutofit/>
          </a:bodyPr>
          <a:lstStyle/>
          <a:p>
            <a:r>
              <a:rPr lang="en-US" sz="3600" dirty="0"/>
              <a:t>POST ELECTION: CEB-9</a:t>
            </a:r>
          </a:p>
        </p:txBody>
      </p:sp>
      <p:sp>
        <p:nvSpPr>
          <p:cNvPr id="3" name="Content Placeholder 2">
            <a:extLst>
              <a:ext uri="{FF2B5EF4-FFF2-40B4-BE49-F238E27FC236}">
                <a16:creationId xmlns:a16="http://schemas.microsoft.com/office/drawing/2014/main" id="{F74DF860-7B6C-69D9-76A8-2338295FC718}"/>
              </a:ext>
            </a:extLst>
          </p:cNvPr>
          <p:cNvSpPr>
            <a:spLocks noGrp="1"/>
          </p:cNvSpPr>
          <p:nvPr>
            <p:ph idx="1"/>
          </p:nvPr>
        </p:nvSpPr>
        <p:spPr>
          <a:xfrm>
            <a:off x="504825" y="1595887"/>
            <a:ext cx="10848975" cy="4581076"/>
          </a:xfrm>
        </p:spPr>
        <p:txBody>
          <a:bodyPr>
            <a:normAutofit/>
          </a:bodyPr>
          <a:lstStyle/>
          <a:p>
            <a:r>
              <a:rPr lang="en-US" dirty="0"/>
              <a:t>CEB-9, Section I</a:t>
            </a:r>
          </a:p>
          <a:p>
            <a:pPr lvl="1"/>
            <a:r>
              <a:rPr lang="en-US" dirty="0"/>
              <a:t>Filed through SVRS not later than noon, Tues., Nov. 17, 2026</a:t>
            </a:r>
          </a:p>
          <a:p>
            <a:pPr lvl="2"/>
            <a:r>
              <a:rPr lang="en-US" u="sng" dirty="0"/>
              <a:t>Filed not later than </a:t>
            </a:r>
            <a:r>
              <a:rPr lang="en-US" b="1" u="sng" dirty="0"/>
              <a:t>noon, Tuesday, Nov. 17, 2026</a:t>
            </a:r>
          </a:p>
          <a:p>
            <a:pPr lvl="2"/>
            <a:r>
              <a:rPr lang="en-US" dirty="0"/>
              <a:t>Now that precinct results reporting is required to be entered directly into SVRS, no need to attach precinct level results to the CEB-9</a:t>
            </a:r>
          </a:p>
          <a:p>
            <a:r>
              <a:rPr lang="en-US" dirty="0"/>
              <a:t>CEB-9, Section II</a:t>
            </a:r>
          </a:p>
          <a:p>
            <a:pPr lvl="1"/>
            <a:r>
              <a:rPr lang="en-US" dirty="0"/>
              <a:t>Filed through SVRS not later than noon, Fri., Dec. 11, 2026</a:t>
            </a:r>
          </a:p>
          <a:p>
            <a:pPr lvl="1"/>
            <a:r>
              <a:rPr lang="en-US" dirty="0"/>
              <a:t>Additional info used for Election Administration &amp; Voting System (EAVS) survey</a:t>
            </a:r>
          </a:p>
          <a:p>
            <a:pPr lvl="2"/>
            <a:r>
              <a:rPr lang="en-US" dirty="0"/>
              <a:t>Conducted by the US Election Assistance Commission (EAC)</a:t>
            </a:r>
          </a:p>
          <a:p>
            <a:pPr lvl="2"/>
            <a:r>
              <a:rPr lang="en-US" dirty="0"/>
              <a:t>Gathered after each November general election</a:t>
            </a:r>
          </a:p>
          <a:p>
            <a:pPr lvl="2"/>
            <a:r>
              <a:rPr lang="en-US" dirty="0"/>
              <a:t>Compiled into a report to Congress</a:t>
            </a:r>
          </a:p>
          <a:p>
            <a:pPr lvl="3"/>
            <a:r>
              <a:rPr lang="en-US" dirty="0"/>
              <a:t>Datasets available online at https://eavsportal.com	</a:t>
            </a:r>
          </a:p>
        </p:txBody>
      </p:sp>
      <p:sp>
        <p:nvSpPr>
          <p:cNvPr id="4" name="TextBox 3">
            <a:extLst>
              <a:ext uri="{FF2B5EF4-FFF2-40B4-BE49-F238E27FC236}">
                <a16:creationId xmlns:a16="http://schemas.microsoft.com/office/drawing/2014/main" id="{E6E80F16-D9DD-9E22-96A6-D3079034FF3B}"/>
              </a:ext>
            </a:extLst>
          </p:cNvPr>
          <p:cNvSpPr txBox="1"/>
          <p:nvPr/>
        </p:nvSpPr>
        <p:spPr>
          <a:xfrm>
            <a:off x="504825" y="6276730"/>
            <a:ext cx="3003783" cy="253916"/>
          </a:xfrm>
          <a:prstGeom prst="rect">
            <a:avLst/>
          </a:prstGeom>
          <a:noFill/>
        </p:spPr>
        <p:txBody>
          <a:bodyPr wrap="square" rtlCol="0">
            <a:spAutoFit/>
          </a:bodyPr>
          <a:lstStyle/>
          <a:p>
            <a:r>
              <a:rPr lang="en-US" sz="1050" dirty="0"/>
              <a:t>IC 3-6-5-17 | IC 3-6-5-17.5</a:t>
            </a:r>
          </a:p>
        </p:txBody>
      </p:sp>
    </p:spTree>
    <p:extLst>
      <p:ext uri="{BB962C8B-B14F-4D97-AF65-F5344CB8AC3E}">
        <p14:creationId xmlns:p14="http://schemas.microsoft.com/office/powerpoint/2010/main" val="2786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88BA-3664-7D08-5C28-96C8996BC929}"/>
              </a:ext>
            </a:extLst>
          </p:cNvPr>
          <p:cNvSpPr>
            <a:spLocks noGrp="1"/>
          </p:cNvSpPr>
          <p:nvPr>
            <p:ph type="title"/>
          </p:nvPr>
        </p:nvSpPr>
        <p:spPr>
          <a:xfrm>
            <a:off x="838200" y="296114"/>
            <a:ext cx="10515600" cy="747495"/>
          </a:xfrm>
        </p:spPr>
        <p:txBody>
          <a:bodyPr>
            <a:normAutofit/>
          </a:bodyPr>
          <a:lstStyle/>
          <a:p>
            <a:r>
              <a:rPr lang="en-US" sz="3600" dirty="0"/>
              <a:t>CERTIFICATES OF ELECTION</a:t>
            </a:r>
          </a:p>
        </p:txBody>
      </p:sp>
      <p:sp>
        <p:nvSpPr>
          <p:cNvPr id="3" name="Content Placeholder 2">
            <a:extLst>
              <a:ext uri="{FF2B5EF4-FFF2-40B4-BE49-F238E27FC236}">
                <a16:creationId xmlns:a16="http://schemas.microsoft.com/office/drawing/2014/main" id="{F6685B36-3F3F-4C0E-DB66-9876C17196AF}"/>
              </a:ext>
            </a:extLst>
          </p:cNvPr>
          <p:cNvSpPr>
            <a:spLocks noGrp="1"/>
          </p:cNvSpPr>
          <p:nvPr>
            <p:ph idx="1"/>
          </p:nvPr>
        </p:nvSpPr>
        <p:spPr>
          <a:xfrm>
            <a:off x="500331" y="1595886"/>
            <a:ext cx="11205713" cy="4934759"/>
          </a:xfrm>
        </p:spPr>
        <p:txBody>
          <a:bodyPr>
            <a:normAutofit fontScale="85000" lnSpcReduction="20000"/>
          </a:bodyPr>
          <a:lstStyle/>
          <a:p>
            <a:r>
              <a:rPr lang="en-US" dirty="0"/>
              <a:t>Must be provided to candidates, if requested</a:t>
            </a:r>
          </a:p>
          <a:p>
            <a:pPr lvl="1"/>
            <a:r>
              <a:rPr lang="en-US" dirty="0"/>
              <a:t>Generated from SVRS</a:t>
            </a:r>
          </a:p>
          <a:p>
            <a:pPr lvl="2"/>
            <a:r>
              <a:rPr lang="en-US" dirty="0"/>
              <a:t>Many counties proactively send the forms out to candidates &amp; that’s OK!</a:t>
            </a:r>
          </a:p>
          <a:p>
            <a:r>
              <a:rPr lang="en-US" dirty="0"/>
              <a:t>Governor issues Commissions to constitutional officeholders</a:t>
            </a:r>
          </a:p>
          <a:p>
            <a:pPr lvl="1"/>
            <a:r>
              <a:rPr lang="en-US" dirty="0"/>
              <a:t>You will NOT find a certificate of election to generate in SVRS for these offices: judge, prosecuting attorney, clerk, auditor, recorder, treasurer, sheriff, coroner &amp; surveyor</a:t>
            </a:r>
          </a:p>
          <a:p>
            <a:pPr lvl="1"/>
            <a:r>
              <a:rPr lang="en-US" dirty="0"/>
              <a:t>Instead, IED creates the Commission for the governor to sign &amp; then mails it to the elected official’s mailing address on their candidate forms</a:t>
            </a:r>
          </a:p>
          <a:p>
            <a:r>
              <a:rPr lang="en-US" dirty="0"/>
              <a:t>Oaths of Office</a:t>
            </a:r>
          </a:p>
          <a:p>
            <a:pPr lvl="1"/>
            <a:r>
              <a:rPr lang="en-US" dirty="0"/>
              <a:t>Certificate of Election &amp; Commissions include an oath of office</a:t>
            </a:r>
          </a:p>
          <a:p>
            <a:pPr lvl="1"/>
            <a:r>
              <a:rPr lang="en-US" dirty="0"/>
              <a:t>Newly elected officials may use this form OR submit a copy of an oath that uses the statutory language</a:t>
            </a:r>
          </a:p>
          <a:p>
            <a:pPr lvl="1"/>
            <a:r>
              <a:rPr lang="en-US" dirty="0"/>
              <a:t>Oaths must be filed not later than 30 days after their term begins</a:t>
            </a:r>
          </a:p>
          <a:p>
            <a:pPr lvl="2"/>
            <a:r>
              <a:rPr lang="en-US" sz="2300" dirty="0"/>
              <a:t>For some local offices, failure to do so will result in the office becoming vacant &amp; elected office vacancy procedures kick in</a:t>
            </a:r>
          </a:p>
          <a:p>
            <a:pPr lvl="2"/>
            <a:r>
              <a:rPr lang="en-US" sz="2300" dirty="0"/>
              <a:t>Judges &amp; prosecuting attorneys file a copy of their oath with SOS/IED</a:t>
            </a:r>
          </a:p>
          <a:p>
            <a:pPr lvl="3"/>
            <a:r>
              <a:rPr lang="en-US" sz="2100" dirty="0"/>
              <a:t>May file a courtesy copy with clerk’s office, but state is their official repository</a:t>
            </a:r>
          </a:p>
          <a:p>
            <a:endParaRPr lang="en-US" dirty="0"/>
          </a:p>
          <a:p>
            <a:pPr lvl="1"/>
            <a:endParaRPr lang="en-US" dirty="0"/>
          </a:p>
        </p:txBody>
      </p:sp>
      <p:sp>
        <p:nvSpPr>
          <p:cNvPr id="5" name="TextBox 4">
            <a:extLst>
              <a:ext uri="{FF2B5EF4-FFF2-40B4-BE49-F238E27FC236}">
                <a16:creationId xmlns:a16="http://schemas.microsoft.com/office/drawing/2014/main" id="{F663B4FE-3133-0FFD-3C25-8271FE1C3C22}"/>
              </a:ext>
            </a:extLst>
          </p:cNvPr>
          <p:cNvSpPr txBox="1"/>
          <p:nvPr/>
        </p:nvSpPr>
        <p:spPr>
          <a:xfrm>
            <a:off x="500331" y="6403687"/>
            <a:ext cx="3003783" cy="253916"/>
          </a:xfrm>
          <a:prstGeom prst="rect">
            <a:avLst/>
          </a:prstGeom>
          <a:noFill/>
        </p:spPr>
        <p:txBody>
          <a:bodyPr wrap="square" rtlCol="0">
            <a:spAutoFit/>
          </a:bodyPr>
          <a:lstStyle/>
          <a:p>
            <a:r>
              <a:rPr lang="en-US" sz="1050" dirty="0"/>
              <a:t>IC 3-12-5-2 | IC 5-4-1-1.2 | IC 5-4-1-4  </a:t>
            </a:r>
          </a:p>
        </p:txBody>
      </p:sp>
    </p:spTree>
    <p:extLst>
      <p:ext uri="{BB962C8B-B14F-4D97-AF65-F5344CB8AC3E}">
        <p14:creationId xmlns:p14="http://schemas.microsoft.com/office/powerpoint/2010/main" val="4109422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0972A4-4A1F-073B-A93A-02FD63F27D5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0772" cy="6858000"/>
          </a:xfrm>
          <a:prstGeom prst="rect">
            <a:avLst/>
          </a:prstGeom>
        </p:spPr>
      </p:pic>
      <p:sp>
        <p:nvSpPr>
          <p:cNvPr id="6" name="TextBox 5">
            <a:extLst>
              <a:ext uri="{FF2B5EF4-FFF2-40B4-BE49-F238E27FC236}">
                <a16:creationId xmlns:a16="http://schemas.microsoft.com/office/drawing/2014/main" id="{197B47F7-8E8B-AC93-78EA-D4E5A1877205}"/>
              </a:ext>
            </a:extLst>
          </p:cNvPr>
          <p:cNvSpPr txBox="1"/>
          <p:nvPr/>
        </p:nvSpPr>
        <p:spPr>
          <a:xfrm>
            <a:off x="462609" y="4640492"/>
            <a:ext cx="4490884" cy="923330"/>
          </a:xfrm>
          <a:prstGeom prst="rect">
            <a:avLst/>
          </a:prstGeom>
          <a:noFill/>
        </p:spPr>
        <p:txBody>
          <a:bodyPr wrap="square" rtlCol="0">
            <a:spAutoFit/>
          </a:bodyPr>
          <a:lstStyle/>
          <a:p>
            <a:pPr algn="r"/>
            <a:r>
              <a:rPr lang="en-US" sz="5400" b="1" dirty="0">
                <a:solidFill>
                  <a:schemeClr val="bg1"/>
                </a:solidFill>
              </a:rPr>
              <a:t>QUESTIONS?</a:t>
            </a:r>
          </a:p>
        </p:txBody>
      </p:sp>
    </p:spTree>
    <p:extLst>
      <p:ext uri="{BB962C8B-B14F-4D97-AF65-F5344CB8AC3E}">
        <p14:creationId xmlns:p14="http://schemas.microsoft.com/office/powerpoint/2010/main" val="3369025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3968-EEA6-0C21-6403-9DA526D65911}"/>
              </a:ext>
            </a:extLst>
          </p:cNvPr>
          <p:cNvSpPr>
            <a:spLocks noGrp="1"/>
          </p:cNvSpPr>
          <p:nvPr>
            <p:ph type="title"/>
          </p:nvPr>
        </p:nvSpPr>
        <p:spPr>
          <a:xfrm>
            <a:off x="838200" y="296114"/>
            <a:ext cx="10515600" cy="799261"/>
          </a:xfrm>
        </p:spPr>
        <p:txBody>
          <a:bodyPr/>
          <a:lstStyle/>
          <a:p>
            <a:pPr algn="ctr"/>
            <a:r>
              <a:rPr lang="en-US" dirty="0"/>
              <a:t>ACRONYMS</a:t>
            </a:r>
          </a:p>
        </p:txBody>
      </p:sp>
      <p:sp>
        <p:nvSpPr>
          <p:cNvPr id="3" name="Content Placeholder 2">
            <a:extLst>
              <a:ext uri="{FF2B5EF4-FFF2-40B4-BE49-F238E27FC236}">
                <a16:creationId xmlns:a16="http://schemas.microsoft.com/office/drawing/2014/main" id="{0EA32008-45E7-4885-01EC-AA1207E346EB}"/>
              </a:ext>
            </a:extLst>
          </p:cNvPr>
          <p:cNvSpPr>
            <a:spLocks noGrp="1"/>
          </p:cNvSpPr>
          <p:nvPr>
            <p:ph idx="1"/>
          </p:nvPr>
        </p:nvSpPr>
        <p:spPr>
          <a:xfrm>
            <a:off x="504825" y="1584434"/>
            <a:ext cx="11172825" cy="4570044"/>
          </a:xfrm>
        </p:spPr>
        <p:txBody>
          <a:bodyPr numCol="2">
            <a:noAutofit/>
          </a:bodyPr>
          <a:lstStyle/>
          <a:p>
            <a:pPr>
              <a:lnSpc>
                <a:spcPct val="100000"/>
              </a:lnSpc>
              <a:spcBef>
                <a:spcPts val="600"/>
              </a:spcBef>
            </a:pPr>
            <a:r>
              <a:rPr lang="en-US" sz="2000" dirty="0"/>
              <a:t>ABS = Absentee</a:t>
            </a:r>
          </a:p>
          <a:p>
            <a:pPr>
              <a:lnSpc>
                <a:spcPct val="100000"/>
              </a:lnSpc>
              <a:spcBef>
                <a:spcPts val="600"/>
              </a:spcBef>
            </a:pPr>
            <a:r>
              <a:rPr lang="en-US" sz="2000" dirty="0"/>
              <a:t>BMD = Ballot Marking Device</a:t>
            </a:r>
          </a:p>
          <a:p>
            <a:pPr>
              <a:lnSpc>
                <a:spcPct val="100000"/>
              </a:lnSpc>
              <a:spcBef>
                <a:spcPts val="600"/>
              </a:spcBef>
            </a:pPr>
            <a:r>
              <a:rPr lang="en-US" sz="2000" dirty="0"/>
              <a:t>CEB = County Election Board</a:t>
            </a:r>
          </a:p>
          <a:p>
            <a:pPr>
              <a:lnSpc>
                <a:spcPct val="100000"/>
              </a:lnSpc>
              <a:spcBef>
                <a:spcPts val="600"/>
              </a:spcBef>
            </a:pPr>
            <a:r>
              <a:rPr lang="en-US" sz="2000" dirty="0"/>
              <a:t>D/R/L = Democratic, Republican &amp; Libertarian Parties</a:t>
            </a:r>
          </a:p>
          <a:p>
            <a:pPr>
              <a:lnSpc>
                <a:spcPct val="100000"/>
              </a:lnSpc>
              <a:spcBef>
                <a:spcPts val="600"/>
              </a:spcBef>
            </a:pPr>
            <a:r>
              <a:rPr lang="en-US" sz="2000" dirty="0"/>
              <a:t>DRE = Direct Record Electronic Voting System</a:t>
            </a:r>
          </a:p>
          <a:p>
            <a:pPr>
              <a:lnSpc>
                <a:spcPct val="100000"/>
              </a:lnSpc>
              <a:spcBef>
                <a:spcPts val="600"/>
              </a:spcBef>
            </a:pPr>
            <a:r>
              <a:rPr lang="en-US" sz="2000" dirty="0"/>
              <a:t>E-DAY = Election Day</a:t>
            </a:r>
          </a:p>
          <a:p>
            <a:pPr>
              <a:lnSpc>
                <a:spcPct val="100000"/>
              </a:lnSpc>
              <a:spcBef>
                <a:spcPts val="600"/>
              </a:spcBef>
            </a:pPr>
            <a:r>
              <a:rPr lang="en-US" sz="2000" dirty="0" err="1"/>
              <a:t>ePB</a:t>
            </a:r>
            <a:r>
              <a:rPr lang="en-US" sz="2000" dirty="0"/>
              <a:t> = Electronic Poll Book</a:t>
            </a:r>
          </a:p>
          <a:p>
            <a:pPr>
              <a:lnSpc>
                <a:spcPct val="100000"/>
              </a:lnSpc>
              <a:spcBef>
                <a:spcPts val="600"/>
              </a:spcBef>
            </a:pPr>
            <a:r>
              <a:rPr lang="en-US" sz="2000" dirty="0"/>
              <a:t>FPCA = Federal Post Card Application </a:t>
            </a:r>
            <a:br>
              <a:rPr lang="en-US" sz="2000" dirty="0"/>
            </a:br>
            <a:r>
              <a:rPr lang="en-US" sz="1400" i="1" dirty="0"/>
              <a:t>(used by military &amp; overseas voters only)</a:t>
            </a:r>
          </a:p>
          <a:p>
            <a:pPr>
              <a:lnSpc>
                <a:spcPct val="100000"/>
              </a:lnSpc>
              <a:spcBef>
                <a:spcPts val="600"/>
              </a:spcBef>
            </a:pPr>
            <a:r>
              <a:rPr lang="en-US" sz="2000" dirty="0"/>
              <a:t>FWAB = Federal Write-In Absentee Ballot </a:t>
            </a:r>
            <a:br>
              <a:rPr lang="en-US" sz="2000" dirty="0"/>
            </a:br>
            <a:r>
              <a:rPr lang="en-US" sz="1400" i="1" dirty="0"/>
              <a:t>(used by military &amp; overseas voters only)</a:t>
            </a:r>
            <a:r>
              <a:rPr lang="en-US" sz="2000" dirty="0"/>
              <a:t> </a:t>
            </a:r>
          </a:p>
          <a:p>
            <a:pPr>
              <a:lnSpc>
                <a:spcPct val="100000"/>
              </a:lnSpc>
              <a:spcBef>
                <a:spcPts val="600"/>
              </a:spcBef>
            </a:pPr>
            <a:r>
              <a:rPr lang="en-US" sz="2000" dirty="0"/>
              <a:t>IED = Indiana Election Division</a:t>
            </a:r>
          </a:p>
          <a:p>
            <a:pPr>
              <a:lnSpc>
                <a:spcPct val="100000"/>
              </a:lnSpc>
              <a:spcBef>
                <a:spcPts val="600"/>
              </a:spcBef>
            </a:pPr>
            <a:r>
              <a:rPr lang="en-US" sz="2000" dirty="0"/>
              <a:t>opScan = Optical Scan Voting System</a:t>
            </a:r>
          </a:p>
          <a:p>
            <a:pPr>
              <a:lnSpc>
                <a:spcPct val="100000"/>
              </a:lnSpc>
              <a:spcBef>
                <a:spcPts val="600"/>
              </a:spcBef>
            </a:pPr>
            <a:r>
              <a:rPr lang="en-US" sz="2000" dirty="0"/>
              <a:t>PQ = Public Question</a:t>
            </a:r>
          </a:p>
          <a:p>
            <a:pPr>
              <a:lnSpc>
                <a:spcPct val="100000"/>
              </a:lnSpc>
              <a:spcBef>
                <a:spcPts val="600"/>
              </a:spcBef>
            </a:pPr>
            <a:r>
              <a:rPr lang="en-US" sz="2000" dirty="0"/>
              <a:t>PW = Poll Worker</a:t>
            </a:r>
          </a:p>
          <a:p>
            <a:pPr>
              <a:lnSpc>
                <a:spcPct val="100000"/>
              </a:lnSpc>
              <a:spcBef>
                <a:spcPts val="600"/>
              </a:spcBef>
            </a:pPr>
            <a:r>
              <a:rPr lang="en-US" sz="2000" dirty="0"/>
              <a:t>SVRS = Statewide Voter Registration System</a:t>
            </a:r>
          </a:p>
          <a:p>
            <a:pPr>
              <a:lnSpc>
                <a:spcPct val="100000"/>
              </a:lnSpc>
              <a:spcBef>
                <a:spcPts val="600"/>
              </a:spcBef>
            </a:pPr>
            <a:r>
              <a:rPr lang="en-US" sz="2000" dirty="0"/>
              <a:t>VPD = Voters with Print Disabilities</a:t>
            </a:r>
          </a:p>
          <a:p>
            <a:pPr>
              <a:lnSpc>
                <a:spcPct val="100000"/>
              </a:lnSpc>
              <a:spcBef>
                <a:spcPts val="600"/>
              </a:spcBef>
            </a:pPr>
            <a:r>
              <a:rPr lang="en-US" sz="2000" dirty="0"/>
              <a:t>VR = Voter Registration</a:t>
            </a:r>
          </a:p>
          <a:p>
            <a:pPr>
              <a:lnSpc>
                <a:spcPct val="100000"/>
              </a:lnSpc>
              <a:spcBef>
                <a:spcPts val="600"/>
              </a:spcBef>
            </a:pPr>
            <a:r>
              <a:rPr lang="en-US" sz="2000" dirty="0"/>
              <a:t>VVPAT = Voter Verified Paper Audit Trail </a:t>
            </a:r>
            <a:br>
              <a:rPr lang="en-US" sz="2000" dirty="0"/>
            </a:br>
            <a:r>
              <a:rPr lang="en-US" sz="1400" i="1" dirty="0"/>
              <a:t>(on MicroVote DRE units)</a:t>
            </a:r>
            <a:endParaRPr lang="en-US" sz="2000" i="1" dirty="0"/>
          </a:p>
        </p:txBody>
      </p:sp>
    </p:spTree>
    <p:extLst>
      <p:ext uri="{BB962C8B-B14F-4D97-AF65-F5344CB8AC3E}">
        <p14:creationId xmlns:p14="http://schemas.microsoft.com/office/powerpoint/2010/main" val="2957356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54D80-F692-55F4-D015-F246838A2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E25F8-E07D-A766-E262-6EC51CE49BB0}"/>
              </a:ext>
            </a:extLst>
          </p:cNvPr>
          <p:cNvSpPr>
            <a:spLocks noGrp="1"/>
          </p:cNvSpPr>
          <p:nvPr>
            <p:ph type="title"/>
          </p:nvPr>
        </p:nvSpPr>
        <p:spPr>
          <a:xfrm>
            <a:off x="838200" y="296114"/>
            <a:ext cx="10515600" cy="799261"/>
          </a:xfrm>
        </p:spPr>
        <p:txBody>
          <a:bodyPr/>
          <a:lstStyle/>
          <a:p>
            <a:pPr algn="ctr"/>
            <a:r>
              <a:rPr lang="en-US" dirty="0"/>
              <a:t>PUBLIC TEST OF VOTING SYSTEMS</a:t>
            </a:r>
          </a:p>
        </p:txBody>
      </p:sp>
      <p:sp>
        <p:nvSpPr>
          <p:cNvPr id="3" name="Content Placeholder 2">
            <a:extLst>
              <a:ext uri="{FF2B5EF4-FFF2-40B4-BE49-F238E27FC236}">
                <a16:creationId xmlns:a16="http://schemas.microsoft.com/office/drawing/2014/main" id="{5AB3AE8E-4F77-47B0-A6A7-29D8069B0D13}"/>
              </a:ext>
            </a:extLst>
          </p:cNvPr>
          <p:cNvSpPr>
            <a:spLocks noGrp="1"/>
          </p:cNvSpPr>
          <p:nvPr>
            <p:ph idx="1"/>
          </p:nvPr>
        </p:nvSpPr>
        <p:spPr>
          <a:xfrm>
            <a:off x="504825" y="1584434"/>
            <a:ext cx="11172825" cy="4570044"/>
          </a:xfrm>
        </p:spPr>
        <p:txBody>
          <a:bodyPr>
            <a:noAutofit/>
          </a:bodyPr>
          <a:lstStyle/>
          <a:p>
            <a:pPr>
              <a:lnSpc>
                <a:spcPct val="100000"/>
              </a:lnSpc>
              <a:spcBef>
                <a:spcPts val="0"/>
              </a:spcBef>
            </a:pPr>
            <a:r>
              <a:rPr lang="en-US" sz="2000" dirty="0"/>
              <a:t>VSTOP distributed randomized lists of voting systems using data from the inventory certified to VSTOP by the counties</a:t>
            </a:r>
          </a:p>
          <a:p>
            <a:pPr lvl="1">
              <a:lnSpc>
                <a:spcPct val="100000"/>
              </a:lnSpc>
              <a:spcBef>
                <a:spcPts val="0"/>
              </a:spcBef>
            </a:pPr>
            <a:r>
              <a:rPr lang="en-US" sz="1600" dirty="0"/>
              <a:t>Pull machines starting from the top of the list, skipping over those units not used in the election</a:t>
            </a:r>
          </a:p>
          <a:p>
            <a:pPr lvl="1">
              <a:lnSpc>
                <a:spcPct val="100000"/>
              </a:lnSpc>
              <a:spcBef>
                <a:spcPts val="0"/>
              </a:spcBef>
            </a:pPr>
            <a:r>
              <a:rPr lang="en-US" sz="1600" dirty="0"/>
              <a:t>Stop pulling machines for testing when you reach at least 5% of the units used in the upcoming election</a:t>
            </a:r>
          </a:p>
          <a:p>
            <a:pPr lvl="2">
              <a:lnSpc>
                <a:spcPct val="100000"/>
              </a:lnSpc>
              <a:spcBef>
                <a:spcPts val="0"/>
              </a:spcBef>
            </a:pPr>
            <a:r>
              <a:rPr lang="en-US" sz="1200" dirty="0"/>
              <a:t>Person attending the public test can request that more machines be tested</a:t>
            </a:r>
          </a:p>
          <a:p>
            <a:pPr>
              <a:lnSpc>
                <a:spcPct val="100000"/>
              </a:lnSpc>
              <a:spcBef>
                <a:spcPts val="0"/>
              </a:spcBef>
            </a:pPr>
            <a:r>
              <a:rPr lang="en-US" sz="2000" dirty="0"/>
              <a:t>Some counties did not certify VVPAT, BMD, or OpScan Units to VSTOP</a:t>
            </a:r>
          </a:p>
          <a:p>
            <a:pPr lvl="1">
              <a:lnSpc>
                <a:spcPct val="100000"/>
              </a:lnSpc>
              <a:spcBef>
                <a:spcPts val="0"/>
              </a:spcBef>
            </a:pPr>
            <a:r>
              <a:rPr lang="en-US" sz="1600" dirty="0"/>
              <a:t>CEB must create a process to pull at least 5% of the units used in the upcoming election to test</a:t>
            </a:r>
          </a:p>
          <a:p>
            <a:pPr>
              <a:lnSpc>
                <a:spcPct val="100000"/>
              </a:lnSpc>
              <a:spcBef>
                <a:spcPts val="0"/>
              </a:spcBef>
            </a:pPr>
            <a:r>
              <a:rPr lang="en-US" sz="2000" dirty="0"/>
              <a:t>At least 48-hours before the public test is conducted, the </a:t>
            </a:r>
            <a:r>
              <a:rPr lang="en-US" sz="2000" b="1" u="sng" dirty="0">
                <a:highlight>
                  <a:srgbClr val="F3A875"/>
                </a:highlight>
              </a:rPr>
              <a:t>Notice of the Public Test</a:t>
            </a:r>
            <a:r>
              <a:rPr lang="en-US" sz="2000" dirty="0"/>
              <a:t>: </a:t>
            </a:r>
          </a:p>
          <a:p>
            <a:pPr lvl="1">
              <a:lnSpc>
                <a:spcPct val="100000"/>
              </a:lnSpc>
              <a:spcBef>
                <a:spcPts val="0"/>
              </a:spcBef>
            </a:pPr>
            <a:r>
              <a:rPr lang="en-US" sz="1600" dirty="0"/>
              <a:t>Must be published in the newspaper (48-hours based on calendar days)</a:t>
            </a:r>
          </a:p>
          <a:p>
            <a:pPr lvl="1">
              <a:lnSpc>
                <a:spcPct val="100000"/>
              </a:lnSpc>
              <a:spcBef>
                <a:spcPts val="0"/>
              </a:spcBef>
            </a:pPr>
            <a:r>
              <a:rPr lang="en-US" sz="1600" dirty="0"/>
              <a:t>Must be noticed in accordance with the Open Door law (48-hours based on business days)</a:t>
            </a:r>
          </a:p>
          <a:p>
            <a:pPr lvl="2">
              <a:lnSpc>
                <a:spcPct val="100000"/>
              </a:lnSpc>
              <a:spcBef>
                <a:spcPts val="0"/>
              </a:spcBef>
            </a:pPr>
            <a:r>
              <a:rPr lang="en-US" sz="1200" dirty="0"/>
              <a:t>No official state form to use; publish the date, time, location &amp; purpose of the meeting on the document</a:t>
            </a:r>
          </a:p>
          <a:p>
            <a:pPr>
              <a:lnSpc>
                <a:spcPct val="100000"/>
              </a:lnSpc>
              <a:spcBef>
                <a:spcPts val="0"/>
              </a:spcBef>
            </a:pPr>
            <a:r>
              <a:rPr lang="en-US" sz="2000" dirty="0"/>
              <a:t>Follow testing protocols found on pp. 115-119 of 2026 Election Administrator’s Manual, including:</a:t>
            </a:r>
          </a:p>
          <a:p>
            <a:pPr lvl="1">
              <a:lnSpc>
                <a:spcPct val="100000"/>
              </a:lnSpc>
              <a:spcBef>
                <a:spcPts val="0"/>
              </a:spcBef>
            </a:pPr>
            <a:r>
              <a:rPr lang="en-US" sz="1600" dirty="0"/>
              <a:t>Making sure accessible features are working as expected</a:t>
            </a:r>
          </a:p>
          <a:p>
            <a:pPr lvl="1">
              <a:lnSpc>
                <a:spcPct val="100000"/>
              </a:lnSpc>
              <a:spcBef>
                <a:spcPts val="0"/>
              </a:spcBef>
            </a:pPr>
            <a:r>
              <a:rPr lang="en-US" sz="1600" dirty="0"/>
              <a:t>Straight party device is tabulating vote totals correctly</a:t>
            </a:r>
          </a:p>
          <a:p>
            <a:pPr lvl="1">
              <a:lnSpc>
                <a:spcPct val="100000"/>
              </a:lnSpc>
              <a:spcBef>
                <a:spcPts val="0"/>
              </a:spcBef>
            </a:pPr>
            <a:r>
              <a:rPr lang="en-US" sz="1600" dirty="0"/>
              <a:t>All candidates and public questions must receive at least one vote</a:t>
            </a:r>
          </a:p>
          <a:p>
            <a:pPr>
              <a:lnSpc>
                <a:spcPct val="100000"/>
              </a:lnSpc>
              <a:spcBef>
                <a:spcPts val="0"/>
              </a:spcBef>
            </a:pPr>
            <a:r>
              <a:rPr lang="en-US" sz="2000" dirty="0"/>
              <a:t>CEB must file </a:t>
            </a:r>
            <a:r>
              <a:rPr lang="en-US" sz="2000" b="1" dirty="0">
                <a:highlight>
                  <a:srgbClr val="F3A875"/>
                </a:highlight>
              </a:rPr>
              <a:t>IEC-9</a:t>
            </a:r>
            <a:r>
              <a:rPr lang="en-US" sz="2000" dirty="0">
                <a:highlight>
                  <a:srgbClr val="F3A875"/>
                </a:highlight>
              </a:rPr>
              <a:t> (MicroVote counties only) and </a:t>
            </a:r>
            <a:r>
              <a:rPr lang="en-US" sz="2000" b="1" dirty="0">
                <a:highlight>
                  <a:srgbClr val="F3A875"/>
                </a:highlight>
              </a:rPr>
              <a:t>IEC-10</a:t>
            </a:r>
            <a:r>
              <a:rPr lang="en-US" sz="2000" dirty="0">
                <a:highlight>
                  <a:srgbClr val="F3A875"/>
                </a:highlight>
              </a:rPr>
              <a:t> (all counties) </a:t>
            </a:r>
            <a:r>
              <a:rPr lang="en-US" sz="2000" dirty="0"/>
              <a:t>with IED not later than noon 7-days after the public test has concluded</a:t>
            </a:r>
          </a:p>
          <a:p>
            <a:pPr>
              <a:lnSpc>
                <a:spcPct val="100000"/>
              </a:lnSpc>
              <a:spcBef>
                <a:spcPts val="0"/>
              </a:spcBef>
            </a:pPr>
            <a:endParaRPr lang="en-US" sz="2000" dirty="0"/>
          </a:p>
        </p:txBody>
      </p:sp>
      <p:sp>
        <p:nvSpPr>
          <p:cNvPr id="5" name="TextBox 4">
            <a:extLst>
              <a:ext uri="{FF2B5EF4-FFF2-40B4-BE49-F238E27FC236}">
                <a16:creationId xmlns:a16="http://schemas.microsoft.com/office/drawing/2014/main" id="{6733DA32-A60A-B864-A4A2-313E693B7D43}"/>
              </a:ext>
            </a:extLst>
          </p:cNvPr>
          <p:cNvSpPr txBox="1"/>
          <p:nvPr/>
        </p:nvSpPr>
        <p:spPr>
          <a:xfrm>
            <a:off x="552450" y="6300276"/>
            <a:ext cx="7849678" cy="253916"/>
          </a:xfrm>
          <a:prstGeom prst="rect">
            <a:avLst/>
          </a:prstGeom>
          <a:noFill/>
        </p:spPr>
        <p:txBody>
          <a:bodyPr wrap="square" rtlCol="0">
            <a:spAutoFit/>
          </a:bodyPr>
          <a:lstStyle/>
          <a:p>
            <a:r>
              <a:rPr lang="en-US" sz="1050" dirty="0"/>
              <a:t>IC 5-14-1.5-4 | IC 5-14-11.5-5 | IC 3-11-13, generally (opScan testing procedures)| IC 3-11-14.5, generally (DRE </a:t>
            </a:r>
            <a:r>
              <a:rPr lang="en-US" sz="1050"/>
              <a:t>testing procedures) </a:t>
            </a:r>
            <a:endParaRPr lang="en-US" sz="1050" dirty="0"/>
          </a:p>
        </p:txBody>
      </p:sp>
    </p:spTree>
    <p:extLst>
      <p:ext uri="{BB962C8B-B14F-4D97-AF65-F5344CB8AC3E}">
        <p14:creationId xmlns:p14="http://schemas.microsoft.com/office/powerpoint/2010/main" val="781771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84D03-153B-150F-1D51-BFCCB33AB556}"/>
              </a:ext>
            </a:extLst>
          </p:cNvPr>
          <p:cNvSpPr>
            <a:spLocks noGrp="1"/>
          </p:cNvSpPr>
          <p:nvPr>
            <p:ph type="title"/>
          </p:nvPr>
        </p:nvSpPr>
        <p:spPr>
          <a:xfrm>
            <a:off x="838200" y="296114"/>
            <a:ext cx="10515600" cy="761161"/>
          </a:xfrm>
        </p:spPr>
        <p:txBody>
          <a:bodyPr>
            <a:noAutofit/>
          </a:bodyPr>
          <a:lstStyle/>
          <a:p>
            <a:r>
              <a:rPr lang="en-US" sz="3600" dirty="0"/>
              <a:t>EARLY VOTING LOCATIONS &amp; HOURS</a:t>
            </a:r>
          </a:p>
        </p:txBody>
      </p:sp>
      <p:sp>
        <p:nvSpPr>
          <p:cNvPr id="3" name="Content Placeholder 2">
            <a:extLst>
              <a:ext uri="{FF2B5EF4-FFF2-40B4-BE49-F238E27FC236}">
                <a16:creationId xmlns:a16="http://schemas.microsoft.com/office/drawing/2014/main" id="{6B83E041-58B6-1EBE-B596-EF931C5BC692}"/>
              </a:ext>
            </a:extLst>
          </p:cNvPr>
          <p:cNvSpPr>
            <a:spLocks noGrp="1"/>
          </p:cNvSpPr>
          <p:nvPr>
            <p:ph idx="1"/>
          </p:nvPr>
        </p:nvSpPr>
        <p:spPr>
          <a:xfrm>
            <a:off x="552450" y="1595887"/>
            <a:ext cx="11087100" cy="4581076"/>
          </a:xfrm>
        </p:spPr>
        <p:txBody>
          <a:bodyPr>
            <a:noAutofit/>
          </a:bodyPr>
          <a:lstStyle/>
          <a:p>
            <a:r>
              <a:rPr lang="en-US" dirty="0"/>
              <a:t>One Location Designated by Clerk</a:t>
            </a:r>
          </a:p>
          <a:p>
            <a:pPr lvl="1"/>
            <a:r>
              <a:rPr lang="en-US" dirty="0"/>
              <a:t>A single early voting location that must…</a:t>
            </a:r>
          </a:p>
          <a:p>
            <a:pPr lvl="2"/>
            <a:r>
              <a:rPr lang="en-US" dirty="0"/>
              <a:t>Open the 28-days before election day,</a:t>
            </a:r>
          </a:p>
          <a:p>
            <a:pPr lvl="2"/>
            <a:r>
              <a:rPr lang="en-US" dirty="0"/>
              <a:t>Open the last two Saturdays before Election Day for a minimum of 7 hours (unless population is less than 20,000, the CEB can opt to have office open for a minimum of 4 hours), and</a:t>
            </a:r>
          </a:p>
          <a:p>
            <a:pPr lvl="2"/>
            <a:r>
              <a:rPr lang="en-US" dirty="0"/>
              <a:t>End early voting at noon, the day before Election Day</a:t>
            </a:r>
          </a:p>
          <a:p>
            <a:pPr lvl="1"/>
            <a:r>
              <a:rPr lang="en-US" dirty="0"/>
              <a:t>Designated location voting hours</a:t>
            </a:r>
          </a:p>
          <a:p>
            <a:pPr lvl="2"/>
            <a:r>
              <a:rPr lang="en-US" dirty="0"/>
              <a:t>Co-Director Nussmeyer reads IC 3-11-10-26 &amp; IC 33-32-2-4 to mean that early voting must be offered during regular clerk’s office business hours, regardless of the location the clerk has designated to expand available services to include early voting as required by law</a:t>
            </a:r>
          </a:p>
          <a:p>
            <a:pPr lvl="2"/>
            <a:r>
              <a:rPr lang="en-US" dirty="0"/>
              <a:t>Co-Director McLain reads IC 3-11-10-26(a)(1) &amp; IC 33-32-2-4 to not require the designated location to be offered during the clerk’s office regular business hours, but rather hours as determined by the Clerk.</a:t>
            </a:r>
          </a:p>
          <a:p>
            <a:pPr marL="0" indent="0" algn="ctr">
              <a:buNone/>
            </a:pPr>
            <a:r>
              <a:rPr lang="en-US" sz="2000" b="1" i="1" dirty="0"/>
              <a:t>NO CEB DISCRETION TO REDUCE EARLY VOTING DATES &amp; TIMES IN FEDERAL ELECTION YEARS!</a:t>
            </a:r>
          </a:p>
          <a:p>
            <a:pPr lvl="2"/>
            <a:endParaRPr lang="en-US" dirty="0"/>
          </a:p>
        </p:txBody>
      </p:sp>
      <p:sp>
        <p:nvSpPr>
          <p:cNvPr id="4" name="TextBox 3">
            <a:extLst>
              <a:ext uri="{FF2B5EF4-FFF2-40B4-BE49-F238E27FC236}">
                <a16:creationId xmlns:a16="http://schemas.microsoft.com/office/drawing/2014/main" id="{33F2244F-72BC-1735-8202-0710CBC456CA}"/>
              </a:ext>
            </a:extLst>
          </p:cNvPr>
          <p:cNvSpPr txBox="1"/>
          <p:nvPr/>
        </p:nvSpPr>
        <p:spPr>
          <a:xfrm>
            <a:off x="552450" y="6300276"/>
            <a:ext cx="2303930" cy="261610"/>
          </a:xfrm>
          <a:prstGeom prst="rect">
            <a:avLst/>
          </a:prstGeom>
          <a:noFill/>
        </p:spPr>
        <p:txBody>
          <a:bodyPr wrap="square" rtlCol="0">
            <a:spAutoFit/>
          </a:bodyPr>
          <a:lstStyle/>
          <a:p>
            <a:r>
              <a:rPr lang="en-US" sz="1050" dirty="0"/>
              <a:t>IC 3-11-10-26 | IC 3-11-10-26.3</a:t>
            </a:r>
          </a:p>
        </p:txBody>
      </p:sp>
    </p:spTree>
    <p:extLst>
      <p:ext uri="{BB962C8B-B14F-4D97-AF65-F5344CB8AC3E}">
        <p14:creationId xmlns:p14="http://schemas.microsoft.com/office/powerpoint/2010/main" val="3825985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C1DFC-7E5B-D7ED-E8DB-D1CF524145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2D415-A6F8-BE3F-2BF3-907AA1BB25E9}"/>
              </a:ext>
            </a:extLst>
          </p:cNvPr>
          <p:cNvSpPr>
            <a:spLocks noGrp="1"/>
          </p:cNvSpPr>
          <p:nvPr>
            <p:ph type="title"/>
          </p:nvPr>
        </p:nvSpPr>
        <p:spPr>
          <a:xfrm>
            <a:off x="838200" y="296114"/>
            <a:ext cx="10515600" cy="761161"/>
          </a:xfrm>
        </p:spPr>
        <p:txBody>
          <a:bodyPr>
            <a:noAutofit/>
          </a:bodyPr>
          <a:lstStyle/>
          <a:p>
            <a:r>
              <a:rPr lang="en-US" sz="3600" dirty="0"/>
              <a:t>EARLY VOTING LOCATIONS &amp; HOURS</a:t>
            </a:r>
          </a:p>
        </p:txBody>
      </p:sp>
      <p:sp>
        <p:nvSpPr>
          <p:cNvPr id="3" name="Content Placeholder 2">
            <a:extLst>
              <a:ext uri="{FF2B5EF4-FFF2-40B4-BE49-F238E27FC236}">
                <a16:creationId xmlns:a16="http://schemas.microsoft.com/office/drawing/2014/main" id="{F1768A77-5C99-2783-AA0B-D56C57FDAD59}"/>
              </a:ext>
            </a:extLst>
          </p:cNvPr>
          <p:cNvSpPr>
            <a:spLocks noGrp="1"/>
          </p:cNvSpPr>
          <p:nvPr>
            <p:ph idx="1"/>
          </p:nvPr>
        </p:nvSpPr>
        <p:spPr>
          <a:xfrm>
            <a:off x="552450" y="1595887"/>
            <a:ext cx="11087100" cy="4581076"/>
          </a:xfrm>
        </p:spPr>
        <p:txBody>
          <a:bodyPr>
            <a:noAutofit/>
          </a:bodyPr>
          <a:lstStyle/>
          <a:p>
            <a:r>
              <a:rPr lang="en-US" dirty="0"/>
              <a:t>“Satellite” sites </a:t>
            </a:r>
          </a:p>
          <a:p>
            <a:pPr lvl="1"/>
            <a:r>
              <a:rPr lang="en-US" dirty="0"/>
              <a:t>Early voting locations that are in addition to a single location designated by the clerk</a:t>
            </a:r>
          </a:p>
          <a:p>
            <a:pPr lvl="2"/>
            <a:r>
              <a:rPr lang="en-US" dirty="0"/>
              <a:t>No longer required to use the same “satellite” early voting location for the November election that the county used for the May election</a:t>
            </a:r>
          </a:p>
          <a:p>
            <a:pPr lvl="1"/>
            <a:r>
              <a:rPr lang="en-US" dirty="0"/>
              <a:t>CEB must unanimously agree to satellite locations &amp; hours</a:t>
            </a:r>
          </a:p>
          <a:p>
            <a:pPr lvl="2"/>
            <a:r>
              <a:rPr lang="en-US" dirty="0"/>
              <a:t>Non-vote center counties through unanimous resolution</a:t>
            </a:r>
          </a:p>
          <a:p>
            <a:pPr lvl="2"/>
            <a:r>
              <a:rPr lang="en-US" dirty="0"/>
              <a:t>Vote Center counties through unanimous support when adopting initial plan or amendments</a:t>
            </a:r>
          </a:p>
          <a:p>
            <a:pPr lvl="1"/>
            <a:r>
              <a:rPr lang="en-US" dirty="0"/>
              <a:t>Special note for Vote Center Counties:</a:t>
            </a:r>
          </a:p>
          <a:p>
            <a:pPr lvl="2"/>
            <a:r>
              <a:rPr lang="en-US" dirty="0"/>
              <a:t>One vote center used on Election Day must be open for the two Saturdays before Election Day along with the single location designated by the clerk</a:t>
            </a:r>
          </a:p>
          <a:p>
            <a:pPr lvl="2"/>
            <a:r>
              <a:rPr lang="en-US" dirty="0"/>
              <a:t>Can add more locations and expand hours, but must meet this minimum requirement</a:t>
            </a:r>
          </a:p>
        </p:txBody>
      </p:sp>
      <p:sp>
        <p:nvSpPr>
          <p:cNvPr id="4" name="TextBox 3">
            <a:extLst>
              <a:ext uri="{FF2B5EF4-FFF2-40B4-BE49-F238E27FC236}">
                <a16:creationId xmlns:a16="http://schemas.microsoft.com/office/drawing/2014/main" id="{D91FA14B-E4E9-9719-D8D8-62E1BA0D4B8D}"/>
              </a:ext>
            </a:extLst>
          </p:cNvPr>
          <p:cNvSpPr txBox="1"/>
          <p:nvPr/>
        </p:nvSpPr>
        <p:spPr>
          <a:xfrm>
            <a:off x="552450" y="6176963"/>
            <a:ext cx="2303930" cy="261610"/>
          </a:xfrm>
          <a:prstGeom prst="rect">
            <a:avLst/>
          </a:prstGeom>
          <a:noFill/>
        </p:spPr>
        <p:txBody>
          <a:bodyPr wrap="square" rtlCol="0">
            <a:spAutoFit/>
          </a:bodyPr>
          <a:lstStyle/>
          <a:p>
            <a:r>
              <a:rPr lang="en-US" sz="1050" dirty="0"/>
              <a:t>IC 3-11-10-26.3 | IC 3-11-18.1-4</a:t>
            </a:r>
          </a:p>
        </p:txBody>
      </p:sp>
    </p:spTree>
    <p:extLst>
      <p:ext uri="{BB962C8B-B14F-4D97-AF65-F5344CB8AC3E}">
        <p14:creationId xmlns:p14="http://schemas.microsoft.com/office/powerpoint/2010/main" val="541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A5AE-D34D-B3D6-7C1D-152391512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124FC-C6C2-B7D3-B27B-D97DB82BE796}"/>
              </a:ext>
            </a:extLst>
          </p:cNvPr>
          <p:cNvSpPr>
            <a:spLocks noGrp="1"/>
          </p:cNvSpPr>
          <p:nvPr>
            <p:ph type="title"/>
          </p:nvPr>
        </p:nvSpPr>
        <p:spPr>
          <a:xfrm>
            <a:off x="838200" y="296114"/>
            <a:ext cx="10515600" cy="761161"/>
          </a:xfrm>
        </p:spPr>
        <p:txBody>
          <a:bodyPr>
            <a:noAutofit/>
          </a:bodyPr>
          <a:lstStyle/>
          <a:p>
            <a:r>
              <a:rPr lang="en-US" sz="3600" dirty="0"/>
              <a:t>TRAVEL BOARD &amp; “ADD-ON” VOTERS</a:t>
            </a:r>
          </a:p>
        </p:txBody>
      </p:sp>
      <p:sp>
        <p:nvSpPr>
          <p:cNvPr id="3" name="Content Placeholder 2">
            <a:extLst>
              <a:ext uri="{FF2B5EF4-FFF2-40B4-BE49-F238E27FC236}">
                <a16:creationId xmlns:a16="http://schemas.microsoft.com/office/drawing/2014/main" id="{8AC47243-57F5-258D-6A5E-830067740EC7}"/>
              </a:ext>
            </a:extLst>
          </p:cNvPr>
          <p:cNvSpPr>
            <a:spLocks noGrp="1"/>
          </p:cNvSpPr>
          <p:nvPr>
            <p:ph idx="1"/>
          </p:nvPr>
        </p:nvSpPr>
        <p:spPr>
          <a:xfrm>
            <a:off x="542925" y="1595887"/>
            <a:ext cx="11106150" cy="4581076"/>
          </a:xfrm>
        </p:spPr>
        <p:txBody>
          <a:bodyPr>
            <a:noAutofit/>
          </a:bodyPr>
          <a:lstStyle/>
          <a:p>
            <a:r>
              <a:rPr lang="en-US" sz="2000" dirty="0"/>
              <a:t>Question: How do we use the </a:t>
            </a:r>
            <a:r>
              <a:rPr lang="en-US" sz="2000" dirty="0" err="1"/>
              <a:t>ePB</a:t>
            </a:r>
            <a:r>
              <a:rPr lang="en-US" sz="2000" dirty="0"/>
              <a:t> as a substitute for the ABS-Travel Board application?</a:t>
            </a:r>
          </a:p>
          <a:p>
            <a:pPr lvl="1"/>
            <a:r>
              <a:rPr lang="en-US" sz="1600" dirty="0">
                <a:sym typeface="Wingdings" panose="05000000000000000000" pitchFamily="2" charset="2"/>
              </a:rPr>
              <a:t>Before the </a:t>
            </a:r>
            <a:r>
              <a:rPr lang="en-US" sz="1600" dirty="0" err="1">
                <a:sym typeface="Wingdings" panose="05000000000000000000" pitchFamily="2" charset="2"/>
              </a:rPr>
              <a:t>ePB</a:t>
            </a:r>
            <a:r>
              <a:rPr lang="en-US" sz="1600" dirty="0">
                <a:sym typeface="Wingdings" panose="05000000000000000000" pitchFamily="2" charset="2"/>
              </a:rPr>
              <a:t> can be used as an application, the voter must contact the CEB who then must unanimously agree to permit the voter to complete the application (that is, the </a:t>
            </a:r>
            <a:r>
              <a:rPr lang="en-US" sz="1600" dirty="0" err="1">
                <a:sym typeface="Wingdings" panose="05000000000000000000" pitchFamily="2" charset="2"/>
              </a:rPr>
              <a:t>ePB</a:t>
            </a:r>
            <a:r>
              <a:rPr lang="en-US" sz="1600" dirty="0">
                <a:sym typeface="Wingdings" panose="05000000000000000000" pitchFamily="2" charset="2"/>
              </a:rPr>
              <a:t> entry) only after the CEB confirms the person is a registered voter in the county</a:t>
            </a:r>
          </a:p>
          <a:p>
            <a:r>
              <a:rPr lang="en-US" sz="2000" dirty="0">
                <a:sym typeface="Wingdings" panose="05000000000000000000" pitchFamily="2" charset="2"/>
              </a:rPr>
              <a:t>How do we streamline this process if other voters at a nursing home, for example, want to vote before the travel board but have not submitted an ABS app for review?</a:t>
            </a:r>
          </a:p>
          <a:p>
            <a:pPr lvl="1"/>
            <a:r>
              <a:rPr lang="en-US" sz="1800" dirty="0">
                <a:sym typeface="Wingdings" panose="05000000000000000000" pitchFamily="2" charset="2"/>
              </a:rPr>
              <a:t>CEB must unanimously agree on a resolution that:</a:t>
            </a:r>
          </a:p>
          <a:p>
            <a:pPr marL="1257300" lvl="2" indent="-342900">
              <a:buFont typeface="+mj-lt"/>
              <a:buAutoNum type="arabicParenR"/>
            </a:pPr>
            <a:r>
              <a:rPr lang="en-US" sz="1800" dirty="0">
                <a:sym typeface="Wingdings" panose="05000000000000000000" pitchFamily="2" charset="2"/>
              </a:rPr>
              <a:t>Delegates their authority under IC 3-11-10-25(e) to the county clerk pursuant to </a:t>
            </a:r>
            <a:r>
              <a:rPr lang="en-US" sz="1800">
                <a:sym typeface="Wingdings" panose="05000000000000000000" pitchFamily="2" charset="2"/>
              </a:rPr>
              <a:t>IC 3-6-5-19</a:t>
            </a:r>
            <a:endParaRPr lang="en-US" sz="1800" dirty="0">
              <a:sym typeface="Wingdings" panose="05000000000000000000" pitchFamily="2" charset="2"/>
            </a:endParaRPr>
          </a:p>
          <a:p>
            <a:pPr marL="1257300" lvl="2" indent="-342900">
              <a:buFont typeface="+mj-lt"/>
              <a:buAutoNum type="arabicParenR"/>
            </a:pPr>
            <a:r>
              <a:rPr lang="en-US" sz="1800" dirty="0">
                <a:sym typeface="Wingdings" panose="05000000000000000000" pitchFamily="2" charset="2"/>
              </a:rPr>
              <a:t>Permits the clerk to confirm a voter is registered to vote, if the voter contacts the clerk’s office first</a:t>
            </a:r>
          </a:p>
          <a:p>
            <a:pPr lvl="3"/>
            <a:r>
              <a:rPr lang="en-US" sz="1400" dirty="0">
                <a:sym typeface="Wingdings" panose="05000000000000000000" pitchFamily="2" charset="2"/>
              </a:rPr>
              <a:t>Voter must make the ask! </a:t>
            </a:r>
          </a:p>
          <a:p>
            <a:pPr marL="1257300" lvl="2" indent="-342900">
              <a:buFont typeface="+mj-lt"/>
              <a:buAutoNum type="arabicParenR"/>
            </a:pPr>
            <a:r>
              <a:rPr lang="en-US" sz="1800" dirty="0">
                <a:sym typeface="Wingdings" panose="05000000000000000000" pitchFamily="2" charset="2"/>
              </a:rPr>
              <a:t>If clerk agrees the person is a properly registered voter of the county, then the ABS Board can review and approve the ABS application &amp; issue a ballot…IF the</a:t>
            </a:r>
          </a:p>
          <a:p>
            <a:pPr lvl="3"/>
            <a:r>
              <a:rPr lang="en-US" sz="1400" dirty="0">
                <a:sym typeface="Wingdings" panose="05000000000000000000" pitchFamily="2" charset="2"/>
              </a:rPr>
              <a:t>Voter can present valid photo ID as one of the two options to provide a voter ID number on the application</a:t>
            </a:r>
          </a:p>
          <a:p>
            <a:pPr lvl="3"/>
            <a:r>
              <a:rPr lang="en-US" sz="1400" dirty="0">
                <a:sym typeface="Wingdings" panose="05000000000000000000" pitchFamily="2" charset="2"/>
              </a:rPr>
              <a:t>If the voter does not have a valid photo ID, then the ABS board must use the paper ABS-Travel Board app to gather the voter’s ID number &amp; the county clerk would need to confirm the voter’s ID number aligns with the current registration record or can be validated and added to SVRS when the application is returned</a:t>
            </a:r>
          </a:p>
          <a:p>
            <a:pPr lvl="2"/>
            <a:endParaRPr lang="en-US" sz="900" dirty="0">
              <a:sym typeface="Wingdings" panose="05000000000000000000" pitchFamily="2" charset="2"/>
            </a:endParaRPr>
          </a:p>
          <a:p>
            <a:endParaRPr lang="en-US" sz="2000" dirty="0"/>
          </a:p>
        </p:txBody>
      </p:sp>
      <p:sp>
        <p:nvSpPr>
          <p:cNvPr id="4" name="TextBox 3">
            <a:extLst>
              <a:ext uri="{FF2B5EF4-FFF2-40B4-BE49-F238E27FC236}">
                <a16:creationId xmlns:a16="http://schemas.microsoft.com/office/drawing/2014/main" id="{3DEA291C-09CF-5140-4C01-30B6605EFB66}"/>
              </a:ext>
            </a:extLst>
          </p:cNvPr>
          <p:cNvSpPr txBox="1"/>
          <p:nvPr/>
        </p:nvSpPr>
        <p:spPr>
          <a:xfrm>
            <a:off x="542925" y="6176963"/>
            <a:ext cx="2303930" cy="261610"/>
          </a:xfrm>
          <a:prstGeom prst="rect">
            <a:avLst/>
          </a:prstGeom>
          <a:noFill/>
        </p:spPr>
        <p:txBody>
          <a:bodyPr wrap="square" rtlCol="0">
            <a:spAutoFit/>
          </a:bodyPr>
          <a:lstStyle/>
          <a:p>
            <a:r>
              <a:rPr lang="en-US" sz="1050" dirty="0"/>
              <a:t>IC 3-11-10-25(e) &amp; (i) | IC 3-11-4-2</a:t>
            </a:r>
          </a:p>
        </p:txBody>
      </p:sp>
    </p:spTree>
    <p:extLst>
      <p:ext uri="{BB962C8B-B14F-4D97-AF65-F5344CB8AC3E}">
        <p14:creationId xmlns:p14="http://schemas.microsoft.com/office/powerpoint/2010/main" val="494188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A032D-40A9-03C9-98FF-F5D36D85009B}"/>
              </a:ext>
            </a:extLst>
          </p:cNvPr>
          <p:cNvSpPr>
            <a:spLocks noGrp="1"/>
          </p:cNvSpPr>
          <p:nvPr>
            <p:ph type="title"/>
          </p:nvPr>
        </p:nvSpPr>
        <p:spPr>
          <a:xfrm>
            <a:off x="838200" y="296114"/>
            <a:ext cx="10515600" cy="777312"/>
          </a:xfrm>
        </p:spPr>
        <p:txBody>
          <a:bodyPr>
            <a:normAutofit/>
          </a:bodyPr>
          <a:lstStyle/>
          <a:p>
            <a:r>
              <a:rPr lang="en-US" sz="3600" dirty="0"/>
              <a:t>WRITE-IN CANDIDATE REMINDERS</a:t>
            </a:r>
          </a:p>
        </p:txBody>
      </p:sp>
      <p:sp>
        <p:nvSpPr>
          <p:cNvPr id="3" name="Content Placeholder 2">
            <a:extLst>
              <a:ext uri="{FF2B5EF4-FFF2-40B4-BE49-F238E27FC236}">
                <a16:creationId xmlns:a16="http://schemas.microsoft.com/office/drawing/2014/main" id="{6241D502-28E3-8177-4D0B-6391C1B23164}"/>
              </a:ext>
            </a:extLst>
          </p:cNvPr>
          <p:cNvSpPr>
            <a:spLocks noGrp="1"/>
          </p:cNvSpPr>
          <p:nvPr>
            <p:ph idx="1"/>
          </p:nvPr>
        </p:nvSpPr>
        <p:spPr>
          <a:xfrm>
            <a:off x="514350" y="1595887"/>
            <a:ext cx="11468100" cy="4581076"/>
          </a:xfrm>
        </p:spPr>
        <p:txBody>
          <a:bodyPr>
            <a:normAutofit fontScale="92500" lnSpcReduction="10000"/>
          </a:bodyPr>
          <a:lstStyle/>
          <a:p>
            <a:r>
              <a:rPr lang="en-US" b="1" dirty="0"/>
              <a:t>WRITE IN CANDIDATES ARE NOT PRINTED ON THE BALLOT!!</a:t>
            </a:r>
          </a:p>
          <a:p>
            <a:pPr lvl="1"/>
            <a:r>
              <a:rPr lang="en-US" dirty="0"/>
              <a:t>Only include a “write-in” line IF a CAN-3 or CAN-26 is filed in a particular office</a:t>
            </a:r>
          </a:p>
          <a:p>
            <a:pPr lvl="2"/>
            <a:r>
              <a:rPr lang="en-US" dirty="0"/>
              <a:t>Exception: Write-in lines are ALWAYS required for Federal Offices, even if no declared write-in filed</a:t>
            </a:r>
          </a:p>
          <a:p>
            <a:r>
              <a:rPr lang="en-US" dirty="0"/>
              <a:t>Post-Election Tabulation of Write-In Candidates</a:t>
            </a:r>
          </a:p>
          <a:p>
            <a:pPr lvl="1"/>
            <a:r>
              <a:rPr lang="en-US" dirty="0"/>
              <a:t>Only those candidates that filed a CAN-3 or CAN-26 </a:t>
            </a:r>
            <a:r>
              <a:rPr lang="en-US" u="sng" dirty="0"/>
              <a:t>OR</a:t>
            </a:r>
            <a:r>
              <a:rPr lang="en-US" dirty="0"/>
              <a:t> candidates that are already on the ballot can have write-in votes tabulated in your certified results</a:t>
            </a:r>
          </a:p>
          <a:p>
            <a:pPr lvl="2"/>
            <a:r>
              <a:rPr lang="en-US" dirty="0"/>
              <a:t>Example 1: Mickey Mouse filed a CAN-2 and is a candidate on the ballot for dogcatcher. </a:t>
            </a:r>
          </a:p>
          <a:p>
            <a:pPr lvl="3"/>
            <a:r>
              <a:rPr lang="en-US" dirty="0"/>
              <a:t>Voter writes in “Mickey Mouse” and makes no other selections in the race</a:t>
            </a:r>
          </a:p>
          <a:p>
            <a:pPr lvl="3"/>
            <a:r>
              <a:rPr lang="en-US" dirty="0"/>
              <a:t>County adds 1 vote to Mickey’s certified vote totals</a:t>
            </a:r>
          </a:p>
          <a:p>
            <a:pPr lvl="2"/>
            <a:r>
              <a:rPr lang="en-US" dirty="0"/>
              <a:t>Example 2: Donald Duck filed a CAN-3 and is a write-in candidate for dogcatcher.</a:t>
            </a:r>
          </a:p>
          <a:p>
            <a:pPr lvl="3"/>
            <a:r>
              <a:rPr lang="en-US" dirty="0"/>
              <a:t>Voter writes in “Don Duck” and makes no other selections in the race</a:t>
            </a:r>
          </a:p>
          <a:p>
            <a:pPr lvl="3"/>
            <a:r>
              <a:rPr lang="en-US" dirty="0"/>
              <a:t>County adds a vote to Donald’s tally in certified vote totals if write-in team determines the voter’s intent was to vote for Donald Duck</a:t>
            </a:r>
          </a:p>
          <a:p>
            <a:pPr lvl="2"/>
            <a:r>
              <a:rPr lang="en-US" dirty="0"/>
              <a:t>Example 3: Voter writes in “Goofy” on the write-in line for dogcatcher. </a:t>
            </a:r>
          </a:p>
          <a:p>
            <a:pPr lvl="3"/>
            <a:r>
              <a:rPr lang="en-US" dirty="0"/>
              <a:t>Goofy did not file a CAN-2 or a CAN-3; County will NOT certify a vote tally for Goofy</a:t>
            </a:r>
          </a:p>
          <a:p>
            <a:pPr lvl="3"/>
            <a:endParaRPr lang="en-US" dirty="0"/>
          </a:p>
        </p:txBody>
      </p:sp>
      <p:sp>
        <p:nvSpPr>
          <p:cNvPr id="4" name="TextBox 3">
            <a:extLst>
              <a:ext uri="{FF2B5EF4-FFF2-40B4-BE49-F238E27FC236}">
                <a16:creationId xmlns:a16="http://schemas.microsoft.com/office/drawing/2014/main" id="{AF022AA5-A7BA-F01B-98B1-FF1D4BF2DF73}"/>
              </a:ext>
            </a:extLst>
          </p:cNvPr>
          <p:cNvSpPr txBox="1"/>
          <p:nvPr/>
        </p:nvSpPr>
        <p:spPr>
          <a:xfrm>
            <a:off x="514350" y="6276730"/>
            <a:ext cx="4153075" cy="253916"/>
          </a:xfrm>
          <a:prstGeom prst="rect">
            <a:avLst/>
          </a:prstGeom>
          <a:noFill/>
        </p:spPr>
        <p:txBody>
          <a:bodyPr wrap="square" rtlCol="0">
            <a:spAutoFit/>
          </a:bodyPr>
          <a:lstStyle/>
          <a:p>
            <a:r>
              <a:rPr lang="en-US" sz="1050" dirty="0"/>
              <a:t>IC 3-11-2-11.5 | IC 3-11-13-18(d) | IC 3-11-14-3.5(g)(6) | IC 3-12-1-1.7</a:t>
            </a:r>
          </a:p>
        </p:txBody>
      </p:sp>
      <p:pic>
        <p:nvPicPr>
          <p:cNvPr id="6" name="Picture 5">
            <a:extLst>
              <a:ext uri="{FF2B5EF4-FFF2-40B4-BE49-F238E27FC236}">
                <a16:creationId xmlns:a16="http://schemas.microsoft.com/office/drawing/2014/main" id="{CC148319-AA00-5BDD-6C34-C0F9935C43CA}"/>
              </a:ext>
            </a:extLst>
          </p:cNvPr>
          <p:cNvPicPr>
            <a:picLocks noChangeAspect="1"/>
          </p:cNvPicPr>
          <p:nvPr/>
        </p:nvPicPr>
        <p:blipFill>
          <a:blip r:embed="rId2"/>
          <a:stretch>
            <a:fillRect/>
          </a:stretch>
        </p:blipFill>
        <p:spPr>
          <a:xfrm>
            <a:off x="2676193" y="7264463"/>
            <a:ext cx="7259063" cy="2057687"/>
          </a:xfrm>
          <a:prstGeom prst="rect">
            <a:avLst/>
          </a:prstGeom>
        </p:spPr>
      </p:pic>
    </p:spTree>
    <p:extLst>
      <p:ext uri="{BB962C8B-B14F-4D97-AF65-F5344CB8AC3E}">
        <p14:creationId xmlns:p14="http://schemas.microsoft.com/office/powerpoint/2010/main" val="745575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3DEC4-EE16-634B-9E08-F8A2A235D631}"/>
              </a:ext>
            </a:extLst>
          </p:cNvPr>
          <p:cNvSpPr>
            <a:spLocks noGrp="1"/>
          </p:cNvSpPr>
          <p:nvPr>
            <p:ph type="title"/>
          </p:nvPr>
        </p:nvSpPr>
        <p:spPr>
          <a:xfrm>
            <a:off x="838200" y="296114"/>
            <a:ext cx="10515600" cy="789736"/>
          </a:xfrm>
        </p:spPr>
        <p:txBody>
          <a:bodyPr>
            <a:normAutofit/>
          </a:bodyPr>
          <a:lstStyle/>
          <a:p>
            <a:r>
              <a:rPr lang="en-US" sz="3600" dirty="0"/>
              <a:t>SPECIAL BALLOT STYLE FOR SCHOOL PQs</a:t>
            </a:r>
          </a:p>
        </p:txBody>
      </p:sp>
      <p:sp>
        <p:nvSpPr>
          <p:cNvPr id="3" name="Content Placeholder 2">
            <a:extLst>
              <a:ext uri="{FF2B5EF4-FFF2-40B4-BE49-F238E27FC236}">
                <a16:creationId xmlns:a16="http://schemas.microsoft.com/office/drawing/2014/main" id="{46DBD303-5961-C850-033F-0125B7A62FCA}"/>
              </a:ext>
            </a:extLst>
          </p:cNvPr>
          <p:cNvSpPr>
            <a:spLocks noGrp="1"/>
          </p:cNvSpPr>
          <p:nvPr>
            <p:ph idx="1"/>
          </p:nvPr>
        </p:nvSpPr>
        <p:spPr>
          <a:xfrm>
            <a:off x="514350" y="1595887"/>
            <a:ext cx="10839450" cy="4581076"/>
          </a:xfrm>
        </p:spPr>
        <p:txBody>
          <a:bodyPr>
            <a:normAutofit/>
          </a:bodyPr>
          <a:lstStyle/>
          <a:p>
            <a:r>
              <a:rPr lang="en-US" dirty="0"/>
              <a:t>Did a school corporation certify a tax levy or capital project referendum to CEB?</a:t>
            </a:r>
          </a:p>
          <a:p>
            <a:pPr lvl="1"/>
            <a:r>
              <a:rPr lang="en-US" dirty="0"/>
              <a:t>If </a:t>
            </a:r>
            <a:r>
              <a:rPr lang="en-US" b="1" dirty="0">
                <a:solidFill>
                  <a:srgbClr val="FF0000"/>
                </a:solidFill>
              </a:rPr>
              <a:t>NO</a:t>
            </a:r>
            <a:r>
              <a:rPr lang="en-US" dirty="0"/>
              <a:t>, then you have no special ballot style to create</a:t>
            </a:r>
          </a:p>
          <a:p>
            <a:pPr lvl="1"/>
            <a:r>
              <a:rPr lang="en-US" dirty="0"/>
              <a:t>If </a:t>
            </a:r>
            <a:r>
              <a:rPr lang="en-US" b="1" dirty="0">
                <a:solidFill>
                  <a:srgbClr val="00B050"/>
                </a:solidFill>
              </a:rPr>
              <a:t>YES</a:t>
            </a:r>
            <a:r>
              <a:rPr lang="en-US" dirty="0"/>
              <a:t>, counties must create a special ballot style that removes ONLY the school-related public questions</a:t>
            </a:r>
          </a:p>
          <a:p>
            <a:pPr lvl="2"/>
            <a:r>
              <a:rPr lang="en-US" dirty="0"/>
              <a:t>Applies to voters who move out of the school corporation in </a:t>
            </a:r>
            <a:r>
              <a:rPr lang="en-US" b="1" dirty="0"/>
              <a:t>final 30 days </a:t>
            </a:r>
            <a:r>
              <a:rPr lang="en-US" dirty="0"/>
              <a:t>before election</a:t>
            </a:r>
          </a:p>
          <a:p>
            <a:pPr lvl="2"/>
            <a:r>
              <a:rPr lang="en-US" dirty="0"/>
              <a:t>May be eligible to vote one last time in their old precinct BUT cannot vote on a local public question certified to CEB by a school corporation (tax levy or capital project referendum)</a:t>
            </a:r>
          </a:p>
          <a:p>
            <a:pPr lvl="3"/>
            <a:r>
              <a:rPr lang="en-US" dirty="0"/>
              <a:t>Example: Precinct 1 has school corporation PQ. County must:</a:t>
            </a:r>
          </a:p>
          <a:p>
            <a:pPr lvl="4"/>
            <a:r>
              <a:rPr lang="en-US" dirty="0"/>
              <a:t>Create ballot style A to list PQ and all candidates in the precinct</a:t>
            </a:r>
          </a:p>
          <a:p>
            <a:pPr lvl="4"/>
            <a:r>
              <a:rPr lang="en-US" dirty="0"/>
              <a:t>Create ballot style B to ONLY include all candidates in the precinct; MUST OMIT any school corporation tax levy or capital project referendum question – all other PQ should be included</a:t>
            </a:r>
          </a:p>
          <a:p>
            <a:pPr lvl="1"/>
            <a:endParaRPr lang="en-US" dirty="0"/>
          </a:p>
        </p:txBody>
      </p:sp>
      <p:sp>
        <p:nvSpPr>
          <p:cNvPr id="4" name="TextBox 3">
            <a:extLst>
              <a:ext uri="{FF2B5EF4-FFF2-40B4-BE49-F238E27FC236}">
                <a16:creationId xmlns:a16="http://schemas.microsoft.com/office/drawing/2014/main" id="{B9DF8DC8-58EE-94C5-FB15-6B3F6407265B}"/>
              </a:ext>
            </a:extLst>
          </p:cNvPr>
          <p:cNvSpPr txBox="1"/>
          <p:nvPr/>
        </p:nvSpPr>
        <p:spPr>
          <a:xfrm>
            <a:off x="514349" y="6176963"/>
            <a:ext cx="2999815" cy="253916"/>
          </a:xfrm>
          <a:prstGeom prst="rect">
            <a:avLst/>
          </a:prstGeom>
          <a:noFill/>
        </p:spPr>
        <p:txBody>
          <a:bodyPr wrap="square" rtlCol="0">
            <a:spAutoFit/>
          </a:bodyPr>
          <a:lstStyle/>
          <a:p>
            <a:r>
              <a:rPr lang="en-US" sz="1050" dirty="0"/>
              <a:t>IC 6-1.1-20-3.9 | IC 20-46-1-16 | IC 20-46-9-16 </a:t>
            </a:r>
          </a:p>
        </p:txBody>
      </p:sp>
    </p:spTree>
    <p:extLst>
      <p:ext uri="{BB962C8B-B14F-4D97-AF65-F5344CB8AC3E}">
        <p14:creationId xmlns:p14="http://schemas.microsoft.com/office/powerpoint/2010/main" val="1082294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2B75-DB97-F4DF-601D-584B48803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C9237-FB8D-A327-5B8E-C4D56DFDA36D}"/>
              </a:ext>
            </a:extLst>
          </p:cNvPr>
          <p:cNvSpPr>
            <a:spLocks noGrp="1"/>
          </p:cNvSpPr>
          <p:nvPr>
            <p:ph type="title"/>
          </p:nvPr>
        </p:nvSpPr>
        <p:spPr>
          <a:xfrm>
            <a:off x="838200" y="296114"/>
            <a:ext cx="10515600" cy="789736"/>
          </a:xfrm>
        </p:spPr>
        <p:txBody>
          <a:bodyPr>
            <a:normAutofit/>
          </a:bodyPr>
          <a:lstStyle/>
          <a:p>
            <a:r>
              <a:rPr lang="en-US" sz="3600" dirty="0"/>
              <a:t>MILITARY &amp; OVERSEAS VOTERS</a:t>
            </a:r>
          </a:p>
        </p:txBody>
      </p:sp>
      <p:sp>
        <p:nvSpPr>
          <p:cNvPr id="3" name="Content Placeholder 2">
            <a:extLst>
              <a:ext uri="{FF2B5EF4-FFF2-40B4-BE49-F238E27FC236}">
                <a16:creationId xmlns:a16="http://schemas.microsoft.com/office/drawing/2014/main" id="{86C0D343-0B1F-97DB-3876-8D9AD540FF6C}"/>
              </a:ext>
            </a:extLst>
          </p:cNvPr>
          <p:cNvSpPr>
            <a:spLocks noGrp="1"/>
          </p:cNvSpPr>
          <p:nvPr>
            <p:ph idx="1"/>
          </p:nvPr>
        </p:nvSpPr>
        <p:spPr>
          <a:xfrm>
            <a:off x="514350" y="1595887"/>
            <a:ext cx="11114058" cy="4581076"/>
          </a:xfrm>
        </p:spPr>
        <p:txBody>
          <a:bodyPr>
            <a:noAutofit/>
          </a:bodyPr>
          <a:lstStyle/>
          <a:p>
            <a:r>
              <a:rPr lang="en-US" sz="2000" dirty="0"/>
              <a:t>Who gets a </a:t>
            </a:r>
            <a:r>
              <a:rPr lang="en-US" sz="2000" b="1" dirty="0"/>
              <a:t>full </a:t>
            </a:r>
            <a:r>
              <a:rPr lang="en-US" sz="2000" dirty="0"/>
              <a:t>ballot?</a:t>
            </a:r>
          </a:p>
          <a:p>
            <a:pPr lvl="1"/>
            <a:r>
              <a:rPr lang="en-US" sz="1800" dirty="0"/>
              <a:t>Military voter, spouse or dependent</a:t>
            </a:r>
          </a:p>
          <a:p>
            <a:pPr lvl="1"/>
            <a:r>
              <a:rPr lang="en-US" sz="1800" dirty="0"/>
              <a:t>Overseas citizen marking the box on the top of the FPCA that they intend to return</a:t>
            </a:r>
          </a:p>
          <a:p>
            <a:r>
              <a:rPr lang="en-US" sz="2000" dirty="0"/>
              <a:t>Who gets a </a:t>
            </a:r>
            <a:r>
              <a:rPr lang="en-US" sz="2000" b="1" dirty="0"/>
              <a:t>Federal Only </a:t>
            </a:r>
            <a:r>
              <a:rPr lang="en-US" sz="2000" dirty="0"/>
              <a:t>ballot?</a:t>
            </a:r>
          </a:p>
          <a:p>
            <a:pPr lvl="1"/>
            <a:r>
              <a:rPr lang="en-US" sz="1800" dirty="0"/>
              <a:t>Overseas voter marking “I am a US citizen, and my return is uncertain” on the FPCA</a:t>
            </a:r>
          </a:p>
          <a:p>
            <a:pPr lvl="2"/>
            <a:r>
              <a:rPr lang="en-US" sz="1600" dirty="0"/>
              <a:t>Used ONLY for absentee voting; Do NOT include this ballot in your election materials for poll workers!</a:t>
            </a:r>
          </a:p>
          <a:p>
            <a:pPr lvl="2"/>
            <a:r>
              <a:rPr lang="en-US" sz="1600" dirty="0"/>
              <a:t>In 2026, this ballot style must only include the straight party options &amp; the office of United States Representative</a:t>
            </a:r>
          </a:p>
          <a:p>
            <a:r>
              <a:rPr lang="en-US" sz="2000" dirty="0"/>
              <a:t>What type of voter using an FPCA is </a:t>
            </a:r>
            <a:r>
              <a:rPr lang="en-US" sz="2000" b="1" dirty="0"/>
              <a:t>not permitted to vote </a:t>
            </a:r>
            <a:r>
              <a:rPr lang="en-US" sz="2000" dirty="0"/>
              <a:t>in the election?</a:t>
            </a:r>
          </a:p>
          <a:p>
            <a:pPr lvl="1"/>
            <a:r>
              <a:rPr lang="en-US" sz="1800" dirty="0"/>
              <a:t>If overseas voter marks that they are a “US citizen, and have never resided in the US”, then the Indiana Constitution prohibits the person from voting in Indiana</a:t>
            </a:r>
          </a:p>
          <a:p>
            <a:pPr lvl="2"/>
            <a:r>
              <a:rPr lang="en-US" sz="1400" dirty="0">
                <a:highlight>
                  <a:srgbClr val="F3A875"/>
                </a:highlight>
              </a:rPr>
              <a:t>Note: Updated version of the FPCA no longer includes this question (see 9/1/26 email from IED)</a:t>
            </a:r>
          </a:p>
          <a:p>
            <a:r>
              <a:rPr lang="en-US" sz="2000" dirty="0"/>
              <a:t>What’s a </a:t>
            </a:r>
            <a:r>
              <a:rPr lang="en-US" sz="2000" b="1" dirty="0"/>
              <a:t>FWAB</a:t>
            </a:r>
            <a:r>
              <a:rPr lang="en-US" sz="2000" dirty="0"/>
              <a:t>?</a:t>
            </a:r>
          </a:p>
          <a:p>
            <a:pPr lvl="1"/>
            <a:r>
              <a:rPr lang="en-US" sz="1800" dirty="0"/>
              <a:t>Back-up absentee ballot if the voter’s original ABS ballot is not returned by the deadline</a:t>
            </a:r>
          </a:p>
          <a:p>
            <a:pPr lvl="1"/>
            <a:r>
              <a:rPr lang="en-US" sz="1800" dirty="0"/>
              <a:t>In Indiana, voter MUST have an FPCA filed already before CEB can accept the FWAB</a:t>
            </a:r>
          </a:p>
          <a:p>
            <a:pPr lvl="1"/>
            <a:endParaRPr lang="en-US" sz="2000" dirty="0"/>
          </a:p>
        </p:txBody>
      </p:sp>
      <p:sp>
        <p:nvSpPr>
          <p:cNvPr id="5" name="TextBox 4">
            <a:extLst>
              <a:ext uri="{FF2B5EF4-FFF2-40B4-BE49-F238E27FC236}">
                <a16:creationId xmlns:a16="http://schemas.microsoft.com/office/drawing/2014/main" id="{6500C7A0-1A7D-8443-94B1-CA02CF00CD30}"/>
              </a:ext>
            </a:extLst>
          </p:cNvPr>
          <p:cNvSpPr txBox="1"/>
          <p:nvPr/>
        </p:nvSpPr>
        <p:spPr>
          <a:xfrm>
            <a:off x="514350" y="6307970"/>
            <a:ext cx="2999815" cy="253916"/>
          </a:xfrm>
          <a:prstGeom prst="rect">
            <a:avLst/>
          </a:prstGeom>
          <a:noFill/>
        </p:spPr>
        <p:txBody>
          <a:bodyPr wrap="square" rtlCol="0">
            <a:spAutoFit/>
          </a:bodyPr>
          <a:lstStyle/>
          <a:p>
            <a:r>
              <a:rPr lang="en-US" sz="1050" dirty="0"/>
              <a:t>IC 3-11-4-6 | IC 3-11-4-7 | IC 3-11-4-8</a:t>
            </a:r>
          </a:p>
        </p:txBody>
      </p:sp>
    </p:spTree>
    <p:extLst>
      <p:ext uri="{BB962C8B-B14F-4D97-AF65-F5344CB8AC3E}">
        <p14:creationId xmlns:p14="http://schemas.microsoft.com/office/powerpoint/2010/main" val="362236928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Office 2013 - 2022 Theme</Template>
  <TotalTime>1891</TotalTime>
  <Words>2927</Words>
  <Application>Microsoft Office PowerPoint</Application>
  <PresentationFormat>Widescreen</PresentationFormat>
  <Paragraphs>225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Copperplate Gothic Bold</vt:lpstr>
      <vt:lpstr>Lucida Sans</vt:lpstr>
      <vt:lpstr>Wingdings</vt:lpstr>
      <vt:lpstr>Office 2013 - 2022 Theme</vt:lpstr>
      <vt:lpstr>Fall Election Reminders</vt:lpstr>
      <vt:lpstr>ACRONYMS</vt:lpstr>
      <vt:lpstr>PUBLIC TEST OF VOTING SYSTEMS</vt:lpstr>
      <vt:lpstr>EARLY VOTING LOCATIONS &amp; HOURS</vt:lpstr>
      <vt:lpstr>EARLY VOTING LOCATIONS &amp; HOURS</vt:lpstr>
      <vt:lpstr>TRAVEL BOARD &amp; “ADD-ON” VOTERS</vt:lpstr>
      <vt:lpstr>WRITE-IN CANDIDATE REMINDERS</vt:lpstr>
      <vt:lpstr>SPECIAL BALLOT STYLE FOR SCHOOL PQs</vt:lpstr>
      <vt:lpstr>MILITARY &amp; OVERSEAS VOTERS</vt:lpstr>
      <vt:lpstr>ABS BOARD MEMBERS</vt:lpstr>
      <vt:lpstr>ABS APPLICATIONS</vt:lpstr>
      <vt:lpstr>E-DAY POLL WORKERS</vt:lpstr>
      <vt:lpstr>E-DAY SUPPLY PICK-UP &amp; RETURN</vt:lpstr>
      <vt:lpstr>POST ELECTION: PROVISIONALS</vt:lpstr>
      <vt:lpstr>POST ELECTION: SVRS RESULTS REPORTING</vt:lpstr>
      <vt:lpstr>POST ELECTION: CEB-9</vt:lpstr>
      <vt:lpstr>CERTIFICATES OF ELECTION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Election Reminders</dc:title>
  <dc:creator>Nussmeyer, Angela M</dc:creator>
  <cp:lastModifiedBy>Lauren Milton</cp:lastModifiedBy>
  <cp:revision>17</cp:revision>
  <cp:lastPrinted>2022-09-06T18:19:14Z</cp:lastPrinted>
  <dcterms:created xsi:type="dcterms:W3CDTF">2022-08-22T15:55:55Z</dcterms:created>
  <dcterms:modified xsi:type="dcterms:W3CDTF">2026-09-01T15:37:09Z</dcterms:modified>
</cp:coreProperties>
</file>