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1" r:id="rId4"/>
  </p:sldMasterIdLst>
  <p:notesMasterIdLst>
    <p:notesMasterId r:id="rId14"/>
  </p:notesMasterIdLst>
  <p:sldIdLst>
    <p:sldId id="258" r:id="rId5"/>
    <p:sldId id="636" r:id="rId6"/>
    <p:sldId id="643" r:id="rId7"/>
    <p:sldId id="639" r:id="rId8"/>
    <p:sldId id="645" r:id="rId9"/>
    <p:sldId id="624" r:id="rId10"/>
    <p:sldId id="637" r:id="rId11"/>
    <p:sldId id="627" r:id="rId12"/>
    <p:sldId id="59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B016A37-7695-4FB3-8327-A5EE624775F7}">
          <p14:sldIdLst>
            <p14:sldId id="258"/>
            <p14:sldId id="636"/>
            <p14:sldId id="643"/>
            <p14:sldId id="639"/>
            <p14:sldId id="645"/>
            <p14:sldId id="624"/>
            <p14:sldId id="637"/>
            <p14:sldId id="627"/>
            <p14:sldId id="59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5F8947-54D3-9AB5-9509-59696583D054}" name="Atwell, Aaron (DCS)" initials="AA(" userId="S::Aaron.Atwell@dcs.IN.gov::eb3c2816-b217-499a-a234-9b0547ba11ff" providerId="AD"/>
  <p188:author id="{C752E683-A39A-C86B-DB46-779C96A9FD5F}" name="Heinemann, Brian" initials="HB" userId="S::Brian.Heinemann@dcs.IN.gov::158deaef-cc66-4389-ad36-470fd9b8d706" providerId="AD"/>
  <p188:author id="{6CFE5084-728C-EA06-3A44-CB06C7415ADA}" name="Miller, Eric A (DCS)" initials="M(" userId="S::eric.miller@dcs.in.gov::5ae7c92f-7489-48d8-b7bf-b69392bd04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990"/>
    <a:srgbClr val="FFC529"/>
    <a:srgbClr val="FDB747"/>
    <a:srgbClr val="FDB727"/>
    <a:srgbClr val="1DB0D3"/>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AF86C4-DB02-40E2-B14B-D9CF95165E0D}" v="48" dt="2026-09-01T13:38:51.4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76625" autoAdjust="0"/>
  </p:normalViewPr>
  <p:slideViewPr>
    <p:cSldViewPr snapToGrid="0">
      <p:cViewPr varScale="1">
        <p:scale>
          <a:sx n="101" d="100"/>
          <a:sy n="101" d="100"/>
        </p:scale>
        <p:origin x="132" y="22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nson, Trevor" userId="da278df6-98aa-4ec5-ac4d-fc6c2fe65a78" providerId="ADAL" clId="{442E63E9-F61D-4901-8C8A-762E52CF52FB}"/>
    <pc:docChg chg="undo custSel modSld">
      <pc:chgData name="Vinson, Trevor" userId="da278df6-98aa-4ec5-ac4d-fc6c2fe65a78" providerId="ADAL" clId="{442E63E9-F61D-4901-8C8A-762E52CF52FB}" dt="2026-09-01T13:39:19.266" v="178" actId="2"/>
      <pc:docMkLst>
        <pc:docMk/>
      </pc:docMkLst>
      <pc:sldChg chg="modSp mod modTransition modAnim">
        <pc:chgData name="Vinson, Trevor" userId="da278df6-98aa-4ec5-ac4d-fc6c2fe65a78" providerId="ADAL" clId="{442E63E9-F61D-4901-8C8A-762E52CF52FB}" dt="2026-08-25T16:58:30.730" v="136" actId="255"/>
        <pc:sldMkLst>
          <pc:docMk/>
          <pc:sldMk cId="2184855612" sldId="596"/>
        </pc:sldMkLst>
        <pc:spChg chg="mod">
          <ac:chgData name="Vinson, Trevor" userId="da278df6-98aa-4ec5-ac4d-fc6c2fe65a78" providerId="ADAL" clId="{442E63E9-F61D-4901-8C8A-762E52CF52FB}" dt="2026-08-25T16:58:13.853" v="132" actId="255"/>
          <ac:spMkLst>
            <pc:docMk/>
            <pc:sldMk cId="2184855612" sldId="596"/>
            <ac:spMk id="2" creationId="{FECE85D7-3F32-3EE7-5AE9-07D3041D6CC3}"/>
          </ac:spMkLst>
        </pc:spChg>
        <pc:spChg chg="mod">
          <ac:chgData name="Vinson, Trevor" userId="da278df6-98aa-4ec5-ac4d-fc6c2fe65a78" providerId="ADAL" clId="{442E63E9-F61D-4901-8C8A-762E52CF52FB}" dt="2026-08-25T16:56:24.576" v="125" actId="20577"/>
          <ac:spMkLst>
            <pc:docMk/>
            <pc:sldMk cId="2184855612" sldId="596"/>
            <ac:spMk id="4" creationId="{C91FDC20-E612-3B6E-E59B-96CD52A3EE88}"/>
          </ac:spMkLst>
        </pc:spChg>
        <pc:spChg chg="mod">
          <ac:chgData name="Vinson, Trevor" userId="da278df6-98aa-4ec5-ac4d-fc6c2fe65a78" providerId="ADAL" clId="{442E63E9-F61D-4901-8C8A-762E52CF52FB}" dt="2026-08-25T16:58:30.730" v="136" actId="255"/>
          <ac:spMkLst>
            <pc:docMk/>
            <pc:sldMk cId="2184855612" sldId="596"/>
            <ac:spMk id="5" creationId="{1E4828BD-791B-B96F-2502-59C4100F389F}"/>
          </ac:spMkLst>
        </pc:spChg>
        <pc:spChg chg="mod">
          <ac:chgData name="Vinson, Trevor" userId="da278df6-98aa-4ec5-ac4d-fc6c2fe65a78" providerId="ADAL" clId="{442E63E9-F61D-4901-8C8A-762E52CF52FB}" dt="2026-08-25T16:56:26.872" v="126" actId="20577"/>
          <ac:spMkLst>
            <pc:docMk/>
            <pc:sldMk cId="2184855612" sldId="596"/>
            <ac:spMk id="7" creationId="{8C1A3DA1-7A96-32AE-46C7-F016DFBF6246}"/>
          </ac:spMkLst>
        </pc:spChg>
        <pc:spChg chg="mod">
          <ac:chgData name="Vinson, Trevor" userId="da278df6-98aa-4ec5-ac4d-fc6c2fe65a78" providerId="ADAL" clId="{442E63E9-F61D-4901-8C8A-762E52CF52FB}" dt="2026-08-25T16:56:29.035" v="127" actId="20577"/>
          <ac:spMkLst>
            <pc:docMk/>
            <pc:sldMk cId="2184855612" sldId="596"/>
            <ac:spMk id="9" creationId="{72571F71-6ACD-97C4-E533-22E14CE272D2}"/>
          </ac:spMkLst>
        </pc:spChg>
      </pc:sldChg>
      <pc:sldChg chg="modSp mod modTransition modAnim">
        <pc:chgData name="Vinson, Trevor" userId="da278df6-98aa-4ec5-ac4d-fc6c2fe65a78" providerId="ADAL" clId="{442E63E9-F61D-4901-8C8A-762E52CF52FB}" dt="2026-08-25T16:55:23.704" v="121" actId="20577"/>
        <pc:sldMkLst>
          <pc:docMk/>
          <pc:sldMk cId="3157297754" sldId="624"/>
        </pc:sldMkLst>
        <pc:spChg chg="mod">
          <ac:chgData name="Vinson, Trevor" userId="da278df6-98aa-4ec5-ac4d-fc6c2fe65a78" providerId="ADAL" clId="{442E63E9-F61D-4901-8C8A-762E52CF52FB}" dt="2026-08-25T16:55:23.704" v="121" actId="20577"/>
          <ac:spMkLst>
            <pc:docMk/>
            <pc:sldMk cId="3157297754" sldId="624"/>
            <ac:spMk id="6" creationId="{661A83D9-EFB1-90EB-D948-5D324911CB7E}"/>
          </ac:spMkLst>
        </pc:spChg>
      </pc:sldChg>
      <pc:sldChg chg="modSp mod modTransition modAnim">
        <pc:chgData name="Vinson, Trevor" userId="da278df6-98aa-4ec5-ac4d-fc6c2fe65a78" providerId="ADAL" clId="{442E63E9-F61D-4901-8C8A-762E52CF52FB}" dt="2026-08-25T16:57:55.273" v="129" actId="255"/>
        <pc:sldMkLst>
          <pc:docMk/>
          <pc:sldMk cId="1648448553" sldId="627"/>
        </pc:sldMkLst>
        <pc:spChg chg="mod">
          <ac:chgData name="Vinson, Trevor" userId="da278df6-98aa-4ec5-ac4d-fc6c2fe65a78" providerId="ADAL" clId="{442E63E9-F61D-4901-8C8A-762E52CF52FB}" dt="2026-08-25T16:57:55.273" v="129" actId="255"/>
          <ac:spMkLst>
            <pc:docMk/>
            <pc:sldMk cId="1648448553" sldId="627"/>
            <ac:spMk id="2" creationId="{3E3F67F8-B545-27E0-EAAE-3B6D32E84F20}"/>
          </ac:spMkLst>
        </pc:spChg>
        <pc:spChg chg="mod">
          <ac:chgData name="Vinson, Trevor" userId="da278df6-98aa-4ec5-ac4d-fc6c2fe65a78" providerId="ADAL" clId="{442E63E9-F61D-4901-8C8A-762E52CF52FB}" dt="2026-08-25T16:56:03.843" v="124" actId="15"/>
          <ac:spMkLst>
            <pc:docMk/>
            <pc:sldMk cId="1648448553" sldId="627"/>
            <ac:spMk id="5" creationId="{F2CDFD6A-82CE-66FB-309C-96277DA1C364}"/>
          </ac:spMkLst>
        </pc:spChg>
      </pc:sldChg>
      <pc:sldChg chg="modSp mod modTransition modAnim">
        <pc:chgData name="Vinson, Trevor" userId="da278df6-98aa-4ec5-ac4d-fc6c2fe65a78" providerId="ADAL" clId="{442E63E9-F61D-4901-8C8A-762E52CF52FB}" dt="2026-08-25T16:59:34.688" v="141" actId="255"/>
        <pc:sldMkLst>
          <pc:docMk/>
          <pc:sldMk cId="4207110744" sldId="636"/>
        </pc:sldMkLst>
        <pc:spChg chg="mod">
          <ac:chgData name="Vinson, Trevor" userId="da278df6-98aa-4ec5-ac4d-fc6c2fe65a78" providerId="ADAL" clId="{442E63E9-F61D-4901-8C8A-762E52CF52FB}" dt="2026-08-25T16:59:34.688" v="141" actId="255"/>
          <ac:spMkLst>
            <pc:docMk/>
            <pc:sldMk cId="4207110744" sldId="636"/>
            <ac:spMk id="2" creationId="{01DEAC9D-290F-F9D0-9B35-0F14B86D03BC}"/>
          </ac:spMkLst>
        </pc:spChg>
        <pc:spChg chg="mod">
          <ac:chgData name="Vinson, Trevor" userId="da278df6-98aa-4ec5-ac4d-fc6c2fe65a78" providerId="ADAL" clId="{442E63E9-F61D-4901-8C8A-762E52CF52FB}" dt="2026-08-25T16:56:55.548" v="128" actId="15"/>
          <ac:spMkLst>
            <pc:docMk/>
            <pc:sldMk cId="4207110744" sldId="636"/>
            <ac:spMk id="5" creationId="{7BB2E4CC-9DD9-82FA-8ABC-55F74D7BCB27}"/>
          </ac:spMkLst>
        </pc:spChg>
      </pc:sldChg>
      <pc:sldChg chg="modSp mod modTransition modAnim">
        <pc:chgData name="Vinson, Trevor" userId="da278df6-98aa-4ec5-ac4d-fc6c2fe65a78" providerId="ADAL" clId="{442E63E9-F61D-4901-8C8A-762E52CF52FB}" dt="2026-09-01T13:39:19.266" v="178" actId="2"/>
        <pc:sldMkLst>
          <pc:docMk/>
          <pc:sldMk cId="1715695269" sldId="637"/>
        </pc:sldMkLst>
        <pc:spChg chg="mod">
          <ac:chgData name="Vinson, Trevor" userId="da278df6-98aa-4ec5-ac4d-fc6c2fe65a78" providerId="ADAL" clId="{442E63E9-F61D-4901-8C8A-762E52CF52FB}" dt="2026-09-01T13:39:19.266" v="178" actId="2"/>
          <ac:spMkLst>
            <pc:docMk/>
            <pc:sldMk cId="1715695269" sldId="637"/>
            <ac:spMk id="5" creationId="{6BD018B8-6C14-394B-8D38-4C560ACA75FC}"/>
          </ac:spMkLst>
        </pc:spChg>
      </pc:sldChg>
      <pc:sldChg chg="modSp mod modTransition modAnim">
        <pc:chgData name="Vinson, Trevor" userId="da278df6-98aa-4ec5-ac4d-fc6c2fe65a78" providerId="ADAL" clId="{442E63E9-F61D-4901-8C8A-762E52CF52FB}" dt="2026-08-25T16:59:14.592" v="139" actId="255"/>
        <pc:sldMkLst>
          <pc:docMk/>
          <pc:sldMk cId="3024600790" sldId="639"/>
        </pc:sldMkLst>
        <pc:spChg chg="mod">
          <ac:chgData name="Vinson, Trevor" userId="da278df6-98aa-4ec5-ac4d-fc6c2fe65a78" providerId="ADAL" clId="{442E63E9-F61D-4901-8C8A-762E52CF52FB}" dt="2026-08-25T16:58:58.790" v="138" actId="255"/>
          <ac:spMkLst>
            <pc:docMk/>
            <pc:sldMk cId="3024600790" sldId="639"/>
            <ac:spMk id="4" creationId="{EF3F04FF-A101-7D79-F306-1CB0EDCA645C}"/>
          </ac:spMkLst>
        </pc:spChg>
        <pc:spChg chg="mod">
          <ac:chgData name="Vinson, Trevor" userId="da278df6-98aa-4ec5-ac4d-fc6c2fe65a78" providerId="ADAL" clId="{442E63E9-F61D-4901-8C8A-762E52CF52FB}" dt="2026-08-25T16:59:14.592" v="139" actId="255"/>
          <ac:spMkLst>
            <pc:docMk/>
            <pc:sldMk cId="3024600790" sldId="639"/>
            <ac:spMk id="5" creationId="{133E8721-A12F-9F1B-7099-5E549906054E}"/>
          </ac:spMkLst>
        </pc:spChg>
      </pc:sldChg>
      <pc:sldChg chg="modSp mod modTransition">
        <pc:chgData name="Vinson, Trevor" userId="da278df6-98aa-4ec5-ac4d-fc6c2fe65a78" providerId="ADAL" clId="{442E63E9-F61D-4901-8C8A-762E52CF52FB}" dt="2026-08-25T16:51:44.321" v="49" actId="20577"/>
        <pc:sldMkLst>
          <pc:docMk/>
          <pc:sldMk cId="3648165351" sldId="643"/>
        </pc:sldMkLst>
        <pc:spChg chg="mod">
          <ac:chgData name="Vinson, Trevor" userId="da278df6-98aa-4ec5-ac4d-fc6c2fe65a78" providerId="ADAL" clId="{442E63E9-F61D-4901-8C8A-762E52CF52FB}" dt="2026-08-25T16:51:42.176" v="48" actId="20577"/>
          <ac:spMkLst>
            <pc:docMk/>
            <pc:sldMk cId="3648165351" sldId="643"/>
            <ac:spMk id="8" creationId="{97896BA4-9E0C-2123-2394-E12EAA926DEE}"/>
          </ac:spMkLst>
        </pc:spChg>
        <pc:spChg chg="mod">
          <ac:chgData name="Vinson, Trevor" userId="da278df6-98aa-4ec5-ac4d-fc6c2fe65a78" providerId="ADAL" clId="{442E63E9-F61D-4901-8C8A-762E52CF52FB}" dt="2026-08-25T16:51:44.321" v="49" actId="20577"/>
          <ac:spMkLst>
            <pc:docMk/>
            <pc:sldMk cId="3648165351" sldId="643"/>
            <ac:spMk id="9" creationId="{FD1C67A2-77EA-4D3C-A5DD-FC00DF942A5D}"/>
          </ac:spMkLst>
        </pc:spChg>
        <pc:spChg chg="mod">
          <ac:chgData name="Vinson, Trevor" userId="da278df6-98aa-4ec5-ac4d-fc6c2fe65a78" providerId="ADAL" clId="{442E63E9-F61D-4901-8C8A-762E52CF52FB}" dt="2026-08-25T16:51:39.710" v="47" actId="20577"/>
          <ac:spMkLst>
            <pc:docMk/>
            <pc:sldMk cId="3648165351" sldId="643"/>
            <ac:spMk id="11" creationId="{19E390FD-2A19-A4D3-A667-669AB352F8D0}"/>
          </ac:spMkLst>
        </pc:spChg>
      </pc:sldChg>
      <pc:sldChg chg="addSp delSp modSp mod modTransition">
        <pc:chgData name="Vinson, Trevor" userId="da278df6-98aa-4ec5-ac4d-fc6c2fe65a78" providerId="ADAL" clId="{442E63E9-F61D-4901-8C8A-762E52CF52FB}" dt="2026-08-25T16:49:51.807" v="34"/>
        <pc:sldMkLst>
          <pc:docMk/>
          <pc:sldMk cId="3973592627" sldId="645"/>
        </pc:sldMkLst>
        <pc:picChg chg="add mod">
          <ac:chgData name="Vinson, Trevor" userId="da278df6-98aa-4ec5-ac4d-fc6c2fe65a78" providerId="ADAL" clId="{442E63E9-F61D-4901-8C8A-762E52CF52FB}" dt="2026-08-25T16:42:03.101" v="3" actId="1076"/>
          <ac:picMkLst>
            <pc:docMk/>
            <pc:sldMk cId="3973592627" sldId="645"/>
            <ac:picMk id="3" creationId="{50FEC6B0-C824-9317-4E03-56AD4A47120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45FAF-C6F2-490D-AAC4-F33C8F02DCD6}" type="datetimeFigureOut">
              <a:rPr lang="en-US" smtClean="0"/>
              <a:t>9/1/2026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520A61-F4C3-4AFB-BF42-AC4C5D2E3A31}" type="slidenum">
              <a:rPr lang="en-US" smtClean="0"/>
              <a:t>‹#›</a:t>
            </a:fld>
            <a:endParaRPr lang="en-US" dirty="0"/>
          </a:p>
        </p:txBody>
      </p:sp>
    </p:spTree>
    <p:extLst>
      <p:ext uri="{BB962C8B-B14F-4D97-AF65-F5344CB8AC3E}">
        <p14:creationId xmlns:p14="http://schemas.microsoft.com/office/powerpoint/2010/main" val="1297514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520A61-F4C3-4AFB-BF42-AC4C5D2E3A31}" type="slidenum">
              <a:rPr lang="en-US" smtClean="0"/>
              <a:t>1</a:t>
            </a:fld>
            <a:endParaRPr lang="en-US" dirty="0"/>
          </a:p>
        </p:txBody>
      </p:sp>
    </p:spTree>
    <p:extLst>
      <p:ext uri="{BB962C8B-B14F-4D97-AF65-F5344CB8AC3E}">
        <p14:creationId xmlns:p14="http://schemas.microsoft.com/office/powerpoint/2010/main" val="2384815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63BD2-69A1-4470-B710-63EE7CAD8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B3C17-D1E2-31EC-6658-51B157E7D4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7CB6B7-F2AB-D855-701D-31C6284DE952}"/>
              </a:ext>
            </a:extLst>
          </p:cNvPr>
          <p:cNvSpPr>
            <a:spLocks noGrp="1"/>
          </p:cNvSpPr>
          <p:nvPr>
            <p:ph type="body" idx="1"/>
          </p:nvPr>
        </p:nvSpPr>
        <p:spPr/>
        <p:txBody>
          <a:bodyPr/>
          <a:lstStyle/>
          <a:p>
            <a:r>
              <a:rPr lang="en-US" dirty="0"/>
              <a:t>During this training, we’ll cover these topics: We’ll give you some background of the IV-D program and how it came about as well as background of our computer tracking system, ISETS, what it is and why we have it. We’ll provide you with the child support duties that Indiana’s Clerk’s Offices are responsible for performing. Of course, we’ll talk about IV-D claims for reimbursement of IV-D related expenses and also how Indiana’s incentive funds for performance are distributed and can be used. We’ll also tell you about confidentiality and security duties, including performing employee background checks, which is overseen in each office by a County Systems Administrator. </a:t>
            </a:r>
          </a:p>
        </p:txBody>
      </p:sp>
      <p:sp>
        <p:nvSpPr>
          <p:cNvPr id="4" name="Slide Number Placeholder 3">
            <a:extLst>
              <a:ext uri="{FF2B5EF4-FFF2-40B4-BE49-F238E27FC236}">
                <a16:creationId xmlns:a16="http://schemas.microsoft.com/office/drawing/2014/main" id="{75F50C28-6B3A-6FF4-215A-9A79653DAEEB}"/>
              </a:ext>
            </a:extLst>
          </p:cNvPr>
          <p:cNvSpPr>
            <a:spLocks noGrp="1"/>
          </p:cNvSpPr>
          <p:nvPr>
            <p:ph type="sldNum" sz="quarter" idx="5"/>
          </p:nvPr>
        </p:nvSpPr>
        <p:spPr/>
        <p:txBody>
          <a:bodyPr/>
          <a:lstStyle/>
          <a:p>
            <a:fld id="{41520A61-F4C3-4AFB-BF42-AC4C5D2E3A31}" type="slidenum">
              <a:rPr lang="en-US" smtClean="0"/>
              <a:t>2</a:t>
            </a:fld>
            <a:endParaRPr lang="en-US" dirty="0"/>
          </a:p>
        </p:txBody>
      </p:sp>
    </p:spTree>
    <p:extLst>
      <p:ext uri="{BB962C8B-B14F-4D97-AF65-F5344CB8AC3E}">
        <p14:creationId xmlns:p14="http://schemas.microsoft.com/office/powerpoint/2010/main" val="1207798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520A61-F4C3-4AFB-BF42-AC4C5D2E3A31}" type="slidenum">
              <a:rPr lang="en-US" smtClean="0"/>
              <a:t>3</a:t>
            </a:fld>
            <a:endParaRPr lang="en-US" dirty="0"/>
          </a:p>
        </p:txBody>
      </p:sp>
    </p:spTree>
    <p:extLst>
      <p:ext uri="{BB962C8B-B14F-4D97-AF65-F5344CB8AC3E}">
        <p14:creationId xmlns:p14="http://schemas.microsoft.com/office/powerpoint/2010/main" val="2811437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A96FC-90CE-E057-DC8E-EBFD8D8CB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BCD594-3EB4-39FE-512E-0EDA4E0AA4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A4BAB3-4D1A-D60A-FCBC-DB5E81555D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406968-10C4-129D-AA7C-2CC20C770EF0}"/>
              </a:ext>
            </a:extLst>
          </p:cNvPr>
          <p:cNvSpPr>
            <a:spLocks noGrp="1"/>
          </p:cNvSpPr>
          <p:nvPr>
            <p:ph type="sldNum" sz="quarter" idx="5"/>
          </p:nvPr>
        </p:nvSpPr>
        <p:spPr/>
        <p:txBody>
          <a:bodyPr/>
          <a:lstStyle/>
          <a:p>
            <a:fld id="{41520A61-F4C3-4AFB-BF42-AC4C5D2E3A31}" type="slidenum">
              <a:rPr lang="en-US" smtClean="0"/>
              <a:t>4</a:t>
            </a:fld>
            <a:endParaRPr lang="en-US" dirty="0"/>
          </a:p>
        </p:txBody>
      </p:sp>
    </p:spTree>
    <p:extLst>
      <p:ext uri="{BB962C8B-B14F-4D97-AF65-F5344CB8AC3E}">
        <p14:creationId xmlns:p14="http://schemas.microsoft.com/office/powerpoint/2010/main" val="139412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520A61-F4C3-4AFB-BF42-AC4C5D2E3A31}" type="slidenum">
              <a:rPr lang="en-US" smtClean="0"/>
              <a:t>6</a:t>
            </a:fld>
            <a:endParaRPr lang="en-US" dirty="0"/>
          </a:p>
        </p:txBody>
      </p:sp>
    </p:spTree>
    <p:extLst>
      <p:ext uri="{BB962C8B-B14F-4D97-AF65-F5344CB8AC3E}">
        <p14:creationId xmlns:p14="http://schemas.microsoft.com/office/powerpoint/2010/main" val="1588971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0264F-865A-FE66-5BA2-D7F0856801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4EC940-BE4D-B3C5-3B88-9DD6030A29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D350C1-DEF0-55BE-15F8-D15DBDA8C1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BD98B6-8B05-F167-7807-07DC440567F0}"/>
              </a:ext>
            </a:extLst>
          </p:cNvPr>
          <p:cNvSpPr>
            <a:spLocks noGrp="1"/>
          </p:cNvSpPr>
          <p:nvPr>
            <p:ph type="sldNum" sz="quarter" idx="5"/>
          </p:nvPr>
        </p:nvSpPr>
        <p:spPr/>
        <p:txBody>
          <a:bodyPr/>
          <a:lstStyle/>
          <a:p>
            <a:fld id="{41520A61-F4C3-4AFB-BF42-AC4C5D2E3A31}" type="slidenum">
              <a:rPr lang="en-US" smtClean="0"/>
              <a:t>7</a:t>
            </a:fld>
            <a:endParaRPr lang="en-US" dirty="0"/>
          </a:p>
        </p:txBody>
      </p:sp>
    </p:spTree>
    <p:extLst>
      <p:ext uri="{BB962C8B-B14F-4D97-AF65-F5344CB8AC3E}">
        <p14:creationId xmlns:p14="http://schemas.microsoft.com/office/powerpoint/2010/main" val="19478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DCAC5-AFD2-7DF3-259C-AF249F81D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31FCF-EA07-861C-C621-0CBA717CA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0E632-C390-FEEC-A823-BC5D35944D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98A693-F78F-6527-00B2-83BCF9825F5F}"/>
              </a:ext>
            </a:extLst>
          </p:cNvPr>
          <p:cNvSpPr>
            <a:spLocks noGrp="1"/>
          </p:cNvSpPr>
          <p:nvPr>
            <p:ph type="sldNum" sz="quarter" idx="5"/>
          </p:nvPr>
        </p:nvSpPr>
        <p:spPr/>
        <p:txBody>
          <a:bodyPr/>
          <a:lstStyle/>
          <a:p>
            <a:fld id="{41520A61-F4C3-4AFB-BF42-AC4C5D2E3A31}" type="slidenum">
              <a:rPr lang="en-US" smtClean="0"/>
              <a:t>8</a:t>
            </a:fld>
            <a:endParaRPr lang="en-US" dirty="0"/>
          </a:p>
        </p:txBody>
      </p:sp>
    </p:spTree>
    <p:extLst>
      <p:ext uri="{BB962C8B-B14F-4D97-AF65-F5344CB8AC3E}">
        <p14:creationId xmlns:p14="http://schemas.microsoft.com/office/powerpoint/2010/main" val="969899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Tell what exactly the Cooperative Agreement is. </a:t>
            </a:r>
          </a:p>
        </p:txBody>
      </p:sp>
      <p:sp>
        <p:nvSpPr>
          <p:cNvPr id="4" name="Slide Number Placeholder 3"/>
          <p:cNvSpPr>
            <a:spLocks noGrp="1"/>
          </p:cNvSpPr>
          <p:nvPr>
            <p:ph type="sldNum" sz="quarter" idx="5"/>
          </p:nvPr>
        </p:nvSpPr>
        <p:spPr/>
        <p:txBody>
          <a:bodyPr/>
          <a:lstStyle/>
          <a:p>
            <a:fld id="{41520A61-F4C3-4AFB-BF42-AC4C5D2E3A31}" type="slidenum">
              <a:rPr lang="en-US" smtClean="0"/>
              <a:t>9</a:t>
            </a:fld>
            <a:endParaRPr lang="en-US" dirty="0"/>
          </a:p>
        </p:txBody>
      </p:sp>
    </p:spTree>
    <p:extLst>
      <p:ext uri="{BB962C8B-B14F-4D97-AF65-F5344CB8AC3E}">
        <p14:creationId xmlns:p14="http://schemas.microsoft.com/office/powerpoint/2010/main" val="10563216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43.jpeg"/><Relationship Id="rId4" Type="http://schemas.openxmlformats.org/officeDocument/2006/relationships/image" Target="../media/image42.jpe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8.png"/><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AD850D-CC58-CBC6-89C9-B68819DFD9AB}"/>
              </a:ext>
            </a:extLst>
          </p:cNvPr>
          <p:cNvPicPr/>
          <p:nvPr userDrawn="1"/>
        </p:nvPicPr>
        <p:blipFill rotWithShape="1">
          <a:blip r:embed="rId2">
            <a:alphaModFix amt="85000"/>
            <a:extLst>
              <a:ext uri="{28A0092B-C50C-407E-A947-70E740481C1C}">
                <a14:useLocalDpi xmlns:a14="http://schemas.microsoft.com/office/drawing/2010/main" val="0"/>
              </a:ext>
            </a:extLst>
          </a:blip>
          <a:srcRect t="1568" r="4948" b="12475"/>
          <a:stretch/>
        </p:blipFill>
        <p:spPr>
          <a:xfrm>
            <a:off x="1" y="0"/>
            <a:ext cx="3994608" cy="5414212"/>
          </a:xfrm>
          <a:prstGeom prst="rect">
            <a:avLst/>
          </a:prstGeom>
        </p:spPr>
      </p:pic>
      <p:pic>
        <p:nvPicPr>
          <p:cNvPr id="3" name="Picture 2">
            <a:extLst>
              <a:ext uri="{FF2B5EF4-FFF2-40B4-BE49-F238E27FC236}">
                <a16:creationId xmlns:a16="http://schemas.microsoft.com/office/drawing/2014/main" id="{DC02F375-5956-2C9A-11CA-8633DB196D8D}"/>
              </a:ext>
            </a:extLst>
          </p:cNvPr>
          <p:cNvPicPr/>
          <p:nvPr userDrawn="1"/>
        </p:nvPicPr>
        <p:blipFill rotWithShape="1">
          <a:blip r:embed="rId3">
            <a:alphaModFix amt="85000"/>
            <a:extLst>
              <a:ext uri="{28A0092B-C50C-407E-A947-70E740481C1C}">
                <a14:useLocalDpi xmlns:a14="http://schemas.microsoft.com/office/drawing/2010/main" val="0"/>
              </a:ext>
            </a:extLst>
          </a:blip>
          <a:srcRect l="12830" t="4927" r="9612" b="23905"/>
          <a:stretch/>
        </p:blipFill>
        <p:spPr>
          <a:xfrm>
            <a:off x="4105275" y="0"/>
            <a:ext cx="3990062" cy="5414212"/>
          </a:xfrm>
          <a:prstGeom prst="rect">
            <a:avLst/>
          </a:prstGeom>
        </p:spPr>
      </p:pic>
      <p:pic>
        <p:nvPicPr>
          <p:cNvPr id="4" name="Picture 3">
            <a:extLst>
              <a:ext uri="{FF2B5EF4-FFF2-40B4-BE49-F238E27FC236}">
                <a16:creationId xmlns:a16="http://schemas.microsoft.com/office/drawing/2014/main" id="{BC362FAB-E8CC-26A9-0B4A-B534E1ADD71E}"/>
              </a:ext>
            </a:extLst>
          </p:cNvPr>
          <p:cNvPicPr/>
          <p:nvPr userDrawn="1"/>
        </p:nvPicPr>
        <p:blipFill rotWithShape="1">
          <a:blip r:embed="rId4">
            <a:alphaModFix amt="85000"/>
            <a:extLst>
              <a:ext uri="{28A0092B-C50C-407E-A947-70E740481C1C}">
                <a14:useLocalDpi xmlns:a14="http://schemas.microsoft.com/office/drawing/2010/main" val="0"/>
              </a:ext>
            </a:extLst>
          </a:blip>
          <a:srcRect l="228" t="2171" r="5344" b="12410"/>
          <a:stretch/>
        </p:blipFill>
        <p:spPr>
          <a:xfrm>
            <a:off x="8201939" y="-832"/>
            <a:ext cx="3990062" cy="5414212"/>
          </a:xfrm>
          <a:prstGeom prst="rect">
            <a:avLst/>
          </a:prstGeom>
        </p:spPr>
      </p:pic>
      <p:sp>
        <p:nvSpPr>
          <p:cNvPr id="16" name="Rectangle 15">
            <a:extLst>
              <a:ext uri="{FF2B5EF4-FFF2-40B4-BE49-F238E27FC236}">
                <a16:creationId xmlns:a16="http://schemas.microsoft.com/office/drawing/2014/main" id="{5A33BA9C-276B-FBF0-0F8A-FBA000BEBEDD}"/>
              </a:ext>
            </a:extLst>
          </p:cNvPr>
          <p:cNvSpPr/>
          <p:nvPr userDrawn="1"/>
        </p:nvSpPr>
        <p:spPr>
          <a:xfrm>
            <a:off x="-1" y="5201728"/>
            <a:ext cx="12192000" cy="1136237"/>
          </a:xfrm>
          <a:prstGeom prst="rect">
            <a:avLst/>
          </a:pr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23394519-AABB-7581-22E5-A11532ED356F}"/>
              </a:ext>
            </a:extLst>
          </p:cNvPr>
          <p:cNvPicPr/>
          <p:nvPr userDrawn="1"/>
        </p:nvPicPr>
        <p:blipFill>
          <a:blip r:embed="rId5">
            <a:extLst>
              <a:ext uri="{28A0092B-C50C-407E-A947-70E740481C1C}">
                <a14:useLocalDpi xmlns:a14="http://schemas.microsoft.com/office/drawing/2010/main" val="0"/>
              </a:ext>
            </a:extLst>
          </a:blip>
          <a:srcRect/>
          <a:stretch/>
        </p:blipFill>
        <p:spPr>
          <a:xfrm>
            <a:off x="244751" y="4826859"/>
            <a:ext cx="985407" cy="18196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44450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50" fill="hold"/>
                                        <p:tgtEl>
                                          <p:spTgt spid="16"/>
                                        </p:tgtEl>
                                        <p:attrNameLst>
                                          <p:attrName>ppt_x</p:attrName>
                                        </p:attrNameLst>
                                      </p:cBhvr>
                                      <p:tavLst>
                                        <p:tav tm="0">
                                          <p:val>
                                            <p:strVal val="0-#ppt_w/2"/>
                                          </p:val>
                                        </p:tav>
                                        <p:tav tm="100000">
                                          <p:val>
                                            <p:strVal val="#ppt_x"/>
                                          </p:val>
                                        </p:tav>
                                      </p:tavLst>
                                    </p:anim>
                                    <p:anim calcmode="lin" valueType="num">
                                      <p:cBhvr additive="base">
                                        <p:cTn id="8" dur="2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250"/>
                            </p:stCondLst>
                            <p:childTnLst>
                              <p:par>
                                <p:cTn id="10" presetID="10"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42"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anim calcmode="lin" valueType="num">
                                      <p:cBhvr>
                                        <p:cTn id="16" dur="500" fill="hold"/>
                                        <p:tgtEl>
                                          <p:spTgt spid="2"/>
                                        </p:tgtEl>
                                        <p:attrNameLst>
                                          <p:attrName>ppt_x</p:attrName>
                                        </p:attrNameLst>
                                      </p:cBhvr>
                                      <p:tavLst>
                                        <p:tav tm="0">
                                          <p:val>
                                            <p:strVal val="#ppt_x"/>
                                          </p:val>
                                        </p:tav>
                                        <p:tav tm="100000">
                                          <p:val>
                                            <p:strVal val="#ppt_x"/>
                                          </p:val>
                                        </p:tav>
                                      </p:tavLst>
                                    </p:anim>
                                    <p:anim calcmode="lin" valueType="num">
                                      <p:cBhvr>
                                        <p:cTn id="17" dur="5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42"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childTnLst>
                          </p:cTn>
                        </p:par>
                        <p:par>
                          <p:cTn id="24" fill="hold">
                            <p:stCondLst>
                              <p:cond delay="1250"/>
                            </p:stCondLst>
                            <p:childTnLst>
                              <p:par>
                                <p:cTn id="25" presetID="42"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anim calcmode="lin" valueType="num">
                                      <p:cBhvr>
                                        <p:cTn id="28" dur="500" fill="hold"/>
                                        <p:tgtEl>
                                          <p:spTgt spid="4"/>
                                        </p:tgtEl>
                                        <p:attrNameLst>
                                          <p:attrName>ppt_x</p:attrName>
                                        </p:attrNameLst>
                                      </p:cBhvr>
                                      <p:tavLst>
                                        <p:tav tm="0">
                                          <p:val>
                                            <p:strVal val="#ppt_x"/>
                                          </p:val>
                                        </p:tav>
                                        <p:tav tm="100000">
                                          <p:val>
                                            <p:strVal val="#ppt_x"/>
                                          </p:val>
                                        </p:tav>
                                      </p:tavLst>
                                    </p:anim>
                                    <p:anim calcmode="lin" valueType="num">
                                      <p:cBhvr>
                                        <p:cTn id="2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bar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6E3010F-7488-E7CE-D948-5F03CB6074F3}"/>
              </a:ext>
            </a:extLst>
          </p:cNvPr>
          <p:cNvSpPr/>
          <p:nvPr userDrawn="1"/>
        </p:nvSpPr>
        <p:spPr>
          <a:xfrm>
            <a:off x="0" y="0"/>
            <a:ext cx="3686174" cy="6858000"/>
          </a:xfrm>
          <a:prstGeom prst="rect">
            <a:avLst/>
          </a:prstGeom>
          <a:solidFill>
            <a:srgbClr val="004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blue sign with white text&#10;&#10;Description automatically generated">
            <a:extLst>
              <a:ext uri="{FF2B5EF4-FFF2-40B4-BE49-F238E27FC236}">
                <a16:creationId xmlns:a16="http://schemas.microsoft.com/office/drawing/2014/main" id="{1EC997B2-6C46-B151-D338-1F6F0338B5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501" y="4445000"/>
            <a:ext cx="1232593" cy="2229538"/>
          </a:xfrm>
          <a:prstGeom prst="rect">
            <a:avLst/>
          </a:prstGeom>
        </p:spPr>
      </p:pic>
      <p:sp>
        <p:nvSpPr>
          <p:cNvPr id="11" name="Rectangle 1">
            <a:extLst>
              <a:ext uri="{FF2B5EF4-FFF2-40B4-BE49-F238E27FC236}">
                <a16:creationId xmlns:a16="http://schemas.microsoft.com/office/drawing/2014/main" id="{29A31907-0255-186C-0138-1E4A547ADF6F}"/>
              </a:ext>
            </a:extLst>
          </p:cNvPr>
          <p:cNvSpPr>
            <a:spLocks noChangeArrowheads="1"/>
          </p:cNvSpPr>
          <p:nvPr userDrawn="1"/>
        </p:nvSpPr>
        <p:spPr bwMode="auto">
          <a:xfrm>
            <a:off x="1933575" y="2159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155264513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6087485B-4BFE-C805-E4C4-4CAF9A6E7F5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7730" t="-4727" r="-4396" b="4727"/>
          <a:stretch/>
        </p:blipFill>
        <p:spPr>
          <a:xfrm>
            <a:off x="9488193" y="-604713"/>
            <a:ext cx="3435039" cy="3435039"/>
          </a:xfrm>
          <a:prstGeom prst="ellipse">
            <a:avLst/>
          </a:prstGeom>
        </p:spPr>
      </p:pic>
    </p:spTree>
    <p:extLst>
      <p:ext uri="{BB962C8B-B14F-4D97-AF65-F5344CB8AC3E}">
        <p14:creationId xmlns:p14="http://schemas.microsoft.com/office/powerpoint/2010/main" val="1209553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FD83BDC6-E6F7-F7A2-9279-3CBC467E89D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7758" t="-6757" r="25520" b="6757"/>
          <a:stretch/>
        </p:blipFill>
        <p:spPr>
          <a:xfrm>
            <a:off x="9488193" y="-604713"/>
            <a:ext cx="3435039" cy="3435039"/>
          </a:xfrm>
          <a:prstGeom prst="ellipse">
            <a:avLst/>
          </a:prstGeom>
        </p:spPr>
      </p:pic>
    </p:spTree>
    <p:extLst>
      <p:ext uri="{BB962C8B-B14F-4D97-AF65-F5344CB8AC3E}">
        <p14:creationId xmlns:p14="http://schemas.microsoft.com/office/powerpoint/2010/main" val="1744851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DBE1351F-DAD8-2869-6997-5134669F405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884" t="-7277" r="-1856" b="45348"/>
          <a:stretch/>
        </p:blipFill>
        <p:spPr>
          <a:xfrm>
            <a:off x="9488193" y="-604713"/>
            <a:ext cx="3435039" cy="3435039"/>
          </a:xfrm>
          <a:prstGeom prst="ellipse">
            <a:avLst/>
          </a:prstGeom>
        </p:spPr>
      </p:pic>
    </p:spTree>
    <p:extLst>
      <p:ext uri="{BB962C8B-B14F-4D97-AF65-F5344CB8AC3E}">
        <p14:creationId xmlns:p14="http://schemas.microsoft.com/office/powerpoint/2010/main" val="131118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09F81020-3AAA-6815-BF79-F73A519FB5F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3558" t="-7531" r="7278" b="3870"/>
          <a:stretch/>
        </p:blipFill>
        <p:spPr>
          <a:xfrm>
            <a:off x="9488193" y="-604713"/>
            <a:ext cx="3435039" cy="3435039"/>
          </a:xfrm>
          <a:prstGeom prst="ellipse">
            <a:avLst/>
          </a:prstGeom>
        </p:spPr>
      </p:pic>
    </p:spTree>
    <p:extLst>
      <p:ext uri="{BB962C8B-B14F-4D97-AF65-F5344CB8AC3E}">
        <p14:creationId xmlns:p14="http://schemas.microsoft.com/office/powerpoint/2010/main" val="72997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B0F60B5A-1627-16AB-9E96-4AAD2B9F1A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80" t="11025" r="-6511" b="18830"/>
          <a:stretch/>
        </p:blipFill>
        <p:spPr>
          <a:xfrm>
            <a:off x="9488193" y="-604713"/>
            <a:ext cx="3435039" cy="3435039"/>
          </a:xfrm>
          <a:prstGeom prst="ellipse">
            <a:avLst/>
          </a:prstGeom>
        </p:spPr>
      </p:pic>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spTree>
    <p:extLst>
      <p:ext uri="{BB962C8B-B14F-4D97-AF65-F5344CB8AC3E}">
        <p14:creationId xmlns:p14="http://schemas.microsoft.com/office/powerpoint/2010/main" val="67831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6" presetClass="entr" presetSubtype="32"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out)">
                                      <p:cBhvr>
                                        <p:cTn id="19" dur="500"/>
                                        <p:tgtEl>
                                          <p:spTgt spid="12"/>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F55116A9-C7A4-797A-56C8-70C65BE35D9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162" t="13921" r="-6234" b="19309"/>
          <a:stretch/>
        </p:blipFill>
        <p:spPr>
          <a:xfrm>
            <a:off x="9488193" y="-604713"/>
            <a:ext cx="3435039" cy="3435039"/>
          </a:xfrm>
          <a:prstGeom prst="ellipse">
            <a:avLst/>
          </a:prstGeom>
        </p:spPr>
      </p:pic>
    </p:spTree>
    <p:extLst>
      <p:ext uri="{BB962C8B-B14F-4D97-AF65-F5344CB8AC3E}">
        <p14:creationId xmlns:p14="http://schemas.microsoft.com/office/powerpoint/2010/main" val="316209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B0F60B5A-1627-16AB-9E96-4AAD2B9F1A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11" t="13983" r="-2511" b="19295"/>
          <a:stretch/>
        </p:blipFill>
        <p:spPr>
          <a:xfrm>
            <a:off x="9488193" y="-604713"/>
            <a:ext cx="3435039" cy="3435039"/>
          </a:xfrm>
          <a:prstGeom prst="ellipse">
            <a:avLst/>
          </a:prstGeom>
        </p:spPr>
      </p:pic>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spTree>
    <p:extLst>
      <p:ext uri="{BB962C8B-B14F-4D97-AF65-F5344CB8AC3E}">
        <p14:creationId xmlns:p14="http://schemas.microsoft.com/office/powerpoint/2010/main" val="80402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6" presetClass="entr" presetSubtype="32"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out)">
                                      <p:cBhvr>
                                        <p:cTn id="19" dur="500"/>
                                        <p:tgtEl>
                                          <p:spTgt spid="12"/>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79DEE4CA-606F-EB48-9A6D-9B397D4348A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2109" t="10387" r="2212" b="32446"/>
          <a:stretch/>
        </p:blipFill>
        <p:spPr>
          <a:xfrm>
            <a:off x="9488193" y="-604713"/>
            <a:ext cx="3435039" cy="3435039"/>
          </a:xfrm>
          <a:prstGeom prst="ellipse">
            <a:avLst/>
          </a:prstGeom>
        </p:spPr>
      </p:pic>
    </p:spTree>
    <p:extLst>
      <p:ext uri="{BB962C8B-B14F-4D97-AF65-F5344CB8AC3E}">
        <p14:creationId xmlns:p14="http://schemas.microsoft.com/office/powerpoint/2010/main" val="344975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B0F60B5A-1627-16AB-9E96-4AAD2B9F1A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493" t="-12541" r="12785" b="12541"/>
          <a:stretch/>
        </p:blipFill>
        <p:spPr>
          <a:xfrm>
            <a:off x="9488193" y="-604713"/>
            <a:ext cx="3435039" cy="3435039"/>
          </a:xfrm>
          <a:prstGeom prst="ellipse">
            <a:avLst/>
          </a:prstGeom>
        </p:spPr>
      </p:pic>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spTree>
    <p:extLst>
      <p:ext uri="{BB962C8B-B14F-4D97-AF65-F5344CB8AC3E}">
        <p14:creationId xmlns:p14="http://schemas.microsoft.com/office/powerpoint/2010/main" val="360181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6" presetClass="entr" presetSubtype="32"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out)">
                                      <p:cBhvr>
                                        <p:cTn id="19" dur="500"/>
                                        <p:tgtEl>
                                          <p:spTgt spid="12"/>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CS Practice Model">
    <p:spTree>
      <p:nvGrpSpPr>
        <p:cNvPr id="1" name=""/>
        <p:cNvGrpSpPr/>
        <p:nvPr/>
      </p:nvGrpSpPr>
      <p:grpSpPr>
        <a:xfrm>
          <a:off x="0" y="0"/>
          <a:ext cx="0" cy="0"/>
          <a:chOff x="0" y="0"/>
          <a:chExt cx="0" cy="0"/>
        </a:xfrm>
      </p:grpSpPr>
      <p:pic>
        <p:nvPicPr>
          <p:cNvPr id="22" name="Picture 21" descr="Background pattern&#10;&#10;Description automatically generated">
            <a:extLst>
              <a:ext uri="{FF2B5EF4-FFF2-40B4-BE49-F238E27FC236}">
                <a16:creationId xmlns:a16="http://schemas.microsoft.com/office/drawing/2014/main" id="{87A46738-B20F-5ED8-DDB3-9C3DDF5C353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0" y="-9144"/>
            <a:ext cx="12192000" cy="6867144"/>
          </a:xfrm>
          <a:prstGeom prst="rect">
            <a:avLst/>
          </a:prstGeom>
        </p:spPr>
      </p:pic>
      <p:pic>
        <p:nvPicPr>
          <p:cNvPr id="23" name="Picture 22" descr="A black and white sign&#10;&#10;Description automatically generated with low confidence">
            <a:extLst>
              <a:ext uri="{FF2B5EF4-FFF2-40B4-BE49-F238E27FC236}">
                <a16:creationId xmlns:a16="http://schemas.microsoft.com/office/drawing/2014/main" id="{859DC1FA-8A5E-2BDC-1BAD-42D1759997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88946" y="1087007"/>
            <a:ext cx="3093902" cy="1614999"/>
          </a:xfrm>
          <a:prstGeom prst="rect">
            <a:avLst/>
          </a:prstGeom>
          <a:effectLst>
            <a:outerShdw blurRad="177800" dist="114300" dir="3360000" sx="103000" sy="103000" algn="t" rotWithShape="0">
              <a:prstClr val="black">
                <a:alpha val="13000"/>
              </a:prstClr>
            </a:outerShdw>
          </a:effectLst>
        </p:spPr>
      </p:pic>
      <p:pic>
        <p:nvPicPr>
          <p:cNvPr id="24" name="Picture 23" descr="Icon&#10;&#10;Description automatically generated">
            <a:extLst>
              <a:ext uri="{FF2B5EF4-FFF2-40B4-BE49-F238E27FC236}">
                <a16:creationId xmlns:a16="http://schemas.microsoft.com/office/drawing/2014/main" id="{48B28A08-48B4-4DE6-A4AE-709724131D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437729" y="3436806"/>
            <a:ext cx="2307573" cy="1711777"/>
          </a:xfrm>
          <a:prstGeom prst="rect">
            <a:avLst/>
          </a:prstGeom>
          <a:effectLst>
            <a:outerShdw blurRad="177800" dist="114300" dir="3360000" sx="103000" sy="103000" algn="t" rotWithShape="0">
              <a:prstClr val="black">
                <a:alpha val="13000"/>
              </a:prstClr>
            </a:outerShdw>
          </a:effectLst>
        </p:spPr>
      </p:pic>
      <p:pic>
        <p:nvPicPr>
          <p:cNvPr id="25" name="Picture 24" descr="A picture containing text&#10;&#10;Description automatically generated">
            <a:extLst>
              <a:ext uri="{FF2B5EF4-FFF2-40B4-BE49-F238E27FC236}">
                <a16:creationId xmlns:a16="http://schemas.microsoft.com/office/drawing/2014/main" id="{38134D75-2EE6-CAF4-0A63-6E39426141F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06698" y="3370562"/>
            <a:ext cx="2658397" cy="2159380"/>
          </a:xfrm>
          <a:prstGeom prst="rect">
            <a:avLst/>
          </a:prstGeom>
          <a:effectLst>
            <a:outerShdw blurRad="177800" dist="114300" dir="3360000" sx="103000" sy="103000" algn="t" rotWithShape="0">
              <a:prstClr val="black">
                <a:alpha val="13000"/>
              </a:prstClr>
            </a:outerShdw>
          </a:effectLst>
        </p:spPr>
      </p:pic>
      <p:pic>
        <p:nvPicPr>
          <p:cNvPr id="26" name="Picture 25">
            <a:extLst>
              <a:ext uri="{FF2B5EF4-FFF2-40B4-BE49-F238E27FC236}">
                <a16:creationId xmlns:a16="http://schemas.microsoft.com/office/drawing/2014/main" id="{F3AFB205-0748-D957-6E59-469E93295AB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54532" y="981154"/>
            <a:ext cx="1259909" cy="1720852"/>
          </a:xfrm>
          <a:prstGeom prst="rect">
            <a:avLst/>
          </a:prstGeom>
          <a:effectLst>
            <a:outerShdw blurRad="177800" dist="114300" dir="3360000" sx="103000" sy="103000" algn="t" rotWithShape="0">
              <a:prstClr val="black">
                <a:alpha val="13000"/>
              </a:prstClr>
            </a:outerShdw>
          </a:effectLst>
        </p:spPr>
      </p:pic>
      <p:pic>
        <p:nvPicPr>
          <p:cNvPr id="27" name="Picture 26" descr="A picture containing text, balloon, aircraft, vector graphics&#10;&#10;Description automatically generated">
            <a:extLst>
              <a:ext uri="{FF2B5EF4-FFF2-40B4-BE49-F238E27FC236}">
                <a16:creationId xmlns:a16="http://schemas.microsoft.com/office/drawing/2014/main" id="{B160BB4D-644B-3836-FD72-FEF8E6C32E0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859" y="0"/>
            <a:ext cx="4607042" cy="6858000"/>
          </a:xfrm>
          <a:prstGeom prst="rect">
            <a:avLst/>
          </a:prstGeom>
          <a:effectLst/>
        </p:spPr>
      </p:pic>
    </p:spTree>
    <p:extLst>
      <p:ext uri="{BB962C8B-B14F-4D97-AF65-F5344CB8AC3E}">
        <p14:creationId xmlns:p14="http://schemas.microsoft.com/office/powerpoint/2010/main" val="260416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30482 0.93819 L -0.19987 0.71204 C -0.17748 0.66528 -0.14896 0.58958 -0.12162 0.50602 C -0.09206 0.41412 -0.07058 0.33611 -0.05886 0.27755 L -0.00052 0 " pathEditMode="relative" rAng="18000000" ptsTypes="AAAAA">
                                      <p:cBhvr>
                                        <p:cTn id="6" dur="1000" fill="hold"/>
                                        <p:tgtEl>
                                          <p:spTgt spid="27"/>
                                        </p:tgtEl>
                                        <p:attrNameLst>
                                          <p:attrName>ppt_x</p:attrName>
                                          <p:attrName>ppt_y</p:attrName>
                                        </p:attrNameLst>
                                      </p:cBhvr>
                                      <p:rCtr x="16823" y="-45255"/>
                                    </p:animMotion>
                                  </p:childTnLst>
                                </p:cTn>
                              </p:par>
                              <p:par>
                                <p:cTn id="7" presetID="53" presetClass="entr" presetSubtype="16" fill="hold" nodeType="withEffect">
                                  <p:stCondLst>
                                    <p:cond delay="500"/>
                                  </p:stCondLst>
                                  <p:childTnLst>
                                    <p:set>
                                      <p:cBhvr>
                                        <p:cTn id="8" dur="1" fill="hold">
                                          <p:stCondLst>
                                            <p:cond delay="0"/>
                                          </p:stCondLst>
                                        </p:cTn>
                                        <p:tgtEl>
                                          <p:spTgt spid="23"/>
                                        </p:tgtEl>
                                        <p:attrNameLst>
                                          <p:attrName>style.visibility</p:attrName>
                                        </p:attrNameLst>
                                      </p:cBhvr>
                                      <p:to>
                                        <p:strVal val="visible"/>
                                      </p:to>
                                    </p:set>
                                    <p:anim calcmode="lin" valueType="num">
                                      <p:cBhvr>
                                        <p:cTn id="9" dur="500" fill="hold"/>
                                        <p:tgtEl>
                                          <p:spTgt spid="23"/>
                                        </p:tgtEl>
                                        <p:attrNameLst>
                                          <p:attrName>ppt_w</p:attrName>
                                        </p:attrNameLst>
                                      </p:cBhvr>
                                      <p:tavLst>
                                        <p:tav tm="0">
                                          <p:val>
                                            <p:fltVal val="0"/>
                                          </p:val>
                                        </p:tav>
                                        <p:tav tm="100000">
                                          <p:val>
                                            <p:strVal val="#ppt_w"/>
                                          </p:val>
                                        </p:tav>
                                      </p:tavLst>
                                    </p:anim>
                                    <p:anim calcmode="lin" valueType="num">
                                      <p:cBhvr>
                                        <p:cTn id="10" dur="500" fill="hold"/>
                                        <p:tgtEl>
                                          <p:spTgt spid="23"/>
                                        </p:tgtEl>
                                        <p:attrNameLst>
                                          <p:attrName>ppt_h</p:attrName>
                                        </p:attrNameLst>
                                      </p:cBhvr>
                                      <p:tavLst>
                                        <p:tav tm="0">
                                          <p:val>
                                            <p:fltVal val="0"/>
                                          </p:val>
                                        </p:tav>
                                        <p:tav tm="100000">
                                          <p:val>
                                            <p:strVal val="#ppt_h"/>
                                          </p:val>
                                        </p:tav>
                                      </p:tavLst>
                                    </p:anim>
                                    <p:animEffect transition="in" filter="fade">
                                      <p:cBhvr>
                                        <p:cTn id="11" dur="500"/>
                                        <p:tgtEl>
                                          <p:spTgt spid="23"/>
                                        </p:tgtEl>
                                      </p:cBhvr>
                                    </p:animEffect>
                                  </p:childTnLst>
                                </p:cTn>
                              </p:par>
                              <p:par>
                                <p:cTn id="12" presetID="53" presetClass="entr" presetSubtype="16" fill="hold" nodeType="withEffect">
                                  <p:stCondLst>
                                    <p:cond delay="50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fltVal val="0"/>
                                          </p:val>
                                        </p:tav>
                                        <p:tav tm="100000">
                                          <p:val>
                                            <p:strVal val="#ppt_w"/>
                                          </p:val>
                                        </p:tav>
                                      </p:tavLst>
                                    </p:anim>
                                    <p:anim calcmode="lin" valueType="num">
                                      <p:cBhvr>
                                        <p:cTn id="15" dur="500" fill="hold"/>
                                        <p:tgtEl>
                                          <p:spTgt spid="26"/>
                                        </p:tgtEl>
                                        <p:attrNameLst>
                                          <p:attrName>ppt_h</p:attrName>
                                        </p:attrNameLst>
                                      </p:cBhvr>
                                      <p:tavLst>
                                        <p:tav tm="0">
                                          <p:val>
                                            <p:fltVal val="0"/>
                                          </p:val>
                                        </p:tav>
                                        <p:tav tm="100000">
                                          <p:val>
                                            <p:strVal val="#ppt_h"/>
                                          </p:val>
                                        </p:tav>
                                      </p:tavLst>
                                    </p:anim>
                                    <p:animEffect transition="in" filter="fade">
                                      <p:cBhvr>
                                        <p:cTn id="16" dur="500"/>
                                        <p:tgtEl>
                                          <p:spTgt spid="26"/>
                                        </p:tgtEl>
                                      </p:cBhvr>
                                    </p:animEffect>
                                  </p:childTnLst>
                                </p:cTn>
                              </p:par>
                              <p:par>
                                <p:cTn id="17" presetID="53" presetClass="entr" presetSubtype="16" fill="hold" nodeType="withEffect">
                                  <p:stCondLst>
                                    <p:cond delay="500"/>
                                  </p:stCondLst>
                                  <p:childTnLst>
                                    <p:set>
                                      <p:cBhvr>
                                        <p:cTn id="18" dur="1" fill="hold">
                                          <p:stCondLst>
                                            <p:cond delay="0"/>
                                          </p:stCondLst>
                                        </p:cTn>
                                        <p:tgtEl>
                                          <p:spTgt spid="25"/>
                                        </p:tgtEl>
                                        <p:attrNameLst>
                                          <p:attrName>style.visibility</p:attrName>
                                        </p:attrNameLst>
                                      </p:cBhvr>
                                      <p:to>
                                        <p:strVal val="visible"/>
                                      </p:to>
                                    </p:set>
                                    <p:anim calcmode="lin" valueType="num">
                                      <p:cBhvr>
                                        <p:cTn id="19" dur="500" fill="hold"/>
                                        <p:tgtEl>
                                          <p:spTgt spid="25"/>
                                        </p:tgtEl>
                                        <p:attrNameLst>
                                          <p:attrName>ppt_w</p:attrName>
                                        </p:attrNameLst>
                                      </p:cBhvr>
                                      <p:tavLst>
                                        <p:tav tm="0">
                                          <p:val>
                                            <p:fltVal val="0"/>
                                          </p:val>
                                        </p:tav>
                                        <p:tav tm="100000">
                                          <p:val>
                                            <p:strVal val="#ppt_w"/>
                                          </p:val>
                                        </p:tav>
                                      </p:tavLst>
                                    </p:anim>
                                    <p:anim calcmode="lin" valueType="num">
                                      <p:cBhvr>
                                        <p:cTn id="20" dur="500" fill="hold"/>
                                        <p:tgtEl>
                                          <p:spTgt spid="25"/>
                                        </p:tgtEl>
                                        <p:attrNameLst>
                                          <p:attrName>ppt_h</p:attrName>
                                        </p:attrNameLst>
                                      </p:cBhvr>
                                      <p:tavLst>
                                        <p:tav tm="0">
                                          <p:val>
                                            <p:fltVal val="0"/>
                                          </p:val>
                                        </p:tav>
                                        <p:tav tm="100000">
                                          <p:val>
                                            <p:strVal val="#ppt_h"/>
                                          </p:val>
                                        </p:tav>
                                      </p:tavLst>
                                    </p:anim>
                                    <p:animEffect transition="in" filter="fade">
                                      <p:cBhvr>
                                        <p:cTn id="21" dur="500"/>
                                        <p:tgtEl>
                                          <p:spTgt spid="25"/>
                                        </p:tgtEl>
                                      </p:cBhvr>
                                    </p:animEffect>
                                  </p:childTnLst>
                                </p:cTn>
                              </p:par>
                              <p:par>
                                <p:cTn id="22" presetID="53" presetClass="entr" presetSubtype="16" fill="hold" nodeType="withEffect">
                                  <p:stCondLst>
                                    <p:cond delay="50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73416592-6F9D-9F00-577A-C4CE270F5B9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289" t="1025" r="14550" b="45888"/>
          <a:stretch/>
        </p:blipFill>
        <p:spPr>
          <a:xfrm flipH="1">
            <a:off x="9488193" y="-604713"/>
            <a:ext cx="3435039" cy="3435039"/>
          </a:xfrm>
          <a:prstGeom prst="ellipse">
            <a:avLst/>
          </a:prstGeom>
        </p:spPr>
      </p:pic>
    </p:spTree>
    <p:extLst>
      <p:ext uri="{BB962C8B-B14F-4D97-AF65-F5344CB8AC3E}">
        <p14:creationId xmlns:p14="http://schemas.microsoft.com/office/powerpoint/2010/main" val="458459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725CF7B1-FFCA-DA19-E07F-3CA7B051A0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6404" t="3232" r="9131" b="189"/>
          <a:stretch/>
        </p:blipFill>
        <p:spPr>
          <a:xfrm>
            <a:off x="9488193" y="-604713"/>
            <a:ext cx="3435039" cy="3435039"/>
          </a:xfrm>
          <a:prstGeom prst="ellipse">
            <a:avLst/>
          </a:prstGeom>
        </p:spPr>
      </p:pic>
    </p:spTree>
    <p:extLst>
      <p:ext uri="{BB962C8B-B14F-4D97-AF65-F5344CB8AC3E}">
        <p14:creationId xmlns:p14="http://schemas.microsoft.com/office/powerpoint/2010/main" val="134891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dirty="0">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dirty="0">
                <a:solidFill>
                  <a:schemeClr val="bg1"/>
                </a:solidFill>
                <a:latin typeface="+mj-lt"/>
              </a:rPr>
              <a:t>INDIANA DEPT. OF CHILD SERVICES</a:t>
            </a:r>
          </a:p>
        </p:txBody>
      </p:sp>
      <p:pic>
        <p:nvPicPr>
          <p:cNvPr id="2" name="Picture 1">
            <a:extLst>
              <a:ext uri="{FF2B5EF4-FFF2-40B4-BE49-F238E27FC236}">
                <a16:creationId xmlns:a16="http://schemas.microsoft.com/office/drawing/2014/main" id="{C7A55092-0C21-4516-36FD-3DCDCEC7F38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286" t="-8142" r="14286" b="8142"/>
          <a:stretch/>
        </p:blipFill>
        <p:spPr>
          <a:xfrm>
            <a:off x="9488193" y="-604713"/>
            <a:ext cx="3435039" cy="3435039"/>
          </a:xfrm>
          <a:prstGeom prst="ellipse">
            <a:avLst/>
          </a:prstGeom>
        </p:spPr>
      </p:pic>
    </p:spTree>
    <p:extLst>
      <p:ext uri="{BB962C8B-B14F-4D97-AF65-F5344CB8AC3E}">
        <p14:creationId xmlns:p14="http://schemas.microsoft.com/office/powerpoint/2010/main" val="3176971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9" name="Graphic 45">
            <a:extLst>
              <a:ext uri="{FF2B5EF4-FFF2-40B4-BE49-F238E27FC236}">
                <a16:creationId xmlns:a16="http://schemas.microsoft.com/office/drawing/2014/main" id="{92ABFDAB-8E2B-39DA-B0D0-4B6B223BF735}"/>
              </a:ext>
            </a:extLst>
          </p:cNvPr>
          <p:cNvSpPr/>
          <p:nvPr/>
        </p:nvSpPr>
        <p:spPr>
          <a:xfrm>
            <a:off x="6744189" y="4102182"/>
            <a:ext cx="4988316" cy="1982732"/>
          </a:xfrm>
          <a:custGeom>
            <a:avLst/>
            <a:gdLst>
              <a:gd name="connsiteX0" fmla="*/ 5132200 w 5132199"/>
              <a:gd name="connsiteY0" fmla="*/ 1286210 h 2039922"/>
              <a:gd name="connsiteX1" fmla="*/ 5132200 w 5132199"/>
              <a:gd name="connsiteY1" fmla="*/ 0 h 2039922"/>
              <a:gd name="connsiteX2" fmla="*/ 0 w 5132199"/>
              <a:gd name="connsiteY2" fmla="*/ 0 h 2039922"/>
              <a:gd name="connsiteX3" fmla="*/ 0 w 5132199"/>
              <a:gd name="connsiteY3" fmla="*/ 1286210 h 2039922"/>
              <a:gd name="connsiteX4" fmla="*/ 2338564 w 5132199"/>
              <a:gd name="connsiteY4" fmla="*/ 1286210 h 2039922"/>
              <a:gd name="connsiteX5" fmla="*/ 2338564 w 5132199"/>
              <a:gd name="connsiteY5" fmla="*/ 1584851 h 2039922"/>
              <a:gd name="connsiteX6" fmla="*/ 2111028 w 5132199"/>
              <a:gd name="connsiteY6" fmla="*/ 1584851 h 2039922"/>
              <a:gd name="connsiteX7" fmla="*/ 2566100 w 5132199"/>
              <a:gd name="connsiteY7" fmla="*/ 2039923 h 2039922"/>
              <a:gd name="connsiteX8" fmla="*/ 3021172 w 5132199"/>
              <a:gd name="connsiteY8" fmla="*/ 1584851 h 2039922"/>
              <a:gd name="connsiteX9" fmla="*/ 2793636 w 5132199"/>
              <a:gd name="connsiteY9" fmla="*/ 1584851 h 2039922"/>
              <a:gd name="connsiteX10" fmla="*/ 2793636 w 5132199"/>
              <a:gd name="connsiteY10" fmla="*/ 1286210 h 2039922"/>
              <a:gd name="connsiteX11" fmla="*/ 5132200 w 5132199"/>
              <a:gd name="connsiteY11" fmla="*/ 1286210 h 20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32199" h="2039922">
                <a:moveTo>
                  <a:pt x="5132200" y="1286210"/>
                </a:moveTo>
                <a:lnTo>
                  <a:pt x="5132200" y="0"/>
                </a:lnTo>
                <a:lnTo>
                  <a:pt x="0" y="0"/>
                </a:lnTo>
                <a:lnTo>
                  <a:pt x="0" y="1286210"/>
                </a:lnTo>
                <a:lnTo>
                  <a:pt x="2338564" y="1286210"/>
                </a:lnTo>
                <a:lnTo>
                  <a:pt x="2338564" y="1584851"/>
                </a:lnTo>
                <a:lnTo>
                  <a:pt x="2111028" y="1584851"/>
                </a:lnTo>
                <a:lnTo>
                  <a:pt x="2566100" y="2039923"/>
                </a:lnTo>
                <a:lnTo>
                  <a:pt x="3021172" y="1584851"/>
                </a:lnTo>
                <a:lnTo>
                  <a:pt x="2793636" y="1584851"/>
                </a:lnTo>
                <a:lnTo>
                  <a:pt x="2793636" y="1286210"/>
                </a:lnTo>
                <a:lnTo>
                  <a:pt x="5132200" y="1286210"/>
                </a:lnTo>
                <a:close/>
              </a:path>
            </a:pathLst>
          </a:custGeom>
          <a:solidFill>
            <a:schemeClr val="bg1">
              <a:lumMod val="65000"/>
            </a:schemeClr>
          </a:solidFill>
          <a:ln w="57150" cap="flat">
            <a:solidFill>
              <a:schemeClr val="bg1"/>
            </a:solidFill>
            <a:prstDash val="solid"/>
            <a:miter/>
          </a:ln>
        </p:spPr>
        <p:txBody>
          <a:bodyPr rtlCol="0" anchor="ctr"/>
          <a:lstStyle/>
          <a:p>
            <a:endParaRPr lang="en-US" dirty="0"/>
          </a:p>
        </p:txBody>
      </p:sp>
      <p:sp>
        <p:nvSpPr>
          <p:cNvPr id="47" name="Graphic 44">
            <a:extLst>
              <a:ext uri="{FF2B5EF4-FFF2-40B4-BE49-F238E27FC236}">
                <a16:creationId xmlns:a16="http://schemas.microsoft.com/office/drawing/2014/main" id="{F1E9930F-DCBD-7098-038B-C775753389F0}"/>
              </a:ext>
            </a:extLst>
          </p:cNvPr>
          <p:cNvSpPr/>
          <p:nvPr/>
        </p:nvSpPr>
        <p:spPr>
          <a:xfrm>
            <a:off x="6744189" y="2308786"/>
            <a:ext cx="4988316" cy="1982732"/>
          </a:xfrm>
          <a:custGeom>
            <a:avLst/>
            <a:gdLst>
              <a:gd name="connsiteX0" fmla="*/ 5132200 w 5132199"/>
              <a:gd name="connsiteY0" fmla="*/ 1286210 h 2039922"/>
              <a:gd name="connsiteX1" fmla="*/ 5132200 w 5132199"/>
              <a:gd name="connsiteY1" fmla="*/ 0 h 2039922"/>
              <a:gd name="connsiteX2" fmla="*/ 0 w 5132199"/>
              <a:gd name="connsiteY2" fmla="*/ 0 h 2039922"/>
              <a:gd name="connsiteX3" fmla="*/ 0 w 5132199"/>
              <a:gd name="connsiteY3" fmla="*/ 1286210 h 2039922"/>
              <a:gd name="connsiteX4" fmla="*/ 2338564 w 5132199"/>
              <a:gd name="connsiteY4" fmla="*/ 1286210 h 2039922"/>
              <a:gd name="connsiteX5" fmla="*/ 2338564 w 5132199"/>
              <a:gd name="connsiteY5" fmla="*/ 1584851 h 2039922"/>
              <a:gd name="connsiteX6" fmla="*/ 2111028 w 5132199"/>
              <a:gd name="connsiteY6" fmla="*/ 1584851 h 2039922"/>
              <a:gd name="connsiteX7" fmla="*/ 2566100 w 5132199"/>
              <a:gd name="connsiteY7" fmla="*/ 2039923 h 2039922"/>
              <a:gd name="connsiteX8" fmla="*/ 3021172 w 5132199"/>
              <a:gd name="connsiteY8" fmla="*/ 1584851 h 2039922"/>
              <a:gd name="connsiteX9" fmla="*/ 2793636 w 5132199"/>
              <a:gd name="connsiteY9" fmla="*/ 1584851 h 2039922"/>
              <a:gd name="connsiteX10" fmla="*/ 2793636 w 5132199"/>
              <a:gd name="connsiteY10" fmla="*/ 1286210 h 2039922"/>
              <a:gd name="connsiteX11" fmla="*/ 5132200 w 5132199"/>
              <a:gd name="connsiteY11" fmla="*/ 1286210 h 20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32199" h="2039922">
                <a:moveTo>
                  <a:pt x="5132200" y="1286210"/>
                </a:moveTo>
                <a:lnTo>
                  <a:pt x="5132200" y="0"/>
                </a:lnTo>
                <a:lnTo>
                  <a:pt x="0" y="0"/>
                </a:lnTo>
                <a:lnTo>
                  <a:pt x="0" y="1286210"/>
                </a:lnTo>
                <a:lnTo>
                  <a:pt x="2338564" y="1286210"/>
                </a:lnTo>
                <a:lnTo>
                  <a:pt x="2338564" y="1584851"/>
                </a:lnTo>
                <a:lnTo>
                  <a:pt x="2111028" y="1584851"/>
                </a:lnTo>
                <a:lnTo>
                  <a:pt x="2566100" y="2039923"/>
                </a:lnTo>
                <a:lnTo>
                  <a:pt x="3021172" y="1584851"/>
                </a:lnTo>
                <a:lnTo>
                  <a:pt x="2793636" y="1584851"/>
                </a:lnTo>
                <a:lnTo>
                  <a:pt x="2793636" y="1286210"/>
                </a:lnTo>
                <a:lnTo>
                  <a:pt x="5132200" y="1286210"/>
                </a:lnTo>
                <a:close/>
              </a:path>
            </a:pathLst>
          </a:custGeom>
          <a:solidFill>
            <a:srgbClr val="FDB727"/>
          </a:solidFill>
          <a:ln w="57150" cap="flat">
            <a:solidFill>
              <a:schemeClr val="bg1"/>
            </a:solidFill>
            <a:prstDash val="solid"/>
            <a:miter/>
          </a:ln>
        </p:spPr>
        <p:txBody>
          <a:bodyPr rtlCol="0" anchor="ctr"/>
          <a:lstStyle/>
          <a:p>
            <a:endParaRPr lang="en-US" dirty="0"/>
          </a:p>
        </p:txBody>
      </p:sp>
      <p:sp>
        <p:nvSpPr>
          <p:cNvPr id="48" name="Graphic 43">
            <a:extLst>
              <a:ext uri="{FF2B5EF4-FFF2-40B4-BE49-F238E27FC236}">
                <a16:creationId xmlns:a16="http://schemas.microsoft.com/office/drawing/2014/main" id="{4173D978-3F16-FEE1-4D88-14C4A7E7B4B5}"/>
              </a:ext>
            </a:extLst>
          </p:cNvPr>
          <p:cNvSpPr/>
          <p:nvPr/>
        </p:nvSpPr>
        <p:spPr>
          <a:xfrm>
            <a:off x="6744189" y="515391"/>
            <a:ext cx="4988316" cy="1982732"/>
          </a:xfrm>
          <a:custGeom>
            <a:avLst/>
            <a:gdLst>
              <a:gd name="connsiteX0" fmla="*/ 5132200 w 5132199"/>
              <a:gd name="connsiteY0" fmla="*/ 1286210 h 2039922"/>
              <a:gd name="connsiteX1" fmla="*/ 5132200 w 5132199"/>
              <a:gd name="connsiteY1" fmla="*/ 0 h 2039922"/>
              <a:gd name="connsiteX2" fmla="*/ 0 w 5132199"/>
              <a:gd name="connsiteY2" fmla="*/ 0 h 2039922"/>
              <a:gd name="connsiteX3" fmla="*/ 0 w 5132199"/>
              <a:gd name="connsiteY3" fmla="*/ 1286210 h 2039922"/>
              <a:gd name="connsiteX4" fmla="*/ 2338564 w 5132199"/>
              <a:gd name="connsiteY4" fmla="*/ 1286210 h 2039922"/>
              <a:gd name="connsiteX5" fmla="*/ 2338564 w 5132199"/>
              <a:gd name="connsiteY5" fmla="*/ 1584851 h 2039922"/>
              <a:gd name="connsiteX6" fmla="*/ 2111028 w 5132199"/>
              <a:gd name="connsiteY6" fmla="*/ 1584851 h 2039922"/>
              <a:gd name="connsiteX7" fmla="*/ 2566100 w 5132199"/>
              <a:gd name="connsiteY7" fmla="*/ 2039923 h 2039922"/>
              <a:gd name="connsiteX8" fmla="*/ 3021172 w 5132199"/>
              <a:gd name="connsiteY8" fmla="*/ 1584851 h 2039922"/>
              <a:gd name="connsiteX9" fmla="*/ 2793636 w 5132199"/>
              <a:gd name="connsiteY9" fmla="*/ 1584851 h 2039922"/>
              <a:gd name="connsiteX10" fmla="*/ 2793636 w 5132199"/>
              <a:gd name="connsiteY10" fmla="*/ 1286210 h 2039922"/>
              <a:gd name="connsiteX11" fmla="*/ 5132200 w 5132199"/>
              <a:gd name="connsiteY11" fmla="*/ 1286210 h 20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32199" h="2039922">
                <a:moveTo>
                  <a:pt x="5132200" y="1286210"/>
                </a:moveTo>
                <a:lnTo>
                  <a:pt x="5132200" y="0"/>
                </a:lnTo>
                <a:lnTo>
                  <a:pt x="0" y="0"/>
                </a:lnTo>
                <a:lnTo>
                  <a:pt x="0" y="1286210"/>
                </a:lnTo>
                <a:lnTo>
                  <a:pt x="2338564" y="1286210"/>
                </a:lnTo>
                <a:lnTo>
                  <a:pt x="2338564" y="1584851"/>
                </a:lnTo>
                <a:lnTo>
                  <a:pt x="2111028" y="1584851"/>
                </a:lnTo>
                <a:lnTo>
                  <a:pt x="2566100" y="2039923"/>
                </a:lnTo>
                <a:lnTo>
                  <a:pt x="3021172" y="1584851"/>
                </a:lnTo>
                <a:lnTo>
                  <a:pt x="2793636" y="1584851"/>
                </a:lnTo>
                <a:lnTo>
                  <a:pt x="2793636" y="1286210"/>
                </a:lnTo>
                <a:lnTo>
                  <a:pt x="5132200" y="1286210"/>
                </a:lnTo>
                <a:close/>
              </a:path>
            </a:pathLst>
          </a:custGeom>
          <a:solidFill>
            <a:srgbClr val="134B8E"/>
          </a:solidFill>
          <a:ln w="57150" cap="flat">
            <a:solidFill>
              <a:schemeClr val="bg1"/>
            </a:solidFill>
            <a:prstDash val="solid"/>
            <a:miter/>
          </a:ln>
        </p:spPr>
        <p:txBody>
          <a:bodyPr rtlCol="0" anchor="ctr"/>
          <a:lstStyle/>
          <a:p>
            <a:endParaRPr lang="en-US" dirty="0"/>
          </a:p>
        </p:txBody>
      </p:sp>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Tree>
    <p:extLst>
      <p:ext uri="{BB962C8B-B14F-4D97-AF65-F5344CB8AC3E}">
        <p14:creationId xmlns:p14="http://schemas.microsoft.com/office/powerpoint/2010/main" val="378812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anim calcmode="lin" valueType="num">
                                      <p:cBhvr>
                                        <p:cTn id="8" dur="500" fill="hold"/>
                                        <p:tgtEl>
                                          <p:spTgt spid="48"/>
                                        </p:tgtEl>
                                        <p:attrNameLst>
                                          <p:attrName>ppt_x</p:attrName>
                                        </p:attrNameLst>
                                      </p:cBhvr>
                                      <p:tavLst>
                                        <p:tav tm="0">
                                          <p:val>
                                            <p:strVal val="#ppt_x"/>
                                          </p:val>
                                        </p:tav>
                                        <p:tav tm="100000">
                                          <p:val>
                                            <p:strVal val="#ppt_x"/>
                                          </p:val>
                                        </p:tav>
                                      </p:tavLst>
                                    </p:anim>
                                    <p:anim calcmode="lin" valueType="num">
                                      <p:cBhvr>
                                        <p:cTn id="9" dur="500" fill="hold"/>
                                        <p:tgtEl>
                                          <p:spTgt spid="4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anim calcmode="lin" valueType="num">
                                      <p:cBhvr>
                                        <p:cTn id="14" dur="500" fill="hold"/>
                                        <p:tgtEl>
                                          <p:spTgt spid="47"/>
                                        </p:tgtEl>
                                        <p:attrNameLst>
                                          <p:attrName>ppt_x</p:attrName>
                                        </p:attrNameLst>
                                      </p:cBhvr>
                                      <p:tavLst>
                                        <p:tav tm="0">
                                          <p:val>
                                            <p:strVal val="#ppt_x"/>
                                          </p:val>
                                        </p:tav>
                                        <p:tav tm="100000">
                                          <p:val>
                                            <p:strVal val="#ppt_x"/>
                                          </p:val>
                                        </p:tav>
                                      </p:tavLst>
                                    </p:anim>
                                    <p:anim calcmode="lin" valueType="num">
                                      <p:cBhvr>
                                        <p:cTn id="15" dur="500" fill="hold"/>
                                        <p:tgtEl>
                                          <p:spTgt spid="47"/>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7" presetClass="entr" presetSubtype="0" fill="hold" grpId="0" nodeType="after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500"/>
                                        <p:tgtEl>
                                          <p:spTgt spid="49"/>
                                        </p:tgtEl>
                                      </p:cBhvr>
                                    </p:animEffect>
                                    <p:anim calcmode="lin" valueType="num">
                                      <p:cBhvr>
                                        <p:cTn id="20" dur="500" fill="hold"/>
                                        <p:tgtEl>
                                          <p:spTgt spid="49"/>
                                        </p:tgtEl>
                                        <p:attrNameLst>
                                          <p:attrName>ppt_x</p:attrName>
                                        </p:attrNameLst>
                                      </p:cBhvr>
                                      <p:tavLst>
                                        <p:tav tm="0">
                                          <p:val>
                                            <p:strVal val="#ppt_x"/>
                                          </p:val>
                                        </p:tav>
                                        <p:tav tm="100000">
                                          <p:val>
                                            <p:strVal val="#ppt_x"/>
                                          </p:val>
                                        </p:tav>
                                      </p:tavLst>
                                    </p:anim>
                                    <p:anim calcmode="lin" valueType="num">
                                      <p:cBhvr>
                                        <p:cTn id="21" dur="5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7" grpId="0" animBg="1"/>
      <p:bldP spid="48"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Rows, short points">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742929"/>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723B89B8-E7A6-B9EB-7FFE-B0429496DB9A}"/>
              </a:ext>
            </a:extLst>
          </p:cNvPr>
          <p:cNvSpPr/>
          <p:nvPr userDrawn="1"/>
        </p:nvSpPr>
        <p:spPr>
          <a:xfrm>
            <a:off x="0" y="2839519"/>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E32093A3-7249-C5C0-876E-2089CA1C6838}"/>
              </a:ext>
            </a:extLst>
          </p:cNvPr>
          <p:cNvSpPr/>
          <p:nvPr userDrawn="1"/>
        </p:nvSpPr>
        <p:spPr>
          <a:xfrm>
            <a:off x="0" y="3936109"/>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24F73F02-2154-D944-9209-EA507878AE05}"/>
              </a:ext>
            </a:extLst>
          </p:cNvPr>
          <p:cNvSpPr/>
          <p:nvPr userDrawn="1"/>
        </p:nvSpPr>
        <p:spPr>
          <a:xfrm>
            <a:off x="0" y="5031010"/>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74026FD4-4D33-76E3-9C66-CEA23C1A8FE8}"/>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2052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box and photo">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AC7EA38F-FF3A-5569-0B25-02E822CEDDE6}"/>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66F9D12-91F3-FAF3-3E0E-233CBE1E2CF1}"/>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29181246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box and photo2">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F6812ACF-408B-BF5A-C623-2DADE5600D9A}"/>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5E4F5DB-678C-AB79-7A2F-64AF7C1B5A9C}"/>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35180515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box and photo3">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05C5C9FC-0E0D-4F07-D192-D4515635DA9E}"/>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136B072-C939-B1B7-93A6-4BC959162DC9}"/>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15541308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box and photo4">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9A72EDAB-0ACF-25C8-DBB7-6B5DCD2956A6}"/>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95F2830-82CB-BE7F-F681-532ED3F7C19E}"/>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27638404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dirty="0">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a:off x="2826327" y="4747307"/>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62641"/>
                <a:ext cx="489526" cy="369332"/>
              </a:xfrm>
              <a:prstGeom prst="rect">
                <a:avLst/>
              </a:prstGeom>
              <a:noFill/>
            </p:spPr>
            <p:txBody>
              <a:bodyPr wrap="square" rtlCol="0" anchor="ctr">
                <a:spAutoFit/>
              </a:bodyPr>
              <a:lstStyle/>
              <a:p>
                <a:pPr algn="ctr"/>
                <a:r>
                  <a:rPr lang="en-US" dirty="0">
                    <a:solidFill>
                      <a:schemeClr val="bg1"/>
                    </a:solidFill>
                  </a:rPr>
                  <a:t>4</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dirty="0"/>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a:off x="2826327" y="351665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31986"/>
                <a:ext cx="489526" cy="369332"/>
              </a:xfrm>
              <a:prstGeom prst="rect">
                <a:avLst/>
              </a:prstGeom>
              <a:noFill/>
            </p:spPr>
            <p:txBody>
              <a:bodyPr wrap="square" rtlCol="0" anchor="ctr">
                <a:spAutoFit/>
              </a:bodyPr>
              <a:lstStyle/>
              <a:p>
                <a:pPr algn="ctr"/>
                <a:r>
                  <a:rPr lang="en-US" dirty="0">
                    <a:solidFill>
                      <a:schemeClr val="bg1"/>
                    </a:solidFill>
                  </a:rPr>
                  <a:t>3</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dirty="0"/>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a:off x="2826327" y="229760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112936"/>
                <a:ext cx="489526" cy="369332"/>
              </a:xfrm>
              <a:prstGeom prst="rect">
                <a:avLst/>
              </a:prstGeom>
              <a:noFill/>
            </p:spPr>
            <p:txBody>
              <a:bodyPr wrap="square" rtlCol="0" anchor="ctr">
                <a:spAutoFit/>
              </a:bodyPr>
              <a:lstStyle/>
              <a:p>
                <a:pPr algn="ctr"/>
                <a:r>
                  <a:rPr lang="en-US" dirty="0">
                    <a:solidFill>
                      <a:schemeClr val="bg1"/>
                    </a:solidFill>
                  </a:rPr>
                  <a:t>2</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dirty="0"/>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a:off x="2826327" y="118687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1002206"/>
                <a:ext cx="489526" cy="369332"/>
              </a:xfrm>
              <a:prstGeom prst="rect">
                <a:avLst/>
              </a:prstGeom>
              <a:noFill/>
            </p:spPr>
            <p:txBody>
              <a:bodyPr wrap="square" rtlCol="0" anchor="ctr">
                <a:spAutoFit/>
              </a:bodyPr>
              <a:lstStyle/>
              <a:p>
                <a:pPr algn="ctr"/>
                <a:r>
                  <a:rPr lang="en-US" dirty="0">
                    <a:solidFill>
                      <a:schemeClr val="bg1"/>
                    </a:solidFill>
                  </a:rPr>
                  <a:t>1</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dirty="0"/>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dirty="0"/>
          </a:p>
        </p:txBody>
      </p:sp>
    </p:spTree>
    <p:extLst>
      <p:ext uri="{BB962C8B-B14F-4D97-AF65-F5344CB8AC3E}">
        <p14:creationId xmlns:p14="http://schemas.microsoft.com/office/powerpoint/2010/main" val="344766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CS Prioriti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27D4F9-C222-B067-AE41-505584C8BE9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63" b="9063"/>
          <a:stretch/>
        </p:blipFill>
        <p:spPr>
          <a:xfrm>
            <a:off x="-92364" y="-71020"/>
            <a:ext cx="12408132" cy="6929022"/>
          </a:xfrm>
          <a:prstGeom prst="rect">
            <a:avLst/>
          </a:prstGeom>
        </p:spPr>
      </p:pic>
      <p:pic>
        <p:nvPicPr>
          <p:cNvPr id="7" name="Picture 6">
            <a:extLst>
              <a:ext uri="{FF2B5EF4-FFF2-40B4-BE49-F238E27FC236}">
                <a16:creationId xmlns:a16="http://schemas.microsoft.com/office/drawing/2014/main" id="{6706322A-AE87-5652-6161-8403BE6D54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35672" y="185629"/>
            <a:ext cx="7235944" cy="6072326"/>
          </a:xfrm>
          <a:prstGeom prst="rect">
            <a:avLst/>
          </a:prstGeom>
        </p:spPr>
      </p:pic>
      <p:sp>
        <p:nvSpPr>
          <p:cNvPr id="8" name="TextBox 7">
            <a:extLst>
              <a:ext uri="{FF2B5EF4-FFF2-40B4-BE49-F238E27FC236}">
                <a16:creationId xmlns:a16="http://schemas.microsoft.com/office/drawing/2014/main" id="{BF92078E-3AE0-8528-ED2C-FB36F4E2E4D6}"/>
              </a:ext>
            </a:extLst>
          </p:cNvPr>
          <p:cNvSpPr txBox="1"/>
          <p:nvPr userDrawn="1"/>
        </p:nvSpPr>
        <p:spPr>
          <a:xfrm>
            <a:off x="518596" y="389418"/>
            <a:ext cx="4080951" cy="923330"/>
          </a:xfrm>
          <a:prstGeom prst="rect">
            <a:avLst/>
          </a:prstGeom>
          <a:noFill/>
        </p:spPr>
        <p:txBody>
          <a:bodyPr wrap="square" rtlCol="0">
            <a:spAutoFit/>
          </a:bodyPr>
          <a:lstStyle/>
          <a:p>
            <a:r>
              <a:rPr lang="en-US" sz="5400" b="1" dirty="0">
                <a:solidFill>
                  <a:schemeClr val="bg1"/>
                </a:solidFill>
              </a:rPr>
              <a:t>DCS Priorities</a:t>
            </a:r>
          </a:p>
        </p:txBody>
      </p:sp>
      <p:grpSp>
        <p:nvGrpSpPr>
          <p:cNvPr id="9" name="Group 8">
            <a:extLst>
              <a:ext uri="{FF2B5EF4-FFF2-40B4-BE49-F238E27FC236}">
                <a16:creationId xmlns:a16="http://schemas.microsoft.com/office/drawing/2014/main" id="{503ACD3E-94DB-64A4-70B8-107866E2F618}"/>
              </a:ext>
            </a:extLst>
          </p:cNvPr>
          <p:cNvGrpSpPr/>
          <p:nvPr userDrawn="1"/>
        </p:nvGrpSpPr>
        <p:grpSpPr>
          <a:xfrm>
            <a:off x="5946817" y="1093720"/>
            <a:ext cx="4226993" cy="1014505"/>
            <a:chOff x="5946817" y="1093720"/>
            <a:chExt cx="4226993" cy="1014505"/>
          </a:xfrm>
        </p:grpSpPr>
        <p:sp>
          <p:nvSpPr>
            <p:cNvPr id="10" name="TextBox 9">
              <a:extLst>
                <a:ext uri="{FF2B5EF4-FFF2-40B4-BE49-F238E27FC236}">
                  <a16:creationId xmlns:a16="http://schemas.microsoft.com/office/drawing/2014/main" id="{3314AA7B-1E38-CD1A-98A4-311C7D68E015}"/>
                </a:ext>
              </a:extLst>
            </p:cNvPr>
            <p:cNvSpPr txBox="1"/>
            <p:nvPr/>
          </p:nvSpPr>
          <p:spPr>
            <a:xfrm>
              <a:off x="7002640" y="1323973"/>
              <a:ext cx="3171170" cy="646331"/>
            </a:xfrm>
            <a:prstGeom prst="rect">
              <a:avLst/>
            </a:prstGeom>
            <a:noFill/>
          </p:spPr>
          <p:txBody>
            <a:bodyPr wrap="square" rtlCol="0">
              <a:spAutoFit/>
            </a:bodyPr>
            <a:lstStyle/>
            <a:p>
              <a:pPr>
                <a:buSzPct val="115000"/>
              </a:pPr>
              <a:r>
                <a:rPr lang="en-US" sz="3600" dirty="0">
                  <a:solidFill>
                    <a:schemeClr val="bg1"/>
                  </a:solidFill>
                </a:rPr>
                <a:t>Child safety</a:t>
              </a:r>
            </a:p>
          </p:txBody>
        </p:sp>
        <p:pic>
          <p:nvPicPr>
            <p:cNvPr id="11" name="Graphic 10" descr="Shield Tick outline">
              <a:extLst>
                <a:ext uri="{FF2B5EF4-FFF2-40B4-BE49-F238E27FC236}">
                  <a16:creationId xmlns:a16="http://schemas.microsoft.com/office/drawing/2014/main" id="{D305640B-EDB7-4237-8498-96A41F0560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817" y="1093720"/>
              <a:ext cx="1014505" cy="1014505"/>
            </a:xfrm>
            <a:prstGeom prst="rect">
              <a:avLst/>
            </a:prstGeom>
          </p:spPr>
        </p:pic>
      </p:grpSp>
      <p:grpSp>
        <p:nvGrpSpPr>
          <p:cNvPr id="12" name="Group 11">
            <a:extLst>
              <a:ext uri="{FF2B5EF4-FFF2-40B4-BE49-F238E27FC236}">
                <a16:creationId xmlns:a16="http://schemas.microsoft.com/office/drawing/2014/main" id="{1028BF02-5FB0-346C-A116-2A887B01D650}"/>
              </a:ext>
            </a:extLst>
          </p:cNvPr>
          <p:cNvGrpSpPr/>
          <p:nvPr userDrawn="1"/>
        </p:nvGrpSpPr>
        <p:grpSpPr>
          <a:xfrm>
            <a:off x="5946816" y="2322902"/>
            <a:ext cx="5008063" cy="1014505"/>
            <a:chOff x="5946816" y="2322902"/>
            <a:chExt cx="5008063" cy="1014505"/>
          </a:xfrm>
        </p:grpSpPr>
        <p:sp>
          <p:nvSpPr>
            <p:cNvPr id="13" name="TextBox 12">
              <a:extLst>
                <a:ext uri="{FF2B5EF4-FFF2-40B4-BE49-F238E27FC236}">
                  <a16:creationId xmlns:a16="http://schemas.microsoft.com/office/drawing/2014/main" id="{0E903A08-CABF-1D73-F04C-D6E820A7F1E1}"/>
                </a:ext>
              </a:extLst>
            </p:cNvPr>
            <p:cNvSpPr txBox="1"/>
            <p:nvPr/>
          </p:nvSpPr>
          <p:spPr>
            <a:xfrm>
              <a:off x="7002640" y="2513315"/>
              <a:ext cx="3952239" cy="646331"/>
            </a:xfrm>
            <a:prstGeom prst="rect">
              <a:avLst/>
            </a:prstGeom>
            <a:noFill/>
          </p:spPr>
          <p:txBody>
            <a:bodyPr wrap="square" rtlCol="0">
              <a:spAutoFit/>
            </a:bodyPr>
            <a:lstStyle/>
            <a:p>
              <a:pPr>
                <a:buSzPct val="115000"/>
              </a:pPr>
              <a:r>
                <a:rPr lang="en-US" sz="3600" dirty="0">
                  <a:solidFill>
                    <a:schemeClr val="bg1"/>
                  </a:solidFill>
                </a:rPr>
                <a:t>Child permanency</a:t>
              </a:r>
            </a:p>
          </p:txBody>
        </p:sp>
        <p:pic>
          <p:nvPicPr>
            <p:cNvPr id="14" name="Graphic 13" descr="Home1 outline">
              <a:extLst>
                <a:ext uri="{FF2B5EF4-FFF2-40B4-BE49-F238E27FC236}">
                  <a16:creationId xmlns:a16="http://schemas.microsoft.com/office/drawing/2014/main" id="{ED32DF72-AF4C-B6AB-0AAF-BF18151BBB4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46816" y="2322902"/>
              <a:ext cx="1014505" cy="1014505"/>
            </a:xfrm>
            <a:prstGeom prst="rect">
              <a:avLst/>
            </a:prstGeom>
          </p:spPr>
        </p:pic>
      </p:grpSp>
      <p:grpSp>
        <p:nvGrpSpPr>
          <p:cNvPr id="15" name="Group 14">
            <a:extLst>
              <a:ext uri="{FF2B5EF4-FFF2-40B4-BE49-F238E27FC236}">
                <a16:creationId xmlns:a16="http://schemas.microsoft.com/office/drawing/2014/main" id="{C4FAD530-8757-4E14-182A-E28D59D0A874}"/>
              </a:ext>
            </a:extLst>
          </p:cNvPr>
          <p:cNvGrpSpPr/>
          <p:nvPr userDrawn="1"/>
        </p:nvGrpSpPr>
        <p:grpSpPr>
          <a:xfrm>
            <a:off x="5946815" y="3570890"/>
            <a:ext cx="5918004" cy="1118255"/>
            <a:chOff x="5946815" y="3570890"/>
            <a:chExt cx="5918004" cy="1118255"/>
          </a:xfrm>
        </p:grpSpPr>
        <p:sp>
          <p:nvSpPr>
            <p:cNvPr id="16" name="TextBox 15">
              <a:extLst>
                <a:ext uri="{FF2B5EF4-FFF2-40B4-BE49-F238E27FC236}">
                  <a16:creationId xmlns:a16="http://schemas.microsoft.com/office/drawing/2014/main" id="{8AE41A97-0709-819B-E72A-9E5F3BA53090}"/>
                </a:ext>
              </a:extLst>
            </p:cNvPr>
            <p:cNvSpPr txBox="1"/>
            <p:nvPr/>
          </p:nvSpPr>
          <p:spPr>
            <a:xfrm>
              <a:off x="7011043" y="3570890"/>
              <a:ext cx="4853776" cy="1118255"/>
            </a:xfrm>
            <a:prstGeom prst="rect">
              <a:avLst/>
            </a:prstGeom>
            <a:noFill/>
          </p:spPr>
          <p:txBody>
            <a:bodyPr wrap="square" lIns="91440" tIns="45720" rIns="91440" bIns="45720" rtlCol="0" anchor="t">
              <a:spAutoFit/>
            </a:bodyPr>
            <a:lstStyle/>
            <a:p>
              <a:pPr>
                <a:lnSpc>
                  <a:spcPts val="4000"/>
                </a:lnSpc>
                <a:buSzPct val="115000"/>
              </a:pPr>
              <a:r>
                <a:rPr lang="en-US" sz="3600" dirty="0">
                  <a:solidFill>
                    <a:schemeClr val="bg1"/>
                  </a:solidFill>
                </a:rPr>
                <a:t>Foster and adoptive family support</a:t>
              </a:r>
              <a:endParaRPr lang="en-US" sz="3600" dirty="0">
                <a:solidFill>
                  <a:schemeClr val="bg1"/>
                </a:solidFill>
                <a:cs typeface="Calibri Light"/>
              </a:endParaRPr>
            </a:p>
          </p:txBody>
        </p:sp>
        <p:pic>
          <p:nvPicPr>
            <p:cNvPr id="17" name="Graphic 16" descr="Cheers outline">
              <a:extLst>
                <a:ext uri="{FF2B5EF4-FFF2-40B4-BE49-F238E27FC236}">
                  <a16:creationId xmlns:a16="http://schemas.microsoft.com/office/drawing/2014/main" id="{2E54157D-9A5A-10AB-BBC8-54F83EA296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46815" y="3663803"/>
              <a:ext cx="1014505" cy="1014505"/>
            </a:xfrm>
            <a:prstGeom prst="rect">
              <a:avLst/>
            </a:prstGeom>
          </p:spPr>
        </p:pic>
      </p:grpSp>
      <p:grpSp>
        <p:nvGrpSpPr>
          <p:cNvPr id="18" name="Group 17">
            <a:extLst>
              <a:ext uri="{FF2B5EF4-FFF2-40B4-BE49-F238E27FC236}">
                <a16:creationId xmlns:a16="http://schemas.microsoft.com/office/drawing/2014/main" id="{D7BB06E6-5EA8-6799-C3B8-A42A0C68D1E1}"/>
              </a:ext>
            </a:extLst>
          </p:cNvPr>
          <p:cNvGrpSpPr/>
          <p:nvPr userDrawn="1"/>
        </p:nvGrpSpPr>
        <p:grpSpPr>
          <a:xfrm>
            <a:off x="5954240" y="5009202"/>
            <a:ext cx="5908973" cy="1118255"/>
            <a:chOff x="5954240" y="5009202"/>
            <a:chExt cx="5908973" cy="1118255"/>
          </a:xfrm>
        </p:grpSpPr>
        <p:sp>
          <p:nvSpPr>
            <p:cNvPr id="19" name="TextBox 18">
              <a:extLst>
                <a:ext uri="{FF2B5EF4-FFF2-40B4-BE49-F238E27FC236}">
                  <a16:creationId xmlns:a16="http://schemas.microsoft.com/office/drawing/2014/main" id="{2890EF3D-44D9-77E3-E7ED-00F0CA928917}"/>
                </a:ext>
              </a:extLst>
            </p:cNvPr>
            <p:cNvSpPr txBox="1"/>
            <p:nvPr/>
          </p:nvSpPr>
          <p:spPr>
            <a:xfrm>
              <a:off x="7002640" y="5009202"/>
              <a:ext cx="4860573" cy="1118255"/>
            </a:xfrm>
            <a:prstGeom prst="rect">
              <a:avLst/>
            </a:prstGeom>
            <a:noFill/>
          </p:spPr>
          <p:txBody>
            <a:bodyPr wrap="square" lIns="91440" tIns="45720" rIns="91440" bIns="45720" rtlCol="0" anchor="t">
              <a:spAutoFit/>
            </a:bodyPr>
            <a:lstStyle/>
            <a:p>
              <a:pPr>
                <a:lnSpc>
                  <a:spcPts val="4000"/>
                </a:lnSpc>
                <a:buSzPct val="115000"/>
              </a:pPr>
              <a:r>
                <a:rPr lang="en-US" sz="3600" dirty="0">
                  <a:solidFill>
                    <a:schemeClr val="bg1"/>
                  </a:solidFill>
                </a:rPr>
                <a:t>Great government service</a:t>
              </a:r>
            </a:p>
          </p:txBody>
        </p:sp>
        <p:pic>
          <p:nvPicPr>
            <p:cNvPr id="20" name="Graphic 19" descr="Call center outline">
              <a:extLst>
                <a:ext uri="{FF2B5EF4-FFF2-40B4-BE49-F238E27FC236}">
                  <a16:creationId xmlns:a16="http://schemas.microsoft.com/office/drawing/2014/main" id="{D7E1E5E3-3964-55EC-CD01-21E81D697E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54240" y="5009202"/>
              <a:ext cx="1014505" cy="1014505"/>
            </a:xfrm>
            <a:prstGeom prst="rect">
              <a:avLst/>
            </a:prstGeom>
          </p:spPr>
        </p:pic>
      </p:grpSp>
      <p:pic>
        <p:nvPicPr>
          <p:cNvPr id="21" name="Picture 20" descr="Icon&#10;&#10;Description automatically generated">
            <a:extLst>
              <a:ext uri="{FF2B5EF4-FFF2-40B4-BE49-F238E27FC236}">
                <a16:creationId xmlns:a16="http://schemas.microsoft.com/office/drawing/2014/main" id="{5445CECB-5E4B-E7B4-A55E-708A362D74F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18596" y="1647138"/>
            <a:ext cx="4719974" cy="4224017"/>
          </a:xfrm>
          <a:prstGeom prst="rect">
            <a:avLst/>
          </a:prstGeom>
          <a:effectLst>
            <a:outerShdw blurRad="152400" dist="50800" dir="5400000" sx="103000" sy="103000" algn="ctr" rotWithShape="0">
              <a:srgbClr val="000000">
                <a:alpha val="15000"/>
              </a:srgbClr>
            </a:outerShdw>
          </a:effectLst>
        </p:spPr>
      </p:pic>
    </p:spTree>
    <p:extLst>
      <p:ext uri="{BB962C8B-B14F-4D97-AF65-F5344CB8AC3E}">
        <p14:creationId xmlns:p14="http://schemas.microsoft.com/office/powerpoint/2010/main" val="4733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 calcmode="lin" valueType="num">
                                      <p:cBhvr>
                                        <p:cTn id="14" dur="500" fill="hold"/>
                                        <p:tgtEl>
                                          <p:spTgt spid="21"/>
                                        </p:tgtEl>
                                        <p:attrNameLst>
                                          <p:attrName>style.rotation</p:attrName>
                                        </p:attrNameLst>
                                      </p:cBhvr>
                                      <p:tavLst>
                                        <p:tav tm="0">
                                          <p:val>
                                            <p:fltVal val="90"/>
                                          </p:val>
                                        </p:tav>
                                        <p:tav tm="100000">
                                          <p:val>
                                            <p:fltVal val="0"/>
                                          </p:val>
                                        </p:tav>
                                      </p:tavLst>
                                    </p:anim>
                                    <p:animEffect transition="in" filter="fade">
                                      <p:cBhvr>
                                        <p:cTn id="15" dur="500"/>
                                        <p:tgtEl>
                                          <p:spTgt spid="21"/>
                                        </p:tgtEl>
                                      </p:cBhvr>
                                    </p:animEffect>
                                  </p:childTnLst>
                                </p:cTn>
                              </p:par>
                              <p:par>
                                <p:cTn id="16" presetID="42"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750"/>
                                        <p:tgtEl>
                                          <p:spTgt spid="9"/>
                                        </p:tgtEl>
                                      </p:cBhvr>
                                    </p:animEffect>
                                    <p:anim calcmode="lin" valueType="num">
                                      <p:cBhvr>
                                        <p:cTn id="19" dur="750" fill="hold"/>
                                        <p:tgtEl>
                                          <p:spTgt spid="9"/>
                                        </p:tgtEl>
                                        <p:attrNameLst>
                                          <p:attrName>ppt_x</p:attrName>
                                        </p:attrNameLst>
                                      </p:cBhvr>
                                      <p:tavLst>
                                        <p:tav tm="0">
                                          <p:val>
                                            <p:strVal val="#ppt_x"/>
                                          </p:val>
                                        </p:tav>
                                        <p:tav tm="100000">
                                          <p:val>
                                            <p:strVal val="#ppt_x"/>
                                          </p:val>
                                        </p:tav>
                                      </p:tavLst>
                                    </p:anim>
                                    <p:anim calcmode="lin" valueType="num">
                                      <p:cBhvr>
                                        <p:cTn id="20" dur="750" fill="hold"/>
                                        <p:tgtEl>
                                          <p:spTgt spid="9"/>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750"/>
                                        <p:tgtEl>
                                          <p:spTgt spid="12"/>
                                        </p:tgtEl>
                                      </p:cBhvr>
                                    </p:animEffect>
                                    <p:anim calcmode="lin" valueType="num">
                                      <p:cBhvr>
                                        <p:cTn id="24" dur="750" fill="hold"/>
                                        <p:tgtEl>
                                          <p:spTgt spid="12"/>
                                        </p:tgtEl>
                                        <p:attrNameLst>
                                          <p:attrName>ppt_x</p:attrName>
                                        </p:attrNameLst>
                                      </p:cBhvr>
                                      <p:tavLst>
                                        <p:tav tm="0">
                                          <p:val>
                                            <p:strVal val="#ppt_x"/>
                                          </p:val>
                                        </p:tav>
                                        <p:tav tm="100000">
                                          <p:val>
                                            <p:strVal val="#ppt_x"/>
                                          </p:val>
                                        </p:tav>
                                      </p:tavLst>
                                    </p:anim>
                                    <p:anim calcmode="lin" valueType="num">
                                      <p:cBhvr>
                                        <p:cTn id="25" dur="75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750"/>
                                        <p:tgtEl>
                                          <p:spTgt spid="15"/>
                                        </p:tgtEl>
                                      </p:cBhvr>
                                    </p:animEffect>
                                    <p:anim calcmode="lin" valueType="num">
                                      <p:cBhvr>
                                        <p:cTn id="29" dur="750" fill="hold"/>
                                        <p:tgtEl>
                                          <p:spTgt spid="15"/>
                                        </p:tgtEl>
                                        <p:attrNameLst>
                                          <p:attrName>ppt_x</p:attrName>
                                        </p:attrNameLst>
                                      </p:cBhvr>
                                      <p:tavLst>
                                        <p:tav tm="0">
                                          <p:val>
                                            <p:strVal val="#ppt_x"/>
                                          </p:val>
                                        </p:tav>
                                        <p:tav tm="100000">
                                          <p:val>
                                            <p:strVal val="#ppt_x"/>
                                          </p:val>
                                        </p:tav>
                                      </p:tavLst>
                                    </p:anim>
                                    <p:anim calcmode="lin" valueType="num">
                                      <p:cBhvr>
                                        <p:cTn id="30" dur="750" fill="hold"/>
                                        <p:tgtEl>
                                          <p:spTgt spid="15"/>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750"/>
                                        <p:tgtEl>
                                          <p:spTgt spid="18"/>
                                        </p:tgtEl>
                                      </p:cBhvr>
                                    </p:animEffect>
                                    <p:anim calcmode="lin" valueType="num">
                                      <p:cBhvr>
                                        <p:cTn id="34" dur="750" fill="hold"/>
                                        <p:tgtEl>
                                          <p:spTgt spid="18"/>
                                        </p:tgtEl>
                                        <p:attrNameLst>
                                          <p:attrName>ppt_x</p:attrName>
                                        </p:attrNameLst>
                                      </p:cBhvr>
                                      <p:tavLst>
                                        <p:tav tm="0">
                                          <p:val>
                                            <p:strVal val="#ppt_x"/>
                                          </p:val>
                                        </p:tav>
                                        <p:tav tm="100000">
                                          <p:val>
                                            <p:strVal val="#ppt_x"/>
                                          </p:val>
                                        </p:tav>
                                      </p:tavLst>
                                    </p:anim>
                                    <p:anim calcmode="lin" valueType="num">
                                      <p:cBhvr>
                                        <p:cTn id="35" dur="750" fill="hold"/>
                                        <p:tgtEl>
                                          <p:spTgt spid="18"/>
                                        </p:tgtEl>
                                        <p:attrNameLst>
                                          <p:attrName>ppt_y</p:attrName>
                                        </p:attrNameLst>
                                      </p:cBhvr>
                                      <p:tavLst>
                                        <p:tav tm="0">
                                          <p:val>
                                            <p:strVal val="#ppt_y+.1"/>
                                          </p:val>
                                        </p:tav>
                                        <p:tav tm="100000">
                                          <p:val>
                                            <p:strVal val="#ppt_y"/>
                                          </p:val>
                                        </p:tav>
                                      </p:tavLst>
                                    </p:anim>
                                  </p:childTnLst>
                                </p:cTn>
                              </p:par>
                              <p:par>
                                <p:cTn id="36" presetID="1" presetClass="entr" presetSubtype="0" fill="hold" nodeType="withEffect">
                                  <p:stCondLst>
                                    <p:cond delay="0"/>
                                  </p:stCondLst>
                                  <p:childTnLst>
                                    <p:set>
                                      <p:cBhvr>
                                        <p:cTn id="3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dirty="0">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flipV="1">
              <a:off x="2826327" y="4747307"/>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47601"/>
                <a:ext cx="489526" cy="399415"/>
              </a:xfrm>
              <a:prstGeom prst="rect">
                <a:avLst/>
              </a:prstGeom>
              <a:noFill/>
            </p:spPr>
            <p:txBody>
              <a:bodyPr wrap="square" rtlCol="0" anchor="ctr">
                <a:spAutoFit/>
              </a:bodyPr>
              <a:lstStyle/>
              <a:p>
                <a:pPr algn="ctr"/>
                <a:r>
                  <a:rPr lang="en-US" dirty="0">
                    <a:solidFill>
                      <a:schemeClr val="bg1"/>
                    </a:solidFill>
                  </a:rPr>
                  <a:t>8</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dirty="0"/>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flipV="1">
              <a:off x="2826327" y="3516652"/>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16946"/>
                <a:ext cx="489526" cy="399415"/>
              </a:xfrm>
              <a:prstGeom prst="rect">
                <a:avLst/>
              </a:prstGeom>
              <a:noFill/>
            </p:spPr>
            <p:txBody>
              <a:bodyPr wrap="square" rtlCol="0" anchor="ctr">
                <a:spAutoFit/>
              </a:bodyPr>
              <a:lstStyle/>
              <a:p>
                <a:pPr algn="ctr"/>
                <a:r>
                  <a:rPr lang="en-US" dirty="0">
                    <a:solidFill>
                      <a:schemeClr val="bg1"/>
                    </a:solidFill>
                  </a:rPr>
                  <a:t>7</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dirty="0"/>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flipV="1">
              <a:off x="2826327" y="2297601"/>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097896"/>
                <a:ext cx="489526" cy="399415"/>
              </a:xfrm>
              <a:prstGeom prst="rect">
                <a:avLst/>
              </a:prstGeom>
              <a:noFill/>
            </p:spPr>
            <p:txBody>
              <a:bodyPr wrap="square" rtlCol="0" anchor="ctr">
                <a:spAutoFit/>
              </a:bodyPr>
              <a:lstStyle/>
              <a:p>
                <a:pPr algn="ctr"/>
                <a:r>
                  <a:rPr lang="en-US" dirty="0">
                    <a:solidFill>
                      <a:schemeClr val="bg1"/>
                    </a:solidFill>
                  </a:rPr>
                  <a:t>6</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dirty="0"/>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flipV="1">
              <a:off x="2826327" y="1186871"/>
              <a:ext cx="1588656" cy="2"/>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987166"/>
                <a:ext cx="489526" cy="399415"/>
              </a:xfrm>
              <a:prstGeom prst="rect">
                <a:avLst/>
              </a:prstGeom>
              <a:noFill/>
            </p:spPr>
            <p:txBody>
              <a:bodyPr wrap="square" rtlCol="0" anchor="ctr">
                <a:spAutoFit/>
              </a:bodyPr>
              <a:lstStyle/>
              <a:p>
                <a:pPr algn="ctr"/>
                <a:r>
                  <a:rPr lang="en-US" dirty="0">
                    <a:solidFill>
                      <a:schemeClr val="bg1"/>
                    </a:solidFill>
                  </a:rPr>
                  <a:t>5</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dirty="0"/>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dirty="0"/>
          </a:p>
        </p:txBody>
      </p:sp>
    </p:spTree>
    <p:extLst>
      <p:ext uri="{BB962C8B-B14F-4D97-AF65-F5344CB8AC3E}">
        <p14:creationId xmlns:p14="http://schemas.microsoft.com/office/powerpoint/2010/main" val="150062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dirty="0">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flipV="1">
              <a:off x="2826327" y="4747307"/>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47601"/>
                <a:ext cx="489526" cy="399415"/>
              </a:xfrm>
              <a:prstGeom prst="rect">
                <a:avLst/>
              </a:prstGeom>
              <a:noFill/>
            </p:spPr>
            <p:txBody>
              <a:bodyPr wrap="square" rtlCol="0" anchor="ctr">
                <a:spAutoFit/>
              </a:bodyPr>
              <a:lstStyle/>
              <a:p>
                <a:pPr algn="ctr"/>
                <a:r>
                  <a:rPr lang="en-US" dirty="0">
                    <a:solidFill>
                      <a:schemeClr val="bg1"/>
                    </a:solidFill>
                  </a:rPr>
                  <a:t>12</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dirty="0"/>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flipV="1">
              <a:off x="2826327" y="3516652"/>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16946"/>
                <a:ext cx="489526" cy="399415"/>
              </a:xfrm>
              <a:prstGeom prst="rect">
                <a:avLst/>
              </a:prstGeom>
              <a:noFill/>
            </p:spPr>
            <p:txBody>
              <a:bodyPr wrap="square" rtlCol="0" anchor="ctr">
                <a:spAutoFit/>
              </a:bodyPr>
              <a:lstStyle/>
              <a:p>
                <a:pPr algn="ctr"/>
                <a:r>
                  <a:rPr lang="en-US" dirty="0">
                    <a:solidFill>
                      <a:schemeClr val="bg1"/>
                    </a:solidFill>
                  </a:rPr>
                  <a:t>11</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dirty="0"/>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flipV="1">
              <a:off x="2826327" y="2297601"/>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097896"/>
                <a:ext cx="489526" cy="399415"/>
              </a:xfrm>
              <a:prstGeom prst="rect">
                <a:avLst/>
              </a:prstGeom>
              <a:noFill/>
            </p:spPr>
            <p:txBody>
              <a:bodyPr wrap="square" rtlCol="0" anchor="ctr">
                <a:spAutoFit/>
              </a:bodyPr>
              <a:lstStyle/>
              <a:p>
                <a:pPr algn="ctr"/>
                <a:r>
                  <a:rPr lang="en-US" dirty="0">
                    <a:solidFill>
                      <a:schemeClr val="bg1"/>
                    </a:solidFill>
                  </a:rPr>
                  <a:t>10</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dirty="0"/>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flipV="1">
              <a:off x="2826327" y="1186871"/>
              <a:ext cx="1588656" cy="2"/>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987166"/>
                <a:ext cx="489526" cy="399415"/>
              </a:xfrm>
              <a:prstGeom prst="rect">
                <a:avLst/>
              </a:prstGeom>
              <a:noFill/>
            </p:spPr>
            <p:txBody>
              <a:bodyPr wrap="square" rtlCol="0" anchor="ctr">
                <a:spAutoFit/>
              </a:bodyPr>
              <a:lstStyle/>
              <a:p>
                <a:pPr algn="ctr"/>
                <a:r>
                  <a:rPr lang="en-US" dirty="0">
                    <a:solidFill>
                      <a:schemeClr val="bg1"/>
                    </a:solidFill>
                  </a:rPr>
                  <a:t>9</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dirty="0"/>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dirty="0"/>
          </a:p>
        </p:txBody>
      </p:sp>
    </p:spTree>
    <p:extLst>
      <p:ext uri="{BB962C8B-B14F-4D97-AF65-F5344CB8AC3E}">
        <p14:creationId xmlns:p14="http://schemas.microsoft.com/office/powerpoint/2010/main" val="11350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dirty="0">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a:off x="2826327" y="4747307"/>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62641"/>
                <a:ext cx="489526" cy="369332"/>
              </a:xfrm>
              <a:prstGeom prst="rect">
                <a:avLst/>
              </a:prstGeom>
              <a:noFill/>
            </p:spPr>
            <p:txBody>
              <a:bodyPr wrap="square" rtlCol="0" anchor="ctr">
                <a:spAutoFit/>
              </a:bodyPr>
              <a:lstStyle/>
              <a:p>
                <a:pPr algn="ctr"/>
                <a:r>
                  <a:rPr lang="en-US" dirty="0">
                    <a:solidFill>
                      <a:schemeClr val="bg1"/>
                    </a:solidFill>
                  </a:rPr>
                  <a:t>4</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dirty="0"/>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a:off x="2826327" y="351665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31986"/>
                <a:ext cx="489526" cy="369332"/>
              </a:xfrm>
              <a:prstGeom prst="rect">
                <a:avLst/>
              </a:prstGeom>
              <a:noFill/>
            </p:spPr>
            <p:txBody>
              <a:bodyPr wrap="square" rtlCol="0" anchor="ctr">
                <a:spAutoFit/>
              </a:bodyPr>
              <a:lstStyle/>
              <a:p>
                <a:pPr algn="ctr"/>
                <a:r>
                  <a:rPr lang="en-US" dirty="0">
                    <a:solidFill>
                      <a:schemeClr val="bg1"/>
                    </a:solidFill>
                  </a:rPr>
                  <a:t>3</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dirty="0"/>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a:off x="2826327" y="229760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112936"/>
                <a:ext cx="489526" cy="369332"/>
              </a:xfrm>
              <a:prstGeom prst="rect">
                <a:avLst/>
              </a:prstGeom>
              <a:noFill/>
            </p:spPr>
            <p:txBody>
              <a:bodyPr wrap="square" rtlCol="0" anchor="ctr">
                <a:spAutoFit/>
              </a:bodyPr>
              <a:lstStyle/>
              <a:p>
                <a:pPr algn="ctr"/>
                <a:r>
                  <a:rPr lang="en-US" dirty="0">
                    <a:solidFill>
                      <a:schemeClr val="bg1"/>
                    </a:solidFill>
                  </a:rPr>
                  <a:t>2</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dirty="0"/>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a:off x="2826327" y="118687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1002206"/>
                <a:ext cx="489526" cy="369332"/>
              </a:xfrm>
              <a:prstGeom prst="rect">
                <a:avLst/>
              </a:prstGeom>
              <a:noFill/>
            </p:spPr>
            <p:txBody>
              <a:bodyPr wrap="square" rtlCol="0" anchor="ctr">
                <a:spAutoFit/>
              </a:bodyPr>
              <a:lstStyle/>
              <a:p>
                <a:pPr algn="ctr"/>
                <a:r>
                  <a:rPr lang="en-US" dirty="0">
                    <a:solidFill>
                      <a:schemeClr val="bg1"/>
                    </a:solidFill>
                  </a:rPr>
                  <a:t>1</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dirty="0"/>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dirty="0"/>
          </a:p>
        </p:txBody>
      </p:sp>
    </p:spTree>
    <p:extLst>
      <p:ext uri="{BB962C8B-B14F-4D97-AF65-F5344CB8AC3E}">
        <p14:creationId xmlns:p14="http://schemas.microsoft.com/office/powerpoint/2010/main" val="137788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5ADDB881-E770-4BB1-81D1-BA8B0769EA27}"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8" name="Rectangle 7">
            <a:extLst>
              <a:ext uri="{FF2B5EF4-FFF2-40B4-BE49-F238E27FC236}">
                <a16:creationId xmlns:a16="http://schemas.microsoft.com/office/drawing/2014/main" id="{4DE12041-17F3-7C1D-A1A9-FC36D42F7FFC}"/>
              </a:ext>
            </a:extLst>
          </p:cNvPr>
          <p:cNvSpPr/>
          <p:nvPr userDrawn="1"/>
        </p:nvSpPr>
        <p:spPr>
          <a:xfrm>
            <a:off x="1021080" y="1342506"/>
            <a:ext cx="3325545" cy="2203028"/>
          </a:xfrm>
          <a:prstGeom prst="rect">
            <a:avLst/>
          </a:pr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E663A25-F804-27E0-1CD0-F9A0B9FB9FB6}"/>
              </a:ext>
            </a:extLst>
          </p:cNvPr>
          <p:cNvSpPr/>
          <p:nvPr userDrawn="1"/>
        </p:nvSpPr>
        <p:spPr>
          <a:xfrm>
            <a:off x="7845375" y="1342506"/>
            <a:ext cx="3325545" cy="22030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485A428-570A-4F39-8814-4480DC100E0D}"/>
              </a:ext>
            </a:extLst>
          </p:cNvPr>
          <p:cNvSpPr/>
          <p:nvPr userDrawn="1"/>
        </p:nvSpPr>
        <p:spPr>
          <a:xfrm>
            <a:off x="4433227" y="3644974"/>
            <a:ext cx="3325545" cy="2203028"/>
          </a:xfrm>
          <a:prstGeom prst="rect">
            <a:avLst/>
          </a:pr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family preparing breakfast in the kitchen&#10;&#10;Description automatically generated">
            <a:extLst>
              <a:ext uri="{FF2B5EF4-FFF2-40B4-BE49-F238E27FC236}">
                <a16:creationId xmlns:a16="http://schemas.microsoft.com/office/drawing/2014/main" id="{53248062-6E4A-FECE-A7D1-56B5E4B7A6B8}"/>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tretch>
            <a:fillRect/>
          </a:stretch>
        </p:blipFill>
        <p:spPr>
          <a:xfrm>
            <a:off x="1021080" y="3647720"/>
            <a:ext cx="3325710" cy="2200279"/>
          </a:xfrm>
          <a:prstGeom prst="rect">
            <a:avLst/>
          </a:prstGeom>
        </p:spPr>
      </p:pic>
      <p:pic>
        <p:nvPicPr>
          <p:cNvPr id="6" name="Picture 5" descr="A person and person looking at a cellphone&#10;&#10;Description automatically generated">
            <a:extLst>
              <a:ext uri="{FF2B5EF4-FFF2-40B4-BE49-F238E27FC236}">
                <a16:creationId xmlns:a16="http://schemas.microsoft.com/office/drawing/2014/main" id="{37DFA1E8-4C45-B79C-9178-73167CE3D00D}"/>
              </a:ext>
            </a:extLst>
          </p:cNvPr>
          <p:cNvPicPr>
            <a:picLocks noChangeAspect="1"/>
          </p:cNvPicPr>
          <p:nvPr userDrawn="1"/>
        </p:nvPicPr>
        <p:blipFill>
          <a:blip r:embed="rId4">
            <a:alphaModFix amt="70000"/>
            <a:extLst>
              <a:ext uri="{28A0092B-C50C-407E-A947-70E740481C1C}">
                <a14:useLocalDpi xmlns:a14="http://schemas.microsoft.com/office/drawing/2010/main" val="0"/>
              </a:ext>
            </a:extLst>
          </a:blip>
          <a:stretch>
            <a:fillRect/>
          </a:stretch>
        </p:blipFill>
        <p:spPr>
          <a:xfrm>
            <a:off x="4433226" y="1342505"/>
            <a:ext cx="3329857" cy="2203023"/>
          </a:xfrm>
          <a:prstGeom prst="rect">
            <a:avLst/>
          </a:prstGeom>
        </p:spPr>
      </p:pic>
      <p:pic>
        <p:nvPicPr>
          <p:cNvPr id="7" name="Picture 6" descr="A group of people hugging each other&#10;&#10;Description automatically generated">
            <a:extLst>
              <a:ext uri="{FF2B5EF4-FFF2-40B4-BE49-F238E27FC236}">
                <a16:creationId xmlns:a16="http://schemas.microsoft.com/office/drawing/2014/main" id="{3DD19CFB-C03C-6C9A-7D0A-EE718DAE0025}"/>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7845373" y="3648046"/>
            <a:ext cx="3325217" cy="2199953"/>
          </a:xfrm>
          <a:prstGeom prst="rect">
            <a:avLst/>
          </a:prstGeom>
        </p:spPr>
      </p:pic>
    </p:spTree>
    <p:extLst>
      <p:ext uri="{BB962C8B-B14F-4D97-AF65-F5344CB8AC3E}">
        <p14:creationId xmlns:p14="http://schemas.microsoft.com/office/powerpoint/2010/main" val="393923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anim calcmode="lin" valueType="num">
                                      <p:cBhvr>
                                        <p:cTn id="8" dur="250" fill="hold"/>
                                        <p:tgtEl>
                                          <p:spTgt spid="8"/>
                                        </p:tgtEl>
                                        <p:attrNameLst>
                                          <p:attrName>ppt_x</p:attrName>
                                        </p:attrNameLst>
                                      </p:cBhvr>
                                      <p:tavLst>
                                        <p:tav tm="0">
                                          <p:val>
                                            <p:strVal val="#ppt_x"/>
                                          </p:val>
                                        </p:tav>
                                        <p:tav tm="100000">
                                          <p:val>
                                            <p:strVal val="#ppt_x"/>
                                          </p:val>
                                        </p:tav>
                                      </p:tavLst>
                                    </p:anim>
                                    <p:anim calcmode="lin" valueType="num">
                                      <p:cBhvr>
                                        <p:cTn id="9" dur="25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7"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50"/>
                                        <p:tgtEl>
                                          <p:spTgt spid="6"/>
                                        </p:tgtEl>
                                      </p:cBhvr>
                                    </p:animEffect>
                                    <p:anim calcmode="lin" valueType="num">
                                      <p:cBhvr>
                                        <p:cTn id="14" dur="250" fill="hold"/>
                                        <p:tgtEl>
                                          <p:spTgt spid="6"/>
                                        </p:tgtEl>
                                        <p:attrNameLst>
                                          <p:attrName>ppt_x</p:attrName>
                                        </p:attrNameLst>
                                      </p:cBhvr>
                                      <p:tavLst>
                                        <p:tav tm="0">
                                          <p:val>
                                            <p:strVal val="#ppt_x"/>
                                          </p:val>
                                        </p:tav>
                                        <p:tav tm="100000">
                                          <p:val>
                                            <p:strVal val="#ppt_x"/>
                                          </p:val>
                                        </p:tav>
                                      </p:tavLst>
                                    </p:anim>
                                    <p:anim calcmode="lin" valueType="num">
                                      <p:cBhvr>
                                        <p:cTn id="15" dur="25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47"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250"/>
                                        <p:tgtEl>
                                          <p:spTgt spid="15"/>
                                        </p:tgtEl>
                                      </p:cBhvr>
                                    </p:animEffect>
                                    <p:anim calcmode="lin" valueType="num">
                                      <p:cBhvr>
                                        <p:cTn id="20" dur="250" fill="hold"/>
                                        <p:tgtEl>
                                          <p:spTgt spid="15"/>
                                        </p:tgtEl>
                                        <p:attrNameLst>
                                          <p:attrName>ppt_x</p:attrName>
                                        </p:attrNameLst>
                                      </p:cBhvr>
                                      <p:tavLst>
                                        <p:tav tm="0">
                                          <p:val>
                                            <p:strVal val="#ppt_x"/>
                                          </p:val>
                                        </p:tav>
                                        <p:tav tm="100000">
                                          <p:val>
                                            <p:strVal val="#ppt_x"/>
                                          </p:val>
                                        </p:tav>
                                      </p:tavLst>
                                    </p:anim>
                                    <p:anim calcmode="lin" valueType="num">
                                      <p:cBhvr>
                                        <p:cTn id="21" dur="250" fill="hold"/>
                                        <p:tgtEl>
                                          <p:spTgt spid="15"/>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47"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250"/>
                                        <p:tgtEl>
                                          <p:spTgt spid="5"/>
                                        </p:tgtEl>
                                      </p:cBhvr>
                                    </p:animEffect>
                                    <p:anim calcmode="lin" valueType="num">
                                      <p:cBhvr>
                                        <p:cTn id="26" dur="250" fill="hold"/>
                                        <p:tgtEl>
                                          <p:spTgt spid="5"/>
                                        </p:tgtEl>
                                        <p:attrNameLst>
                                          <p:attrName>ppt_x</p:attrName>
                                        </p:attrNameLst>
                                      </p:cBhvr>
                                      <p:tavLst>
                                        <p:tav tm="0">
                                          <p:val>
                                            <p:strVal val="#ppt_x"/>
                                          </p:val>
                                        </p:tav>
                                        <p:tav tm="100000">
                                          <p:val>
                                            <p:strVal val="#ppt_x"/>
                                          </p:val>
                                        </p:tav>
                                      </p:tavLst>
                                    </p:anim>
                                    <p:anim calcmode="lin" valueType="num">
                                      <p:cBhvr>
                                        <p:cTn id="27" dur="25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250"/>
                                        <p:tgtEl>
                                          <p:spTgt spid="17"/>
                                        </p:tgtEl>
                                      </p:cBhvr>
                                    </p:animEffect>
                                    <p:anim calcmode="lin" valueType="num">
                                      <p:cBhvr>
                                        <p:cTn id="32" dur="250" fill="hold"/>
                                        <p:tgtEl>
                                          <p:spTgt spid="17"/>
                                        </p:tgtEl>
                                        <p:attrNameLst>
                                          <p:attrName>ppt_x</p:attrName>
                                        </p:attrNameLst>
                                      </p:cBhvr>
                                      <p:tavLst>
                                        <p:tav tm="0">
                                          <p:val>
                                            <p:strVal val="#ppt_x"/>
                                          </p:val>
                                        </p:tav>
                                        <p:tav tm="100000">
                                          <p:val>
                                            <p:strVal val="#ppt_x"/>
                                          </p:val>
                                        </p:tav>
                                      </p:tavLst>
                                    </p:anim>
                                    <p:anim calcmode="lin" valueType="num">
                                      <p:cBhvr>
                                        <p:cTn id="33" dur="250" fill="hold"/>
                                        <p:tgtEl>
                                          <p:spTgt spid="17"/>
                                        </p:tgtEl>
                                        <p:attrNameLst>
                                          <p:attrName>ppt_y</p:attrName>
                                        </p:attrNameLst>
                                      </p:cBhvr>
                                      <p:tavLst>
                                        <p:tav tm="0">
                                          <p:val>
                                            <p:strVal val="#ppt_y-.1"/>
                                          </p:val>
                                        </p:tav>
                                        <p:tav tm="100000">
                                          <p:val>
                                            <p:strVal val="#ppt_y"/>
                                          </p:val>
                                        </p:tav>
                                      </p:tavLst>
                                    </p:anim>
                                  </p:childTnLst>
                                </p:cTn>
                              </p:par>
                            </p:childTnLst>
                          </p:cTn>
                        </p:par>
                        <p:par>
                          <p:cTn id="34" fill="hold">
                            <p:stCondLst>
                              <p:cond delay="1250"/>
                            </p:stCondLst>
                            <p:childTnLst>
                              <p:par>
                                <p:cTn id="35" presetID="47" presetClass="entr" presetSubtype="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250"/>
                                        <p:tgtEl>
                                          <p:spTgt spid="7"/>
                                        </p:tgtEl>
                                      </p:cBhvr>
                                    </p:animEffect>
                                    <p:anim calcmode="lin" valueType="num">
                                      <p:cBhvr>
                                        <p:cTn id="38" dur="250" fill="hold"/>
                                        <p:tgtEl>
                                          <p:spTgt spid="7"/>
                                        </p:tgtEl>
                                        <p:attrNameLst>
                                          <p:attrName>ppt_x</p:attrName>
                                        </p:attrNameLst>
                                      </p:cBhvr>
                                      <p:tavLst>
                                        <p:tav tm="0">
                                          <p:val>
                                            <p:strVal val="#ppt_x"/>
                                          </p:val>
                                        </p:tav>
                                        <p:tav tm="100000">
                                          <p:val>
                                            <p:strVal val="#ppt_x"/>
                                          </p:val>
                                        </p:tav>
                                      </p:tavLst>
                                    </p:anim>
                                    <p:anim calcmode="lin" valueType="num">
                                      <p:cBhvr>
                                        <p:cTn id="3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P spid="17"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with bottom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6408E3-8B2F-C6E7-E708-1F1DA87380F4}"/>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0" name="Straight Connector 9">
            <a:extLst>
              <a:ext uri="{FF2B5EF4-FFF2-40B4-BE49-F238E27FC236}">
                <a16:creationId xmlns:a16="http://schemas.microsoft.com/office/drawing/2014/main" id="{44E70790-E3F1-519B-223D-079A67FE97F2}"/>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010E130-066B-D10A-0536-E5C7376C7287}"/>
              </a:ext>
            </a:extLst>
          </p:cNvPr>
          <p:cNvSpPr txBox="1"/>
          <p:nvPr userDrawn="1"/>
        </p:nvSpPr>
        <p:spPr>
          <a:xfrm>
            <a:off x="11478158" y="6350000"/>
            <a:ext cx="468319" cy="369332"/>
          </a:xfrm>
          <a:prstGeom prst="rect">
            <a:avLst/>
          </a:prstGeom>
          <a:noFill/>
        </p:spPr>
        <p:txBody>
          <a:bodyPr wrap="square" rtlCol="0">
            <a:spAutoFit/>
          </a:bodyPr>
          <a:lstStyle/>
          <a:p>
            <a:pPr algn="ctr"/>
            <a:fld id="{01401582-B3B1-4D7C-B127-FCCA20DF9976}" type="slidenum">
              <a:rPr lang="en-US" smtClean="0">
                <a:solidFill>
                  <a:schemeClr val="bg1">
                    <a:lumMod val="50000"/>
                  </a:schemeClr>
                </a:solidFill>
              </a:rPr>
              <a:t>‹#›</a:t>
            </a:fld>
            <a:endParaRPr lang="en-US" dirty="0">
              <a:solidFill>
                <a:schemeClr val="bg1">
                  <a:lumMod val="50000"/>
                </a:schemeClr>
              </a:solidFill>
            </a:endParaRPr>
          </a:p>
        </p:txBody>
      </p:sp>
      <p:sp>
        <p:nvSpPr>
          <p:cNvPr id="12" name="TextBox 11">
            <a:extLst>
              <a:ext uri="{FF2B5EF4-FFF2-40B4-BE49-F238E27FC236}">
                <a16:creationId xmlns:a16="http://schemas.microsoft.com/office/drawing/2014/main" id="{9AEFC97E-900F-6E3A-A7A1-93DE910AAB09}"/>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Tree>
    <p:extLst>
      <p:ext uri="{BB962C8B-B14F-4D97-AF65-F5344CB8AC3E}">
        <p14:creationId xmlns:p14="http://schemas.microsoft.com/office/powerpoint/2010/main" val="26137850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Paragraphs &amp; Bullets-ligh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6408E3-8B2F-C6E7-E708-1F1DA87380F4}"/>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0" name="Straight Connector 9">
            <a:extLst>
              <a:ext uri="{FF2B5EF4-FFF2-40B4-BE49-F238E27FC236}">
                <a16:creationId xmlns:a16="http://schemas.microsoft.com/office/drawing/2014/main" id="{44E70790-E3F1-519B-223D-079A67FE97F2}"/>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010E130-066B-D10A-0536-E5C7376C7287}"/>
              </a:ext>
            </a:extLst>
          </p:cNvPr>
          <p:cNvSpPr txBox="1"/>
          <p:nvPr userDrawn="1"/>
        </p:nvSpPr>
        <p:spPr>
          <a:xfrm>
            <a:off x="11478158" y="6350000"/>
            <a:ext cx="468319" cy="369332"/>
          </a:xfrm>
          <a:prstGeom prst="rect">
            <a:avLst/>
          </a:prstGeom>
          <a:noFill/>
        </p:spPr>
        <p:txBody>
          <a:bodyPr wrap="square" rtlCol="0">
            <a:spAutoFit/>
          </a:bodyPr>
          <a:lstStyle/>
          <a:p>
            <a:pPr algn="ctr"/>
            <a:fld id="{01401582-B3B1-4D7C-B127-FCCA20DF9976}" type="slidenum">
              <a:rPr lang="en-US" smtClean="0">
                <a:solidFill>
                  <a:schemeClr val="bg1">
                    <a:lumMod val="50000"/>
                  </a:schemeClr>
                </a:solidFill>
              </a:rPr>
              <a:t>‹#›</a:t>
            </a:fld>
            <a:endParaRPr lang="en-US" dirty="0">
              <a:solidFill>
                <a:schemeClr val="bg1">
                  <a:lumMod val="50000"/>
                </a:schemeClr>
              </a:solidFill>
            </a:endParaRPr>
          </a:p>
        </p:txBody>
      </p:sp>
      <p:sp>
        <p:nvSpPr>
          <p:cNvPr id="12" name="TextBox 11">
            <a:extLst>
              <a:ext uri="{FF2B5EF4-FFF2-40B4-BE49-F238E27FC236}">
                <a16:creationId xmlns:a16="http://schemas.microsoft.com/office/drawing/2014/main" id="{9AEFC97E-900F-6E3A-A7A1-93DE910AAB09}"/>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7" name="Rectangle 6">
            <a:extLst>
              <a:ext uri="{FF2B5EF4-FFF2-40B4-BE49-F238E27FC236}">
                <a16:creationId xmlns:a16="http://schemas.microsoft.com/office/drawing/2014/main" id="{D3A9C54E-556A-96CC-8AA4-D08C58B3C312}"/>
              </a:ext>
            </a:extLst>
          </p:cNvPr>
          <p:cNvSpPr/>
          <p:nvPr userDrawn="1"/>
        </p:nvSpPr>
        <p:spPr>
          <a:xfrm>
            <a:off x="7090756" y="1720735"/>
            <a:ext cx="4621561" cy="4245078"/>
          </a:xfrm>
          <a:prstGeom prst="rect">
            <a:avLst/>
          </a:prstGeom>
          <a:solidFill>
            <a:srgbClr val="1DB0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05F88622-22A4-3F93-E236-677362BA9C55}"/>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34632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2 Paragraphs &amp; Bullets-dcs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6408E3-8B2F-C6E7-E708-1F1DA87380F4}"/>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0" name="Straight Connector 9">
            <a:extLst>
              <a:ext uri="{FF2B5EF4-FFF2-40B4-BE49-F238E27FC236}">
                <a16:creationId xmlns:a16="http://schemas.microsoft.com/office/drawing/2014/main" id="{44E70790-E3F1-519B-223D-079A67FE97F2}"/>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010E130-066B-D10A-0536-E5C7376C7287}"/>
              </a:ext>
            </a:extLst>
          </p:cNvPr>
          <p:cNvSpPr txBox="1"/>
          <p:nvPr userDrawn="1"/>
        </p:nvSpPr>
        <p:spPr>
          <a:xfrm>
            <a:off x="11478158" y="6350000"/>
            <a:ext cx="468319" cy="369332"/>
          </a:xfrm>
          <a:prstGeom prst="rect">
            <a:avLst/>
          </a:prstGeom>
          <a:noFill/>
        </p:spPr>
        <p:txBody>
          <a:bodyPr wrap="square" rtlCol="0">
            <a:spAutoFit/>
          </a:bodyPr>
          <a:lstStyle/>
          <a:p>
            <a:pPr algn="ctr"/>
            <a:fld id="{01401582-B3B1-4D7C-B127-FCCA20DF9976}" type="slidenum">
              <a:rPr lang="en-US" smtClean="0">
                <a:solidFill>
                  <a:schemeClr val="bg1">
                    <a:lumMod val="50000"/>
                  </a:schemeClr>
                </a:solidFill>
              </a:rPr>
              <a:t>‹#›</a:t>
            </a:fld>
            <a:endParaRPr lang="en-US" dirty="0">
              <a:solidFill>
                <a:schemeClr val="bg1">
                  <a:lumMod val="50000"/>
                </a:schemeClr>
              </a:solidFill>
            </a:endParaRPr>
          </a:p>
        </p:txBody>
      </p:sp>
      <p:sp>
        <p:nvSpPr>
          <p:cNvPr id="12" name="TextBox 11">
            <a:extLst>
              <a:ext uri="{FF2B5EF4-FFF2-40B4-BE49-F238E27FC236}">
                <a16:creationId xmlns:a16="http://schemas.microsoft.com/office/drawing/2014/main" id="{9AEFC97E-900F-6E3A-A7A1-93DE910AAB09}"/>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7" name="Rectangle 6">
            <a:extLst>
              <a:ext uri="{FF2B5EF4-FFF2-40B4-BE49-F238E27FC236}">
                <a16:creationId xmlns:a16="http://schemas.microsoft.com/office/drawing/2014/main" id="{D3A9C54E-556A-96CC-8AA4-D08C58B3C312}"/>
              </a:ext>
            </a:extLst>
          </p:cNvPr>
          <p:cNvSpPr/>
          <p:nvPr userDrawn="1"/>
        </p:nvSpPr>
        <p:spPr>
          <a:xfrm>
            <a:off x="7090756" y="1720735"/>
            <a:ext cx="4621561" cy="4245078"/>
          </a:xfrm>
          <a:prstGeom prst="rect">
            <a:avLst/>
          </a:prstGeom>
          <a:solidFill>
            <a:srgbClr val="004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05F88622-22A4-3F93-E236-677362BA9C55}"/>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27157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atemet-Quote">
    <p:bg>
      <p:bgPr>
        <a:solidFill>
          <a:srgbClr val="1DB0D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6562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temet-Quote2">
    <p:bg>
      <p:bgPr>
        <a:solidFill>
          <a:srgbClr val="00499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73892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5DBB4E3-C56D-30D4-7C44-6C62679459EE}"/>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rcRect l="40" r="40"/>
          <a:stretch/>
        </p:blipFill>
        <p:spPr>
          <a:xfrm>
            <a:off x="0" y="0"/>
            <a:ext cx="12192000" cy="3724091"/>
          </a:xfrm>
          <a:prstGeom prst="rect">
            <a:avLst/>
          </a:prstGeom>
        </p:spPr>
      </p:pic>
    </p:spTree>
    <p:extLst>
      <p:ext uri="{BB962C8B-B14F-4D97-AF65-F5344CB8AC3E}">
        <p14:creationId xmlns:p14="http://schemas.microsoft.com/office/powerpoint/2010/main" val="413283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50"/>
                                        <p:tgtEl>
                                          <p:spTgt spid="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ife of a DCS Case">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C64E2550-18F5-A293-BACF-28DA32FFF400}"/>
              </a:ext>
            </a:extLst>
          </p:cNvPr>
          <p:cNvSpPr/>
          <p:nvPr userDrawn="1"/>
        </p:nvSpPr>
        <p:spPr>
          <a:xfrm>
            <a:off x="10636627" y="1372338"/>
            <a:ext cx="2065144" cy="2064855"/>
          </a:xfrm>
          <a:prstGeom prst="ellipse">
            <a:avLst/>
          </a:prstGeom>
          <a:solidFill>
            <a:srgbClr val="134B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Google Shape;455;p56">
            <a:extLst>
              <a:ext uri="{FF2B5EF4-FFF2-40B4-BE49-F238E27FC236}">
                <a16:creationId xmlns:a16="http://schemas.microsoft.com/office/drawing/2014/main" id="{7080931B-1665-14B9-7A4C-146AE5E7EB9D}"/>
              </a:ext>
            </a:extLst>
          </p:cNvPr>
          <p:cNvSpPr>
            <a:spLocks/>
          </p:cNvSpPr>
          <p:nvPr userDrawn="1"/>
        </p:nvSpPr>
        <p:spPr>
          <a:xfrm>
            <a:off x="7954" y="3358164"/>
            <a:ext cx="12184046" cy="1339576"/>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317500" cap="flat" cmpd="sng">
            <a:solidFill>
              <a:srgbClr val="A9A9A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cumin Pro" panose="020B0504020202020204"/>
              <a:ea typeface="Calibri"/>
              <a:cs typeface="Calibri"/>
              <a:sym typeface="Calibri"/>
            </a:endParaRPr>
          </a:p>
        </p:txBody>
      </p:sp>
      <p:sp>
        <p:nvSpPr>
          <p:cNvPr id="8" name="Google Shape;456;p56">
            <a:extLst>
              <a:ext uri="{FF2B5EF4-FFF2-40B4-BE49-F238E27FC236}">
                <a16:creationId xmlns:a16="http://schemas.microsoft.com/office/drawing/2014/main" id="{545E63CB-17FD-6E48-7B1B-72194357A2FB}"/>
              </a:ext>
            </a:extLst>
          </p:cNvPr>
          <p:cNvSpPr/>
          <p:nvPr userDrawn="1"/>
        </p:nvSpPr>
        <p:spPr>
          <a:xfrm>
            <a:off x="7954" y="3364381"/>
            <a:ext cx="12184046" cy="1346191"/>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19050" cap="flat" cmpd="sng">
            <a:solidFill>
              <a:schemeClr val="lt1"/>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cumin Pro" panose="020B0504020202020204"/>
              <a:ea typeface="Calibri"/>
              <a:cs typeface="Calibri"/>
              <a:sym typeface="Calibri"/>
            </a:endParaRPr>
          </a:p>
        </p:txBody>
      </p:sp>
      <p:grpSp>
        <p:nvGrpSpPr>
          <p:cNvPr id="9" name="Group 8">
            <a:extLst>
              <a:ext uri="{FF2B5EF4-FFF2-40B4-BE49-F238E27FC236}">
                <a16:creationId xmlns:a16="http://schemas.microsoft.com/office/drawing/2014/main" id="{A74C404D-5E20-933B-C059-8DDA5796ED9D}"/>
              </a:ext>
            </a:extLst>
          </p:cNvPr>
          <p:cNvGrpSpPr/>
          <p:nvPr userDrawn="1"/>
        </p:nvGrpSpPr>
        <p:grpSpPr>
          <a:xfrm>
            <a:off x="3158712" y="5057002"/>
            <a:ext cx="1780755" cy="1394220"/>
            <a:chOff x="3720847" y="5224299"/>
            <a:chExt cx="1667189" cy="1320248"/>
          </a:xfrm>
        </p:grpSpPr>
        <p:sp>
          <p:nvSpPr>
            <p:cNvPr id="10" name="Google Shape;458;p56">
              <a:extLst>
                <a:ext uri="{FF2B5EF4-FFF2-40B4-BE49-F238E27FC236}">
                  <a16:creationId xmlns:a16="http://schemas.microsoft.com/office/drawing/2014/main" id="{66978B59-8E20-C303-642E-57C8FD13E4EF}"/>
                </a:ext>
              </a:extLst>
            </p:cNvPr>
            <p:cNvSpPr/>
            <p:nvPr/>
          </p:nvSpPr>
          <p:spPr>
            <a:xfrm rot="18900000">
              <a:off x="4223862" y="5224299"/>
              <a:ext cx="661161" cy="661161"/>
            </a:xfrm>
            <a:prstGeom prst="teardrop">
              <a:avLst>
                <a:gd name="adj" fmla="val 100000"/>
              </a:avLst>
            </a:prstGeom>
            <a:solidFill>
              <a:srgbClr val="134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11" name="Google Shape;475;p56">
              <a:extLst>
                <a:ext uri="{FF2B5EF4-FFF2-40B4-BE49-F238E27FC236}">
                  <a16:creationId xmlns:a16="http://schemas.microsoft.com/office/drawing/2014/main" id="{9CC5B22A-48E1-A50F-95AC-C0CF772DF792}"/>
                </a:ext>
              </a:extLst>
            </p:cNvPr>
            <p:cNvSpPr txBox="1"/>
            <p:nvPr/>
          </p:nvSpPr>
          <p:spPr>
            <a:xfrm>
              <a:off x="3720847" y="6011147"/>
              <a:ext cx="1667189" cy="533400"/>
            </a:xfrm>
            <a:prstGeom prst="rect">
              <a:avLst/>
            </a:prstGeom>
            <a:noFill/>
            <a:ln>
              <a:noFill/>
            </a:ln>
          </p:spPr>
          <p:txBody>
            <a:bodyPr spcFirstLastPara="1" wrap="square" lIns="0" tIns="0" rIns="0" bIns="0" anchor="ctr" anchorCtr="0">
              <a:noAutofit/>
            </a:bodyPr>
            <a:lstStyle/>
            <a:p>
              <a:pPr marR="0" lvl="0" indent="0" algn="ctr" fontAlgn="auto">
                <a:lnSpc>
                  <a:spcPct val="100000"/>
                </a:lnSpc>
                <a:spcBef>
                  <a:spcPts val="0"/>
                </a:spcBef>
                <a:spcAft>
                  <a:spcPts val="0"/>
                </a:spcAft>
                <a:buClrTx/>
                <a:buSzTx/>
                <a:buFontTx/>
                <a:buNone/>
                <a:tabLst/>
                <a:defRPr/>
              </a:pPr>
              <a:r>
                <a:rPr lang="en" b="1">
                  <a:solidFill>
                    <a:prstClr val="black"/>
                  </a:solidFill>
                  <a:latin typeface="+mj-lt"/>
                  <a:sym typeface="Raleway"/>
                </a:rPr>
                <a:t>DCS opens a case </a:t>
              </a:r>
            </a:p>
            <a:p>
              <a:pPr marR="0" lvl="0" indent="0" algn="ctr" fontAlgn="auto">
                <a:lnSpc>
                  <a:spcPct val="100000"/>
                </a:lnSpc>
                <a:spcBef>
                  <a:spcPts val="0"/>
                </a:spcBef>
                <a:spcAft>
                  <a:spcPts val="0"/>
                </a:spcAft>
                <a:buClrTx/>
                <a:buSzTx/>
                <a:buFontTx/>
                <a:buNone/>
                <a:tabLst/>
                <a:defRPr/>
              </a:pPr>
              <a:r>
                <a:rPr lang="en" b="1">
                  <a:solidFill>
                    <a:prstClr val="black"/>
                  </a:solidFill>
                  <a:latin typeface="+mj-lt"/>
                  <a:sym typeface="Raleway"/>
                </a:rPr>
                <a:t>if needed</a:t>
              </a:r>
              <a:endParaRPr lang="en-US" b="1" dirty="0">
                <a:solidFill>
                  <a:prstClr val="black"/>
                </a:solidFill>
                <a:latin typeface="+mj-lt"/>
              </a:endParaRPr>
            </a:p>
          </p:txBody>
        </p:sp>
      </p:grpSp>
      <p:grpSp>
        <p:nvGrpSpPr>
          <p:cNvPr id="12" name="Group 11">
            <a:extLst>
              <a:ext uri="{FF2B5EF4-FFF2-40B4-BE49-F238E27FC236}">
                <a16:creationId xmlns:a16="http://schemas.microsoft.com/office/drawing/2014/main" id="{347DCACA-986E-8F13-6C94-2D851A1790BD}"/>
              </a:ext>
            </a:extLst>
          </p:cNvPr>
          <p:cNvGrpSpPr/>
          <p:nvPr userDrawn="1"/>
        </p:nvGrpSpPr>
        <p:grpSpPr>
          <a:xfrm>
            <a:off x="5857571" y="5095604"/>
            <a:ext cx="1809626" cy="1412362"/>
            <a:chOff x="6207750" y="5224299"/>
            <a:chExt cx="1694219" cy="1337428"/>
          </a:xfrm>
        </p:grpSpPr>
        <p:sp>
          <p:nvSpPr>
            <p:cNvPr id="13" name="Google Shape;458;p56">
              <a:extLst>
                <a:ext uri="{FF2B5EF4-FFF2-40B4-BE49-F238E27FC236}">
                  <a16:creationId xmlns:a16="http://schemas.microsoft.com/office/drawing/2014/main" id="{A3198D0D-759D-477C-8360-0A9ABA0B39A4}"/>
                </a:ext>
              </a:extLst>
            </p:cNvPr>
            <p:cNvSpPr/>
            <p:nvPr/>
          </p:nvSpPr>
          <p:spPr>
            <a:xfrm rot="18900000">
              <a:off x="6749037" y="5224299"/>
              <a:ext cx="661161" cy="661161"/>
            </a:xfrm>
            <a:prstGeom prst="teardrop">
              <a:avLst>
                <a:gd name="adj" fmla="val 100000"/>
              </a:avLst>
            </a:prstGeom>
            <a:solidFill>
              <a:srgbClr val="FEC4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14" name="Google Shape;475;p56">
              <a:extLst>
                <a:ext uri="{FF2B5EF4-FFF2-40B4-BE49-F238E27FC236}">
                  <a16:creationId xmlns:a16="http://schemas.microsoft.com/office/drawing/2014/main" id="{8655280E-9B8D-E79E-F4B7-9482ABCA05FA}"/>
                </a:ext>
              </a:extLst>
            </p:cNvPr>
            <p:cNvSpPr txBox="1"/>
            <p:nvPr/>
          </p:nvSpPr>
          <p:spPr>
            <a:xfrm>
              <a:off x="6207750" y="6024762"/>
              <a:ext cx="1694219" cy="536965"/>
            </a:xfrm>
            <a:prstGeom prst="rect">
              <a:avLst/>
            </a:prstGeom>
            <a:noFill/>
            <a:ln>
              <a:noFill/>
            </a:ln>
          </p:spPr>
          <p:txBody>
            <a:bodyPr spcFirstLastPara="1" wrap="square" lIns="0" tIns="0" rIns="0" bIns="0" anchor="ctr" anchorCtr="0">
              <a:noAutofit/>
            </a:bodyPr>
            <a:lstStyle/>
            <a:p>
              <a:pPr algn="ctr">
                <a:defRPr/>
              </a:pPr>
              <a:r>
                <a:rPr lang="en" b="1">
                  <a:solidFill>
                    <a:prstClr val="black"/>
                  </a:solidFill>
                  <a:latin typeface="+mj-lt"/>
                  <a:sym typeface="Raleway"/>
                </a:rPr>
                <a:t>DCS connects child and family with services</a:t>
              </a:r>
              <a:endParaRPr lang="en-US" b="1" dirty="0">
                <a:solidFill>
                  <a:prstClr val="black"/>
                </a:solidFill>
                <a:latin typeface="+mj-lt"/>
              </a:endParaRPr>
            </a:p>
          </p:txBody>
        </p:sp>
      </p:grpSp>
      <p:grpSp>
        <p:nvGrpSpPr>
          <p:cNvPr id="15" name="Group 14">
            <a:extLst>
              <a:ext uri="{FF2B5EF4-FFF2-40B4-BE49-F238E27FC236}">
                <a16:creationId xmlns:a16="http://schemas.microsoft.com/office/drawing/2014/main" id="{F9E8741A-7D11-DB31-3D84-56865E387927}"/>
              </a:ext>
            </a:extLst>
          </p:cNvPr>
          <p:cNvGrpSpPr/>
          <p:nvPr userDrawn="1"/>
        </p:nvGrpSpPr>
        <p:grpSpPr>
          <a:xfrm>
            <a:off x="8101922" y="5042624"/>
            <a:ext cx="3013046" cy="1408598"/>
            <a:chOff x="8353567" y="5224299"/>
            <a:chExt cx="2820892" cy="1333863"/>
          </a:xfrm>
        </p:grpSpPr>
        <p:sp>
          <p:nvSpPr>
            <p:cNvPr id="16" name="Google Shape;458;p56">
              <a:extLst>
                <a:ext uri="{FF2B5EF4-FFF2-40B4-BE49-F238E27FC236}">
                  <a16:creationId xmlns:a16="http://schemas.microsoft.com/office/drawing/2014/main" id="{AB09DF67-46EF-A914-2242-B4C556588469}"/>
                </a:ext>
              </a:extLst>
            </p:cNvPr>
            <p:cNvSpPr/>
            <p:nvPr/>
          </p:nvSpPr>
          <p:spPr>
            <a:xfrm rot="18900000">
              <a:off x="9406512" y="5224299"/>
              <a:ext cx="661161" cy="661161"/>
            </a:xfrm>
            <a:prstGeom prst="teardrop">
              <a:avLst>
                <a:gd name="adj" fmla="val 100000"/>
              </a:avLst>
            </a:prstGeom>
            <a:solidFill>
              <a:srgbClr val="00B0F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17" name="Google Shape;475;p56">
              <a:extLst>
                <a:ext uri="{FF2B5EF4-FFF2-40B4-BE49-F238E27FC236}">
                  <a16:creationId xmlns:a16="http://schemas.microsoft.com/office/drawing/2014/main" id="{DD09A746-5629-87B3-C009-111AFAD64986}"/>
                </a:ext>
              </a:extLst>
            </p:cNvPr>
            <p:cNvSpPr txBox="1"/>
            <p:nvPr/>
          </p:nvSpPr>
          <p:spPr>
            <a:xfrm>
              <a:off x="8353567" y="6024762"/>
              <a:ext cx="2820892" cy="533400"/>
            </a:xfrm>
            <a:prstGeom prst="rect">
              <a:avLst/>
            </a:prstGeom>
            <a:noFill/>
            <a:ln>
              <a:noFill/>
            </a:ln>
          </p:spPr>
          <p:txBody>
            <a:bodyPr spcFirstLastPara="1" wrap="square" lIns="0" tIns="0" rIns="0" bIns="0" anchor="ctr" anchorCtr="0">
              <a:noAutofit/>
            </a:bodyPr>
            <a:lstStyle/>
            <a:p>
              <a:pPr marR="0" lvl="0" indent="0" algn="ctr" fontAlgn="auto">
                <a:lnSpc>
                  <a:spcPct val="100000"/>
                </a:lnSpc>
                <a:spcBef>
                  <a:spcPts val="0"/>
                </a:spcBef>
                <a:spcAft>
                  <a:spcPts val="0"/>
                </a:spcAft>
                <a:buClrTx/>
                <a:buSzTx/>
                <a:buFontTx/>
                <a:buNone/>
                <a:tabLst/>
                <a:defRPr/>
              </a:pPr>
              <a:r>
                <a:rPr lang="en" b="1">
                  <a:solidFill>
                    <a:prstClr val="black"/>
                  </a:solidFill>
                  <a:latin typeface="+mj-lt"/>
                  <a:sym typeface="Raleway"/>
                </a:rPr>
                <a:t>The child is reunited, adopted or finds permanency through another option</a:t>
              </a:r>
              <a:endParaRPr lang="en" b="1">
                <a:solidFill>
                  <a:prstClr val="black"/>
                </a:solidFill>
                <a:latin typeface="+mj-lt"/>
              </a:endParaRPr>
            </a:p>
          </p:txBody>
        </p:sp>
      </p:grpSp>
      <p:sp>
        <p:nvSpPr>
          <p:cNvPr id="18" name="Google Shape;475;p56">
            <a:extLst>
              <a:ext uri="{FF2B5EF4-FFF2-40B4-BE49-F238E27FC236}">
                <a16:creationId xmlns:a16="http://schemas.microsoft.com/office/drawing/2014/main" id="{F8891CF5-BBB8-6EB3-21A3-F056EEE698E5}"/>
              </a:ext>
            </a:extLst>
          </p:cNvPr>
          <p:cNvSpPr txBox="1"/>
          <p:nvPr userDrawn="1"/>
        </p:nvSpPr>
        <p:spPr>
          <a:xfrm>
            <a:off x="10918540" y="1998488"/>
            <a:ext cx="1101939" cy="812553"/>
          </a:xfrm>
          <a:prstGeom prst="rect">
            <a:avLst/>
          </a:prstGeom>
          <a:noFill/>
          <a:ln>
            <a:noFill/>
          </a:ln>
        </p:spPr>
        <p:txBody>
          <a:bodyPr spcFirstLastPara="1" wrap="square" lIns="0" tIns="0" rIns="0" bIns="0" anchor="ctr" anchorCtr="0">
            <a:noAutofit/>
          </a:bodyPr>
          <a:lstStyle/>
          <a:p>
            <a:pPr algn="r">
              <a:defRPr/>
            </a:pPr>
            <a:r>
              <a:rPr lang="en-US" sz="2000" b="1" dirty="0">
                <a:solidFill>
                  <a:schemeClr val="bg1"/>
                </a:solidFill>
                <a:latin typeface="+mj-lt"/>
              </a:rPr>
              <a:t>The case </a:t>
            </a:r>
          </a:p>
          <a:p>
            <a:pPr algn="r">
              <a:defRPr/>
            </a:pPr>
            <a:r>
              <a:rPr lang="en-US" sz="2000" b="1" dirty="0">
                <a:solidFill>
                  <a:schemeClr val="bg1"/>
                </a:solidFill>
                <a:latin typeface="+mj-lt"/>
              </a:rPr>
              <a:t>is now closed</a:t>
            </a:r>
          </a:p>
        </p:txBody>
      </p:sp>
      <p:sp>
        <p:nvSpPr>
          <p:cNvPr id="19" name="Title 1">
            <a:extLst>
              <a:ext uri="{FF2B5EF4-FFF2-40B4-BE49-F238E27FC236}">
                <a16:creationId xmlns:a16="http://schemas.microsoft.com/office/drawing/2014/main" id="{669E15B9-FFBA-F34A-CB4C-5DBAD0E0B1A1}"/>
              </a:ext>
            </a:extLst>
          </p:cNvPr>
          <p:cNvSpPr txBox="1">
            <a:spLocks/>
          </p:cNvSpPr>
          <p:nvPr userDrawn="1"/>
        </p:nvSpPr>
        <p:spPr>
          <a:xfrm>
            <a:off x="567322" y="327432"/>
            <a:ext cx="8564328" cy="59276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4990"/>
                </a:solidFill>
                <a:effectLst/>
                <a:uLnTx/>
                <a:uFillTx/>
                <a:latin typeface="Calibri" panose="020F0502020204030204" pitchFamily="34" charset="0"/>
                <a:ea typeface="+mn-ea"/>
                <a:cs typeface="Calibri" panose="020F0502020204030204" pitchFamily="34" charset="0"/>
              </a:rPr>
              <a:t>Life of a DCS case</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lt"/>
              <a:cs typeface="Calibri" panose="020F0502020204030204" pitchFamily="34" charset="0"/>
            </a:endParaRPr>
          </a:p>
        </p:txBody>
      </p:sp>
      <p:sp>
        <p:nvSpPr>
          <p:cNvPr id="20" name="Google Shape;475;p56">
            <a:extLst>
              <a:ext uri="{FF2B5EF4-FFF2-40B4-BE49-F238E27FC236}">
                <a16:creationId xmlns:a16="http://schemas.microsoft.com/office/drawing/2014/main" id="{7197C89F-5812-CE06-7F0C-7722BA4F5CDD}"/>
              </a:ext>
            </a:extLst>
          </p:cNvPr>
          <p:cNvSpPr txBox="1"/>
          <p:nvPr userDrawn="1"/>
        </p:nvSpPr>
        <p:spPr>
          <a:xfrm>
            <a:off x="243300" y="2848264"/>
            <a:ext cx="1819154" cy="394086"/>
          </a:xfrm>
          <a:prstGeom prst="rect">
            <a:avLst/>
          </a:prstGeom>
          <a:solidFill>
            <a:schemeClr val="bg1"/>
          </a:solidFill>
          <a:ln w="19050">
            <a:solidFill>
              <a:srgbClr val="134B8E"/>
            </a:solidFill>
            <a:prstDash val="dash"/>
          </a:ln>
        </p:spPr>
        <p:txBody>
          <a:bodyPr spcFirstLastPara="1" wrap="square" lIns="0" tIns="0" rIns="0" bIns="0" anchor="ctr" anchorCtr="0">
            <a:noAutofit/>
          </a:bodyPr>
          <a:lstStyle/>
          <a:p>
            <a:pPr marR="0" lvl="0" indent="0" algn="ctr" fontAlgn="auto">
              <a:lnSpc>
                <a:spcPct val="100000"/>
              </a:lnSpc>
              <a:spcBef>
                <a:spcPts val="0"/>
              </a:spcBef>
              <a:spcAft>
                <a:spcPts val="0"/>
              </a:spcAft>
              <a:buClrTx/>
              <a:buSzTx/>
              <a:buFontTx/>
              <a:buNone/>
              <a:tabLst/>
              <a:defRPr/>
            </a:pPr>
            <a:r>
              <a:rPr lang="en-US" sz="1400" b="1" dirty="0">
                <a:solidFill>
                  <a:prstClr val="black"/>
                </a:solidFill>
                <a:latin typeface="+mj-lt"/>
                <a:sym typeface="Raleway"/>
              </a:rPr>
              <a:t>Screen-In/Screen-Out</a:t>
            </a:r>
            <a:endParaRPr lang="en-US" sz="1400" b="1" dirty="0">
              <a:solidFill>
                <a:prstClr val="black"/>
              </a:solidFill>
              <a:latin typeface="+mj-lt"/>
            </a:endParaRPr>
          </a:p>
        </p:txBody>
      </p:sp>
      <p:grpSp>
        <p:nvGrpSpPr>
          <p:cNvPr id="21" name="Group 20">
            <a:extLst>
              <a:ext uri="{FF2B5EF4-FFF2-40B4-BE49-F238E27FC236}">
                <a16:creationId xmlns:a16="http://schemas.microsoft.com/office/drawing/2014/main" id="{F4F737BC-8A40-41E9-F738-1C2E54386C0C}"/>
              </a:ext>
            </a:extLst>
          </p:cNvPr>
          <p:cNvGrpSpPr/>
          <p:nvPr userDrawn="1"/>
        </p:nvGrpSpPr>
        <p:grpSpPr>
          <a:xfrm>
            <a:off x="2028033" y="1326093"/>
            <a:ext cx="1374027" cy="1678465"/>
            <a:chOff x="2624842" y="1554501"/>
            <a:chExt cx="1286400" cy="1589412"/>
          </a:xfrm>
        </p:grpSpPr>
        <p:sp>
          <p:nvSpPr>
            <p:cNvPr id="22" name="Google Shape;458;p56">
              <a:extLst>
                <a:ext uri="{FF2B5EF4-FFF2-40B4-BE49-F238E27FC236}">
                  <a16:creationId xmlns:a16="http://schemas.microsoft.com/office/drawing/2014/main" id="{D97877C1-4D93-862B-93C3-69E13550EB3F}"/>
                </a:ext>
              </a:extLst>
            </p:cNvPr>
            <p:cNvSpPr/>
            <p:nvPr/>
          </p:nvSpPr>
          <p:spPr>
            <a:xfrm rot="8100000">
              <a:off x="2937462" y="2482752"/>
              <a:ext cx="661161" cy="661161"/>
            </a:xfrm>
            <a:prstGeom prst="teardrop">
              <a:avLst>
                <a:gd name="adj" fmla="val 100000"/>
              </a:avLst>
            </a:pr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23" name="Google Shape;475;p56">
              <a:extLst>
                <a:ext uri="{FF2B5EF4-FFF2-40B4-BE49-F238E27FC236}">
                  <a16:creationId xmlns:a16="http://schemas.microsoft.com/office/drawing/2014/main" id="{40DE7346-8819-66F3-3198-0F4A27813FF6}"/>
                </a:ext>
              </a:extLst>
            </p:cNvPr>
            <p:cNvSpPr txBox="1"/>
            <p:nvPr/>
          </p:nvSpPr>
          <p:spPr>
            <a:xfrm>
              <a:off x="2624842" y="1554501"/>
              <a:ext cx="1286400" cy="769441"/>
            </a:xfrm>
            <a:prstGeom prst="rect">
              <a:avLst/>
            </a:prstGeom>
            <a:noFill/>
            <a:ln>
              <a:noFill/>
            </a:ln>
          </p:spPr>
          <p:txBody>
            <a:bodyPr spcFirstLastPara="1" wrap="square" lIns="0" tIns="0" rIns="0" bIns="0" anchor="ctr" anchorCtr="0">
              <a:noAutofit/>
            </a:bodyPr>
            <a:lstStyle/>
            <a:p>
              <a:pPr algn="ctr">
                <a:defRPr/>
              </a:pPr>
              <a:r>
                <a:rPr lang="en-US" b="1" dirty="0">
                  <a:solidFill>
                    <a:prstClr val="black"/>
                  </a:solidFill>
                  <a:latin typeface="+mj-lt"/>
                  <a:sym typeface="Raleway"/>
                </a:rPr>
                <a:t>DCS visits the child to</a:t>
              </a:r>
              <a:r>
                <a:rPr lang="en-US" b="1" dirty="0">
                  <a:solidFill>
                    <a:prstClr val="black"/>
                  </a:solidFill>
                  <a:latin typeface="+mj-lt"/>
                </a:rPr>
                <a:t> investigate</a:t>
              </a:r>
            </a:p>
          </p:txBody>
        </p:sp>
      </p:grpSp>
      <p:grpSp>
        <p:nvGrpSpPr>
          <p:cNvPr id="24" name="Group 23">
            <a:extLst>
              <a:ext uri="{FF2B5EF4-FFF2-40B4-BE49-F238E27FC236}">
                <a16:creationId xmlns:a16="http://schemas.microsoft.com/office/drawing/2014/main" id="{37B04E2A-2D34-E168-E9CE-F48ED368A4D9}"/>
              </a:ext>
            </a:extLst>
          </p:cNvPr>
          <p:cNvGrpSpPr/>
          <p:nvPr userDrawn="1"/>
        </p:nvGrpSpPr>
        <p:grpSpPr>
          <a:xfrm>
            <a:off x="4153120" y="1352774"/>
            <a:ext cx="2515902" cy="1638919"/>
            <a:chOff x="4615491" y="1591949"/>
            <a:chExt cx="2355453" cy="1551964"/>
          </a:xfrm>
        </p:grpSpPr>
        <p:sp>
          <p:nvSpPr>
            <p:cNvPr id="25" name="Google Shape;458;p56">
              <a:extLst>
                <a:ext uri="{FF2B5EF4-FFF2-40B4-BE49-F238E27FC236}">
                  <a16:creationId xmlns:a16="http://schemas.microsoft.com/office/drawing/2014/main" id="{6F116CA1-A246-A0CD-8425-AA14CD6D8331}"/>
                </a:ext>
              </a:extLst>
            </p:cNvPr>
            <p:cNvSpPr/>
            <p:nvPr/>
          </p:nvSpPr>
          <p:spPr>
            <a:xfrm rot="8100000">
              <a:off x="5462636" y="2482752"/>
              <a:ext cx="661161" cy="661161"/>
            </a:xfrm>
            <a:prstGeom prst="teardrop">
              <a:avLst>
                <a:gd name="adj" fmla="val 100000"/>
              </a:avLst>
            </a:prstGeom>
            <a:solidFill>
              <a:srgbClr val="00B0F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26" name="Google Shape;475;p56">
              <a:extLst>
                <a:ext uri="{FF2B5EF4-FFF2-40B4-BE49-F238E27FC236}">
                  <a16:creationId xmlns:a16="http://schemas.microsoft.com/office/drawing/2014/main" id="{6836A593-87AB-6DCC-446F-6678A0C70C93}"/>
                </a:ext>
              </a:extLst>
            </p:cNvPr>
            <p:cNvSpPr txBox="1"/>
            <p:nvPr/>
          </p:nvSpPr>
          <p:spPr>
            <a:xfrm>
              <a:off x="4615491" y="1591949"/>
              <a:ext cx="2355453" cy="769441"/>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mj-lt"/>
                  <a:ea typeface="+mn-ea"/>
                  <a:cs typeface="+mn-cs"/>
                  <a:sym typeface="Raleway"/>
                </a:rPr>
                <a:t>Child stays in their home if safety is established or enters foster care</a:t>
              </a:r>
              <a:endParaRPr kumimoji="0" lang="en-US" sz="1800" b="1" i="0" u="none" strike="noStrike" kern="1200" cap="none" spc="0" normalizeH="0" baseline="0" noProof="0" dirty="0">
                <a:ln>
                  <a:noFill/>
                </a:ln>
                <a:solidFill>
                  <a:prstClr val="black"/>
                </a:solidFill>
                <a:effectLst/>
                <a:uLnTx/>
                <a:uFillTx/>
                <a:latin typeface="+mj-lt"/>
                <a:ea typeface="+mn-ea"/>
                <a:cs typeface="Calibri" panose="020F0502020204030204"/>
              </a:endParaRPr>
            </a:p>
          </p:txBody>
        </p:sp>
      </p:grpSp>
      <p:grpSp>
        <p:nvGrpSpPr>
          <p:cNvPr id="27" name="Group 26">
            <a:extLst>
              <a:ext uri="{FF2B5EF4-FFF2-40B4-BE49-F238E27FC236}">
                <a16:creationId xmlns:a16="http://schemas.microsoft.com/office/drawing/2014/main" id="{BB6095CA-08A6-30F1-AF33-2AC2758D2714}"/>
              </a:ext>
            </a:extLst>
          </p:cNvPr>
          <p:cNvGrpSpPr/>
          <p:nvPr userDrawn="1"/>
        </p:nvGrpSpPr>
        <p:grpSpPr>
          <a:xfrm>
            <a:off x="7476715" y="1352774"/>
            <a:ext cx="1532177" cy="1635334"/>
            <a:chOff x="7722817" y="1595343"/>
            <a:chExt cx="1434464" cy="1548570"/>
          </a:xfrm>
        </p:grpSpPr>
        <p:sp>
          <p:nvSpPr>
            <p:cNvPr id="28" name="Google Shape;458;p56">
              <a:extLst>
                <a:ext uri="{FF2B5EF4-FFF2-40B4-BE49-F238E27FC236}">
                  <a16:creationId xmlns:a16="http://schemas.microsoft.com/office/drawing/2014/main" id="{E7DE9D18-BA92-3D89-2DEB-6691E7137AEE}"/>
                </a:ext>
              </a:extLst>
            </p:cNvPr>
            <p:cNvSpPr/>
            <p:nvPr/>
          </p:nvSpPr>
          <p:spPr>
            <a:xfrm rot="8100000">
              <a:off x="8035437" y="2482752"/>
              <a:ext cx="661161" cy="661161"/>
            </a:xfrm>
            <a:prstGeom prst="teardrop">
              <a:avLst>
                <a:gd name="adj" fmla="val 100000"/>
              </a:avLst>
            </a:prstGeom>
            <a:solidFill>
              <a:srgbClr val="134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dirty="0">
                <a:ln>
                  <a:noFill/>
                </a:ln>
                <a:solidFill>
                  <a:prstClr val="black"/>
                </a:solidFill>
                <a:effectLst/>
                <a:uLnTx/>
                <a:uFillTx/>
                <a:latin typeface="Acumin Pro" panose="020B0504020202020204"/>
                <a:ea typeface="Raleway"/>
                <a:cs typeface="Raleway"/>
                <a:sym typeface="Raleway"/>
              </a:endParaRPr>
            </a:p>
          </p:txBody>
        </p:sp>
        <p:sp>
          <p:nvSpPr>
            <p:cNvPr id="29" name="Google Shape;475;p56">
              <a:extLst>
                <a:ext uri="{FF2B5EF4-FFF2-40B4-BE49-F238E27FC236}">
                  <a16:creationId xmlns:a16="http://schemas.microsoft.com/office/drawing/2014/main" id="{B1109F37-0A1F-FF65-6F90-9A27680D73B0}"/>
                </a:ext>
              </a:extLst>
            </p:cNvPr>
            <p:cNvSpPr txBox="1"/>
            <p:nvPr/>
          </p:nvSpPr>
          <p:spPr>
            <a:xfrm>
              <a:off x="7722817" y="1595343"/>
              <a:ext cx="1434464" cy="769441"/>
            </a:xfrm>
            <a:prstGeom prst="rect">
              <a:avLst/>
            </a:prstGeom>
            <a:noFill/>
            <a:ln>
              <a:noFill/>
            </a:ln>
          </p:spPr>
          <p:txBody>
            <a:bodyPr spcFirstLastPara="1" wrap="square" lIns="0" tIns="0" rIns="0" bIns="0" anchor="ctr" anchorCtr="0">
              <a:noAutofit/>
            </a:bodyPr>
            <a:lstStyle/>
            <a:p>
              <a:pPr algn="ctr">
                <a:defRPr/>
              </a:pPr>
              <a:r>
                <a:rPr lang="en-US" b="1" dirty="0">
                  <a:solidFill>
                    <a:prstClr val="black"/>
                  </a:solidFill>
                  <a:latin typeface="+mj-lt"/>
                </a:rPr>
                <a:t>DCS continues to work with the family</a:t>
              </a:r>
            </a:p>
          </p:txBody>
        </p:sp>
      </p:grpSp>
      <p:grpSp>
        <p:nvGrpSpPr>
          <p:cNvPr id="30" name="Group 29">
            <a:extLst>
              <a:ext uri="{FF2B5EF4-FFF2-40B4-BE49-F238E27FC236}">
                <a16:creationId xmlns:a16="http://schemas.microsoft.com/office/drawing/2014/main" id="{B9164AE0-FE8F-7312-053D-43F507A185B0}"/>
              </a:ext>
            </a:extLst>
          </p:cNvPr>
          <p:cNvGrpSpPr/>
          <p:nvPr userDrawn="1"/>
        </p:nvGrpSpPr>
        <p:grpSpPr>
          <a:xfrm>
            <a:off x="-247802" y="3658554"/>
            <a:ext cx="1854074" cy="1816743"/>
            <a:chOff x="-352524" y="4598223"/>
            <a:chExt cx="2107284" cy="2064855"/>
          </a:xfrm>
        </p:grpSpPr>
        <p:sp>
          <p:nvSpPr>
            <p:cNvPr id="31" name="Oval 30">
              <a:extLst>
                <a:ext uri="{FF2B5EF4-FFF2-40B4-BE49-F238E27FC236}">
                  <a16:creationId xmlns:a16="http://schemas.microsoft.com/office/drawing/2014/main" id="{EE117E62-1647-C4E1-6FB8-D9B5518EEE26}"/>
                </a:ext>
              </a:extLst>
            </p:cNvPr>
            <p:cNvSpPr/>
            <p:nvPr/>
          </p:nvSpPr>
          <p:spPr>
            <a:xfrm>
              <a:off x="-352524" y="4598223"/>
              <a:ext cx="2065144" cy="2064855"/>
            </a:xfrm>
            <a:prstGeom prst="ellipse">
              <a:avLst/>
            </a:prstGeom>
            <a:solidFill>
              <a:srgbClr val="134B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Google Shape;475;p56">
              <a:extLst>
                <a:ext uri="{FF2B5EF4-FFF2-40B4-BE49-F238E27FC236}">
                  <a16:creationId xmlns:a16="http://schemas.microsoft.com/office/drawing/2014/main" id="{DAA83B16-8FB6-C97F-11C2-2D050B973980}"/>
                </a:ext>
              </a:extLst>
            </p:cNvPr>
            <p:cNvSpPr txBox="1"/>
            <p:nvPr/>
          </p:nvSpPr>
          <p:spPr>
            <a:xfrm>
              <a:off x="154782" y="5161003"/>
              <a:ext cx="1599978" cy="922538"/>
            </a:xfrm>
            <a:prstGeom prst="rect">
              <a:avLst/>
            </a:prstGeom>
            <a:noFill/>
            <a:ln>
              <a:noFill/>
            </a:ln>
          </p:spPr>
          <p:txBody>
            <a:bodyPr spcFirstLastPara="1" wrap="square" lIns="0" tIns="0" rIns="0" bIns="0" anchor="ctr" anchorCtr="0">
              <a:noAutofit/>
            </a:bodyPr>
            <a:lstStyle/>
            <a:p>
              <a:pPr marR="0" lvl="0" indent="0" fontAlgn="auto">
                <a:lnSpc>
                  <a:spcPct val="100000"/>
                </a:lnSpc>
                <a:spcBef>
                  <a:spcPts val="0"/>
                </a:spcBef>
                <a:spcAft>
                  <a:spcPts val="0"/>
                </a:spcAft>
                <a:buClrTx/>
                <a:buSzTx/>
                <a:buFontTx/>
                <a:buNone/>
                <a:tabLst/>
                <a:defRPr/>
              </a:pPr>
              <a:r>
                <a:rPr lang="en-US" sz="2000" b="1" dirty="0">
                  <a:solidFill>
                    <a:schemeClr val="bg1"/>
                  </a:solidFill>
                  <a:latin typeface="+mj-lt"/>
                  <a:sym typeface="Raleway"/>
                </a:rPr>
                <a:t>Abuse</a:t>
              </a:r>
              <a:endParaRPr lang="en-US" sz="2000" b="1" dirty="0">
                <a:solidFill>
                  <a:schemeClr val="bg1"/>
                </a:solidFill>
                <a:latin typeface="+mj-lt"/>
              </a:endParaRPr>
            </a:p>
            <a:p>
              <a:pPr marR="0" lvl="0" indent="0" fontAlgn="auto">
                <a:lnSpc>
                  <a:spcPct val="100000"/>
                </a:lnSpc>
                <a:spcBef>
                  <a:spcPts val="0"/>
                </a:spcBef>
                <a:spcAft>
                  <a:spcPts val="0"/>
                </a:spcAft>
                <a:buClrTx/>
                <a:buSzTx/>
                <a:buFontTx/>
                <a:buNone/>
                <a:tabLst/>
                <a:defRPr/>
              </a:pPr>
              <a:r>
                <a:rPr lang="en-US" sz="2000" b="1" dirty="0">
                  <a:solidFill>
                    <a:schemeClr val="bg1"/>
                  </a:solidFill>
                  <a:latin typeface="+mj-lt"/>
                  <a:sym typeface="Raleway"/>
                </a:rPr>
                <a:t>or neglect </a:t>
              </a:r>
            </a:p>
            <a:p>
              <a:pPr marR="0" lvl="0" indent="0" fontAlgn="auto">
                <a:lnSpc>
                  <a:spcPct val="100000"/>
                </a:lnSpc>
                <a:spcBef>
                  <a:spcPts val="0"/>
                </a:spcBef>
                <a:spcAft>
                  <a:spcPts val="0"/>
                </a:spcAft>
                <a:buClrTx/>
                <a:buSzTx/>
                <a:buFontTx/>
                <a:buNone/>
                <a:tabLst/>
                <a:defRPr/>
              </a:pPr>
              <a:r>
                <a:rPr lang="en-US" sz="2000" b="1" dirty="0">
                  <a:solidFill>
                    <a:schemeClr val="bg1"/>
                  </a:solidFill>
                  <a:latin typeface="+mj-lt"/>
                  <a:sym typeface="Raleway"/>
                </a:rPr>
                <a:t>is reported</a:t>
              </a:r>
              <a:endParaRPr lang="en-US" sz="2000" b="1" dirty="0">
                <a:solidFill>
                  <a:schemeClr val="bg1"/>
                </a:solidFill>
                <a:latin typeface="+mj-lt"/>
              </a:endParaRPr>
            </a:p>
          </p:txBody>
        </p:sp>
      </p:grpSp>
      <p:cxnSp>
        <p:nvCxnSpPr>
          <p:cNvPr id="33" name="Straight Connector 32">
            <a:extLst>
              <a:ext uri="{FF2B5EF4-FFF2-40B4-BE49-F238E27FC236}">
                <a16:creationId xmlns:a16="http://schemas.microsoft.com/office/drawing/2014/main" id="{40D14586-4318-815A-7D36-4BB29A7DFDFA}"/>
              </a:ext>
            </a:extLst>
          </p:cNvPr>
          <p:cNvCxnSpPr>
            <a:cxnSpLocks/>
          </p:cNvCxnSpPr>
          <p:nvPr userDrawn="1"/>
        </p:nvCxnSpPr>
        <p:spPr>
          <a:xfrm>
            <a:off x="2050982" y="3262280"/>
            <a:ext cx="167533" cy="282109"/>
          </a:xfrm>
          <a:prstGeom prst="line">
            <a:avLst/>
          </a:prstGeom>
          <a:ln w="19050">
            <a:solidFill>
              <a:srgbClr val="134B8E"/>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4102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9364DAB7-6D7B-9EA5-FB00-B6CA63F872B4}"/>
              </a:ext>
            </a:extLst>
          </p:cNvPr>
          <p:cNvPicPr>
            <a:picLocks noChangeAspect="1"/>
          </p:cNvPicPr>
          <p:nvPr userDrawn="1"/>
        </p:nvPicPr>
        <p:blipFill>
          <a:blip r:embed="rId3">
            <a:alphaModFix amt="74000"/>
            <a:extLst>
              <a:ext uri="{28A0092B-C50C-407E-A947-70E740481C1C}">
                <a14:useLocalDpi xmlns:a14="http://schemas.microsoft.com/office/drawing/2010/main" val="0"/>
              </a:ext>
            </a:extLst>
          </a:blip>
          <a:srcRect l="40" r="40"/>
          <a:stretch/>
        </p:blipFill>
        <p:spPr>
          <a:xfrm>
            <a:off x="0" y="0"/>
            <a:ext cx="12192000" cy="3724091"/>
          </a:xfrm>
          <a:prstGeom prst="rect">
            <a:avLst/>
          </a:prstGeom>
        </p:spPr>
      </p:pic>
    </p:spTree>
    <p:extLst>
      <p:ext uri="{BB962C8B-B14F-4D97-AF65-F5344CB8AC3E}">
        <p14:creationId xmlns:p14="http://schemas.microsoft.com/office/powerpoint/2010/main" val="872628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50"/>
                                        <p:tgtEl>
                                          <p:spTgt spid="2"/>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A42120FD-9723-61A6-0971-BDD69A802604}"/>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rcRect/>
          <a:stretch/>
        </p:blipFill>
        <p:spPr>
          <a:xfrm>
            <a:off x="5493" y="0"/>
            <a:ext cx="12181013" cy="3724091"/>
          </a:xfrm>
          <a:prstGeom prst="rect">
            <a:avLst/>
          </a:prstGeom>
        </p:spPr>
      </p:pic>
    </p:spTree>
    <p:extLst>
      <p:ext uri="{BB962C8B-B14F-4D97-AF65-F5344CB8AC3E}">
        <p14:creationId xmlns:p14="http://schemas.microsoft.com/office/powerpoint/2010/main" val="2282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50"/>
                                        <p:tgtEl>
                                          <p:spTgt spid="2"/>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1D38176-DE9D-0B00-AFCE-9ECD1FD24F60}"/>
              </a:ext>
            </a:extLst>
          </p:cNvPr>
          <p:cNvPicPr>
            <a:picLocks noChangeAspect="1"/>
          </p:cNvPicPr>
          <p:nvPr userDrawn="1"/>
        </p:nvPicPr>
        <p:blipFill>
          <a:blip r:embed="rId3">
            <a:alphaModFix amt="74000"/>
            <a:extLst>
              <a:ext uri="{28A0092B-C50C-407E-A947-70E740481C1C}">
                <a14:useLocalDpi xmlns:a14="http://schemas.microsoft.com/office/drawing/2010/main" val="0"/>
              </a:ext>
            </a:extLst>
          </a:blip>
          <a:srcRect/>
          <a:stretch/>
        </p:blipFill>
        <p:spPr>
          <a:xfrm>
            <a:off x="5492" y="0"/>
            <a:ext cx="12181016" cy="3724092"/>
          </a:xfrm>
          <a:prstGeom prst="rect">
            <a:avLst/>
          </a:prstGeom>
        </p:spPr>
      </p:pic>
    </p:spTree>
    <p:extLst>
      <p:ext uri="{BB962C8B-B14F-4D97-AF65-F5344CB8AC3E}">
        <p14:creationId xmlns:p14="http://schemas.microsoft.com/office/powerpoint/2010/main" val="315583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50"/>
                                        <p:tgtEl>
                                          <p:spTgt spid="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E09F58A-DB54-EEF2-A483-23E7FDA4A219}"/>
              </a:ext>
            </a:extLst>
          </p:cNvPr>
          <p:cNvPicPr>
            <a:picLocks noChangeAspect="1"/>
          </p:cNvPicPr>
          <p:nvPr userDrawn="1"/>
        </p:nvPicPr>
        <p:blipFill>
          <a:blip r:embed="rId3">
            <a:alphaModFix amt="70000"/>
            <a:extLst>
              <a:ext uri="{BEBA8EAE-BF5A-486C-A8C5-ECC9F3942E4B}">
                <a14:imgProps xmlns:a14="http://schemas.microsoft.com/office/drawing/2010/main">
                  <a14:imgLayer r:embed="rId4">
                    <a14:imgEffect>
                      <a14:saturation sat="99000"/>
                    </a14:imgEffect>
                  </a14:imgLayer>
                </a14:imgProps>
              </a:ext>
              <a:ext uri="{28A0092B-C50C-407E-A947-70E740481C1C}">
                <a14:useLocalDpi xmlns:a14="http://schemas.microsoft.com/office/drawing/2010/main" val="0"/>
              </a:ext>
            </a:extLst>
          </a:blip>
          <a:srcRect/>
          <a:stretch/>
        </p:blipFill>
        <p:spPr>
          <a:xfrm>
            <a:off x="5495" y="-1"/>
            <a:ext cx="12181009" cy="3724090"/>
          </a:xfrm>
          <a:prstGeom prst="rect">
            <a:avLst/>
          </a:prstGeom>
        </p:spPr>
      </p:pic>
    </p:spTree>
    <p:extLst>
      <p:ext uri="{BB962C8B-B14F-4D97-AF65-F5344CB8AC3E}">
        <p14:creationId xmlns:p14="http://schemas.microsoft.com/office/powerpoint/2010/main" val="233765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childTnLst>
                          </p:cTn>
                        </p:par>
                        <p:par>
                          <p:cTn id="8" fill="hold">
                            <p:stCondLst>
                              <p:cond delay="25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9F43D6AA-59D5-1B1A-6FC3-91DBDAD1AC22}"/>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C2B819A-86CB-D74F-8E44-6DAFE71DD66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3" name="Straight Connector 2">
            <a:extLst>
              <a:ext uri="{FF2B5EF4-FFF2-40B4-BE49-F238E27FC236}">
                <a16:creationId xmlns:a16="http://schemas.microsoft.com/office/drawing/2014/main" id="{41C694A9-BF1B-BD76-F188-A59B4C976F36}"/>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39F79D5-7687-31C6-9A38-58D2DFAE5503}"/>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6" name="TextBox 5">
            <a:extLst>
              <a:ext uri="{FF2B5EF4-FFF2-40B4-BE49-F238E27FC236}">
                <a16:creationId xmlns:a16="http://schemas.microsoft.com/office/drawing/2014/main" id="{869A2526-75B3-FCF8-52DD-EE24F0AB5CFE}"/>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pic>
        <p:nvPicPr>
          <p:cNvPr id="7" name="Picture 6">
            <a:extLst>
              <a:ext uri="{FF2B5EF4-FFF2-40B4-BE49-F238E27FC236}">
                <a16:creationId xmlns:a16="http://schemas.microsoft.com/office/drawing/2014/main" id="{E35BB830-49A7-B95F-5C8E-92E907F0F1C6}"/>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rcRect l="40" r="40"/>
          <a:stretch/>
        </p:blipFill>
        <p:spPr>
          <a:xfrm>
            <a:off x="0" y="0"/>
            <a:ext cx="12192000" cy="3724091"/>
          </a:xfrm>
          <a:prstGeom prst="rect">
            <a:avLst/>
          </a:prstGeom>
        </p:spPr>
      </p:pic>
    </p:spTree>
    <p:extLst>
      <p:ext uri="{BB962C8B-B14F-4D97-AF65-F5344CB8AC3E}">
        <p14:creationId xmlns:p14="http://schemas.microsoft.com/office/powerpoint/2010/main" val="195390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50"/>
                                        <p:tgtEl>
                                          <p:spTgt spid="7"/>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2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3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dirty="0">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177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091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CS Org Char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F67EB4-B2CB-5409-E0AC-E0C124B26783}"/>
              </a:ext>
            </a:extLst>
          </p:cNvPr>
          <p:cNvSpPr/>
          <p:nvPr userDrawn="1"/>
        </p:nvSpPr>
        <p:spPr>
          <a:xfrm>
            <a:off x="4830625" y="579765"/>
            <a:ext cx="2360022" cy="1001486"/>
          </a:xfrm>
          <a:prstGeom prst="rect">
            <a:avLst/>
          </a:prstGeom>
          <a:solidFill>
            <a:srgbClr val="0F4B8F"/>
          </a:solidFill>
          <a:ln>
            <a:solidFill>
              <a:srgbClr val="0F4B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300"/>
              </a:spcAft>
            </a:pPr>
            <a:r>
              <a:rPr lang="en-US" sz="2000" b="1" dirty="0"/>
              <a:t>Adam J. Krupp</a:t>
            </a:r>
          </a:p>
          <a:p>
            <a:pPr algn="ctr">
              <a:lnSpc>
                <a:spcPts val="1600"/>
              </a:lnSpc>
            </a:pPr>
            <a:r>
              <a:rPr lang="en-US" i="1" dirty="0"/>
              <a:t>Director</a:t>
            </a:r>
          </a:p>
        </p:txBody>
      </p:sp>
      <p:sp>
        <p:nvSpPr>
          <p:cNvPr id="3" name="Rectangle 2">
            <a:extLst>
              <a:ext uri="{FF2B5EF4-FFF2-40B4-BE49-F238E27FC236}">
                <a16:creationId xmlns:a16="http://schemas.microsoft.com/office/drawing/2014/main" id="{EB579F6D-4DFB-9A6A-93D0-F31B6417BEF0}"/>
              </a:ext>
            </a:extLst>
          </p:cNvPr>
          <p:cNvSpPr/>
          <p:nvPr userDrawn="1"/>
        </p:nvSpPr>
        <p:spPr>
          <a:xfrm>
            <a:off x="859516" y="2067781"/>
            <a:ext cx="2360023" cy="1001486"/>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400"/>
              </a:spcAft>
            </a:pPr>
            <a:r>
              <a:rPr lang="en-US" sz="2000" b="1" dirty="0">
                <a:solidFill>
                  <a:schemeClr val="bg1"/>
                </a:solidFill>
              </a:rPr>
              <a:t>Sarah Sailors</a:t>
            </a:r>
          </a:p>
          <a:p>
            <a:pPr algn="ctr">
              <a:lnSpc>
                <a:spcPts val="1400"/>
              </a:lnSpc>
            </a:pPr>
            <a:r>
              <a:rPr lang="en-US" sz="1600" i="1" dirty="0">
                <a:solidFill>
                  <a:schemeClr val="bg1"/>
                </a:solidFill>
              </a:rPr>
              <a:t>Senior Advisor and </a:t>
            </a:r>
            <a:br>
              <a:rPr lang="en-US" sz="1600" i="1" dirty="0">
                <a:solidFill>
                  <a:schemeClr val="bg1"/>
                </a:solidFill>
              </a:rPr>
            </a:br>
            <a:r>
              <a:rPr lang="en-US" sz="1600" i="1" dirty="0">
                <a:solidFill>
                  <a:schemeClr val="bg1"/>
                </a:solidFill>
              </a:rPr>
              <a:t>Chief Deputy Director</a:t>
            </a:r>
          </a:p>
        </p:txBody>
      </p:sp>
      <p:sp>
        <p:nvSpPr>
          <p:cNvPr id="4" name="Rectangle 3">
            <a:extLst>
              <a:ext uri="{FF2B5EF4-FFF2-40B4-BE49-F238E27FC236}">
                <a16:creationId xmlns:a16="http://schemas.microsoft.com/office/drawing/2014/main" id="{DFA03BC7-D92A-A710-F840-82C50774D410}"/>
              </a:ext>
            </a:extLst>
          </p:cNvPr>
          <p:cNvSpPr/>
          <p:nvPr userDrawn="1"/>
        </p:nvSpPr>
        <p:spPr>
          <a:xfrm>
            <a:off x="4830625" y="2067781"/>
            <a:ext cx="2360023" cy="1001486"/>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300"/>
              </a:spcAft>
            </a:pPr>
            <a:r>
              <a:rPr lang="en-US" sz="2000" b="1" dirty="0">
                <a:solidFill>
                  <a:schemeClr val="tx1">
                    <a:lumMod val="65000"/>
                    <a:lumOff val="35000"/>
                  </a:schemeClr>
                </a:solidFill>
              </a:rPr>
              <a:t>Stacey McCreery</a:t>
            </a:r>
          </a:p>
          <a:p>
            <a:pPr algn="ctr">
              <a:lnSpc>
                <a:spcPts val="1400"/>
              </a:lnSpc>
            </a:pPr>
            <a:r>
              <a:rPr lang="en-US" sz="1600" i="1" dirty="0">
                <a:solidFill>
                  <a:schemeClr val="tx1">
                    <a:lumMod val="65000"/>
                    <a:lumOff val="35000"/>
                  </a:schemeClr>
                </a:solidFill>
              </a:rPr>
              <a:t>Chief of Staff</a:t>
            </a:r>
          </a:p>
        </p:txBody>
      </p:sp>
      <p:sp>
        <p:nvSpPr>
          <p:cNvPr id="5" name="Rectangle 4">
            <a:extLst>
              <a:ext uri="{FF2B5EF4-FFF2-40B4-BE49-F238E27FC236}">
                <a16:creationId xmlns:a16="http://schemas.microsoft.com/office/drawing/2014/main" id="{5207873B-FC1B-4956-B16A-D07345243F65}"/>
              </a:ext>
            </a:extLst>
          </p:cNvPr>
          <p:cNvSpPr/>
          <p:nvPr userDrawn="1"/>
        </p:nvSpPr>
        <p:spPr>
          <a:xfrm>
            <a:off x="580659" y="3197318"/>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bg1"/>
                </a:solidFill>
              </a:rPr>
              <a:t>Child Welfare Services</a:t>
            </a:r>
          </a:p>
          <a:p>
            <a:pPr>
              <a:lnSpc>
                <a:spcPts val="1400"/>
              </a:lnSpc>
            </a:pPr>
            <a:r>
              <a:rPr lang="en-US" sz="1400" dirty="0">
                <a:solidFill>
                  <a:schemeClr val="bg1"/>
                </a:solidFill>
              </a:rPr>
              <a:t>David Reed</a:t>
            </a:r>
            <a:endParaRPr lang="en-US" sz="1200" i="1" dirty="0">
              <a:solidFill>
                <a:schemeClr val="bg1"/>
              </a:solidFill>
            </a:endParaRPr>
          </a:p>
        </p:txBody>
      </p:sp>
      <p:sp>
        <p:nvSpPr>
          <p:cNvPr id="6" name="Rectangle 5">
            <a:extLst>
              <a:ext uri="{FF2B5EF4-FFF2-40B4-BE49-F238E27FC236}">
                <a16:creationId xmlns:a16="http://schemas.microsoft.com/office/drawing/2014/main" id="{D60FB484-4D67-42B7-252B-F2F877BA678D}"/>
              </a:ext>
            </a:extLst>
          </p:cNvPr>
          <p:cNvSpPr/>
          <p:nvPr userDrawn="1"/>
        </p:nvSpPr>
        <p:spPr>
          <a:xfrm>
            <a:off x="580659" y="3745963"/>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bg1"/>
                </a:solidFill>
              </a:rPr>
              <a:t>Field Operations</a:t>
            </a:r>
          </a:p>
          <a:p>
            <a:pPr>
              <a:lnSpc>
                <a:spcPts val="1400"/>
              </a:lnSpc>
            </a:pPr>
            <a:r>
              <a:rPr lang="en-US" sz="1400" dirty="0">
                <a:solidFill>
                  <a:schemeClr val="bg1"/>
                </a:solidFill>
              </a:rPr>
              <a:t>Rhonda Allen</a:t>
            </a:r>
            <a:endParaRPr lang="en-US" sz="1200" i="1" dirty="0">
              <a:solidFill>
                <a:schemeClr val="bg1"/>
              </a:solidFill>
            </a:endParaRPr>
          </a:p>
        </p:txBody>
      </p:sp>
      <p:sp>
        <p:nvSpPr>
          <p:cNvPr id="18" name="Rectangle 17">
            <a:extLst>
              <a:ext uri="{FF2B5EF4-FFF2-40B4-BE49-F238E27FC236}">
                <a16:creationId xmlns:a16="http://schemas.microsoft.com/office/drawing/2014/main" id="{020FFA4B-EB70-F4A5-6C7A-7B012115F5B7}"/>
              </a:ext>
            </a:extLst>
          </p:cNvPr>
          <p:cNvSpPr/>
          <p:nvPr userDrawn="1"/>
        </p:nvSpPr>
        <p:spPr>
          <a:xfrm>
            <a:off x="4416422" y="3194137"/>
            <a:ext cx="3261362" cy="45284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dirty="0">
                <a:solidFill>
                  <a:schemeClr val="bg1"/>
                </a:solidFill>
              </a:rPr>
              <a:t>Deputy Chief of Staff</a:t>
            </a:r>
          </a:p>
          <a:p>
            <a:pPr>
              <a:lnSpc>
                <a:spcPts val="1400"/>
              </a:lnSpc>
            </a:pPr>
            <a:r>
              <a:rPr lang="en-US" sz="1400" dirty="0">
                <a:solidFill>
                  <a:schemeClr val="bg1"/>
                </a:solidFill>
              </a:rPr>
              <a:t>Nicole Randol</a:t>
            </a:r>
            <a:endParaRPr lang="en-US" sz="1200" i="1" dirty="0">
              <a:solidFill>
                <a:schemeClr val="bg1"/>
              </a:solidFill>
            </a:endParaRPr>
          </a:p>
        </p:txBody>
      </p:sp>
      <p:sp>
        <p:nvSpPr>
          <p:cNvPr id="38" name="Rectangle 37">
            <a:extLst>
              <a:ext uri="{FF2B5EF4-FFF2-40B4-BE49-F238E27FC236}">
                <a16:creationId xmlns:a16="http://schemas.microsoft.com/office/drawing/2014/main" id="{87D93EDA-0716-8F0E-0F78-5B6F7E2499A3}"/>
              </a:ext>
            </a:extLst>
          </p:cNvPr>
          <p:cNvSpPr/>
          <p:nvPr userDrawn="1"/>
        </p:nvSpPr>
        <p:spPr>
          <a:xfrm>
            <a:off x="4416422" y="3727067"/>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tx1">
                    <a:lumMod val="65000"/>
                    <a:lumOff val="35000"/>
                  </a:schemeClr>
                </a:solidFill>
              </a:rPr>
              <a:t>Child Support Bureau</a:t>
            </a:r>
          </a:p>
          <a:p>
            <a:pPr>
              <a:lnSpc>
                <a:spcPts val="1400"/>
              </a:lnSpc>
            </a:pPr>
            <a:r>
              <a:rPr lang="en-US" sz="1400" dirty="0">
                <a:solidFill>
                  <a:schemeClr val="tx1">
                    <a:lumMod val="65000"/>
                    <a:lumOff val="35000"/>
                  </a:schemeClr>
                </a:solidFill>
              </a:rPr>
              <a:t>Adam Norman</a:t>
            </a:r>
            <a:endParaRPr lang="en-US" sz="1200" i="1" dirty="0">
              <a:solidFill>
                <a:schemeClr val="tx1">
                  <a:lumMod val="65000"/>
                  <a:lumOff val="35000"/>
                </a:schemeClr>
              </a:solidFill>
            </a:endParaRPr>
          </a:p>
        </p:txBody>
      </p:sp>
      <p:sp>
        <p:nvSpPr>
          <p:cNvPr id="39" name="Rectangle 38">
            <a:extLst>
              <a:ext uri="{FF2B5EF4-FFF2-40B4-BE49-F238E27FC236}">
                <a16:creationId xmlns:a16="http://schemas.microsoft.com/office/drawing/2014/main" id="{8E6D70ED-2B0A-86B3-D36C-3E36DDB051AD}"/>
              </a:ext>
            </a:extLst>
          </p:cNvPr>
          <p:cNvSpPr/>
          <p:nvPr userDrawn="1"/>
        </p:nvSpPr>
        <p:spPr>
          <a:xfrm>
            <a:off x="4416422" y="4271342"/>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dirty="0">
                <a:solidFill>
                  <a:schemeClr val="tx1">
                    <a:lumMod val="65000"/>
                    <a:lumOff val="35000"/>
                  </a:schemeClr>
                </a:solidFill>
              </a:rPr>
              <a:t>Finance</a:t>
            </a:r>
          </a:p>
          <a:p>
            <a:pPr>
              <a:lnSpc>
                <a:spcPts val="1400"/>
              </a:lnSpc>
            </a:pPr>
            <a:r>
              <a:rPr lang="en-US" sz="1400" dirty="0">
                <a:solidFill>
                  <a:schemeClr val="tx1">
                    <a:lumMod val="65000"/>
                    <a:lumOff val="35000"/>
                  </a:schemeClr>
                </a:solidFill>
              </a:rPr>
              <a:t>Vacant</a:t>
            </a:r>
            <a:endParaRPr lang="en-US" sz="1400" i="1" u="sng" dirty="0">
              <a:solidFill>
                <a:schemeClr val="tx1">
                  <a:lumMod val="65000"/>
                  <a:lumOff val="35000"/>
                </a:schemeClr>
              </a:solidFill>
              <a:cs typeface="Calibri"/>
            </a:endParaRPr>
          </a:p>
        </p:txBody>
      </p:sp>
      <p:sp>
        <p:nvSpPr>
          <p:cNvPr id="40" name="Rectangle 39">
            <a:extLst>
              <a:ext uri="{FF2B5EF4-FFF2-40B4-BE49-F238E27FC236}">
                <a16:creationId xmlns:a16="http://schemas.microsoft.com/office/drawing/2014/main" id="{247A5CD2-932F-966D-CEBF-C6AE3935AF8C}"/>
              </a:ext>
            </a:extLst>
          </p:cNvPr>
          <p:cNvSpPr/>
          <p:nvPr userDrawn="1"/>
        </p:nvSpPr>
        <p:spPr>
          <a:xfrm>
            <a:off x="4416422" y="4815617"/>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tx1">
                    <a:lumMod val="65000"/>
                    <a:lumOff val="35000"/>
                  </a:schemeClr>
                </a:solidFill>
              </a:rPr>
              <a:t>Human Resources</a:t>
            </a:r>
          </a:p>
          <a:p>
            <a:pPr>
              <a:lnSpc>
                <a:spcPts val="1400"/>
              </a:lnSpc>
            </a:pPr>
            <a:r>
              <a:rPr lang="en-US" sz="1400" dirty="0">
                <a:solidFill>
                  <a:schemeClr val="tx1">
                    <a:lumMod val="65000"/>
                    <a:lumOff val="35000"/>
                  </a:schemeClr>
                </a:solidFill>
              </a:rPr>
              <a:t>Kimberly Pierson</a:t>
            </a:r>
            <a:endParaRPr lang="en-US" sz="1200" i="1" dirty="0">
              <a:solidFill>
                <a:schemeClr val="tx1">
                  <a:lumMod val="65000"/>
                  <a:lumOff val="35000"/>
                </a:schemeClr>
              </a:solidFill>
            </a:endParaRPr>
          </a:p>
        </p:txBody>
      </p:sp>
      <p:sp>
        <p:nvSpPr>
          <p:cNvPr id="41" name="Rectangle 40">
            <a:extLst>
              <a:ext uri="{FF2B5EF4-FFF2-40B4-BE49-F238E27FC236}">
                <a16:creationId xmlns:a16="http://schemas.microsoft.com/office/drawing/2014/main" id="{140052EA-8F93-2A14-0847-EDE06F3CBB81}"/>
              </a:ext>
            </a:extLst>
          </p:cNvPr>
          <p:cNvSpPr/>
          <p:nvPr userDrawn="1"/>
        </p:nvSpPr>
        <p:spPr>
          <a:xfrm>
            <a:off x="8281212" y="4809919"/>
            <a:ext cx="3261362" cy="45284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bg1"/>
                </a:solidFill>
              </a:rPr>
              <a:t>Information Technology</a:t>
            </a:r>
          </a:p>
          <a:p>
            <a:pPr>
              <a:lnSpc>
                <a:spcPts val="1400"/>
              </a:lnSpc>
            </a:pPr>
            <a:r>
              <a:rPr lang="en-US" sz="1400" dirty="0">
                <a:solidFill>
                  <a:schemeClr val="bg1"/>
                </a:solidFill>
              </a:rPr>
              <a:t>Vacant</a:t>
            </a:r>
            <a:endParaRPr lang="en-US" sz="1200" i="1" dirty="0">
              <a:solidFill>
                <a:schemeClr val="bg1"/>
              </a:solidFill>
            </a:endParaRPr>
          </a:p>
        </p:txBody>
      </p:sp>
      <p:sp>
        <p:nvSpPr>
          <p:cNvPr id="42" name="Rectangle 41">
            <a:extLst>
              <a:ext uri="{FF2B5EF4-FFF2-40B4-BE49-F238E27FC236}">
                <a16:creationId xmlns:a16="http://schemas.microsoft.com/office/drawing/2014/main" id="{5E29F5A7-23D9-BBCD-0DF2-13B16A6DFD23}"/>
              </a:ext>
            </a:extLst>
          </p:cNvPr>
          <p:cNvSpPr/>
          <p:nvPr userDrawn="1"/>
        </p:nvSpPr>
        <p:spPr>
          <a:xfrm>
            <a:off x="4416422" y="5887668"/>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tx1">
                    <a:lumMod val="65000"/>
                    <a:lumOff val="35000"/>
                  </a:schemeClr>
                </a:solidFill>
              </a:rPr>
              <a:t>Legislative Services</a:t>
            </a:r>
          </a:p>
          <a:p>
            <a:pPr>
              <a:lnSpc>
                <a:spcPts val="1400"/>
              </a:lnSpc>
            </a:pPr>
            <a:r>
              <a:rPr lang="en-US" sz="1400" dirty="0">
                <a:solidFill>
                  <a:schemeClr val="tx1">
                    <a:lumMod val="65000"/>
                    <a:lumOff val="35000"/>
                  </a:schemeClr>
                </a:solidFill>
              </a:rPr>
              <a:t>Kate Collins</a:t>
            </a:r>
            <a:endParaRPr lang="en-US" sz="1200" i="1" dirty="0">
              <a:solidFill>
                <a:schemeClr val="tx1">
                  <a:lumMod val="65000"/>
                  <a:lumOff val="35000"/>
                </a:schemeClr>
              </a:solidFill>
            </a:endParaRPr>
          </a:p>
        </p:txBody>
      </p:sp>
      <p:sp>
        <p:nvSpPr>
          <p:cNvPr id="43" name="Rectangle 42">
            <a:extLst>
              <a:ext uri="{FF2B5EF4-FFF2-40B4-BE49-F238E27FC236}">
                <a16:creationId xmlns:a16="http://schemas.microsoft.com/office/drawing/2014/main" id="{04F7EA5D-E73C-3431-585A-E3B60A16C0D3}"/>
              </a:ext>
            </a:extLst>
          </p:cNvPr>
          <p:cNvSpPr/>
          <p:nvPr userDrawn="1"/>
        </p:nvSpPr>
        <p:spPr>
          <a:xfrm>
            <a:off x="8275224" y="3881147"/>
            <a:ext cx="3267350" cy="452842"/>
          </a:xfrm>
          <a:prstGeom prst="rect">
            <a:avLst/>
          </a:prstGeom>
          <a:solidFill>
            <a:srgbClr val="0F4B8F"/>
          </a:solidFill>
          <a:ln>
            <a:solidFill>
              <a:srgbClr val="0F4B8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dirty="0"/>
              <a:t>Communications</a:t>
            </a:r>
          </a:p>
          <a:p>
            <a:pPr>
              <a:lnSpc>
                <a:spcPts val="1400"/>
              </a:lnSpc>
            </a:pPr>
            <a:r>
              <a:rPr lang="en-US" sz="1400" dirty="0"/>
              <a:t>Vacant</a:t>
            </a:r>
            <a:endParaRPr lang="en-US" sz="1200" i="1" dirty="0"/>
          </a:p>
        </p:txBody>
      </p:sp>
      <p:sp>
        <p:nvSpPr>
          <p:cNvPr id="44" name="Rectangle 43">
            <a:extLst>
              <a:ext uri="{FF2B5EF4-FFF2-40B4-BE49-F238E27FC236}">
                <a16:creationId xmlns:a16="http://schemas.microsoft.com/office/drawing/2014/main" id="{150A9CA2-2858-2B7B-1007-76D5E251D923}"/>
              </a:ext>
            </a:extLst>
          </p:cNvPr>
          <p:cNvSpPr/>
          <p:nvPr userDrawn="1"/>
        </p:nvSpPr>
        <p:spPr>
          <a:xfrm>
            <a:off x="4417306" y="5359892"/>
            <a:ext cx="3261362" cy="452842"/>
          </a:xfrm>
          <a:prstGeom prst="rect">
            <a:avLst/>
          </a:prstGeom>
          <a:solidFill>
            <a:srgbClr val="FFC5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tx1">
                    <a:lumMod val="65000"/>
                    <a:lumOff val="35000"/>
                  </a:schemeClr>
                </a:solidFill>
              </a:rPr>
              <a:t>Legal</a:t>
            </a:r>
          </a:p>
          <a:p>
            <a:pPr>
              <a:lnSpc>
                <a:spcPts val="1400"/>
              </a:lnSpc>
            </a:pPr>
            <a:r>
              <a:rPr lang="en-US" sz="1400" dirty="0">
                <a:solidFill>
                  <a:schemeClr val="tx1">
                    <a:lumMod val="65000"/>
                    <a:lumOff val="35000"/>
                  </a:schemeClr>
                </a:solidFill>
              </a:rPr>
              <a:t>Joel McGormley</a:t>
            </a:r>
            <a:endParaRPr lang="en-US" sz="1200" i="1" dirty="0">
              <a:solidFill>
                <a:schemeClr val="tx1">
                  <a:lumMod val="65000"/>
                  <a:lumOff val="35000"/>
                </a:schemeClr>
              </a:solidFill>
            </a:endParaRPr>
          </a:p>
        </p:txBody>
      </p:sp>
      <p:sp>
        <p:nvSpPr>
          <p:cNvPr id="45" name="Rectangle 44">
            <a:extLst>
              <a:ext uri="{FF2B5EF4-FFF2-40B4-BE49-F238E27FC236}">
                <a16:creationId xmlns:a16="http://schemas.microsoft.com/office/drawing/2014/main" id="{DD340C25-52A0-E945-DB12-D48F7E5DEAD6}"/>
              </a:ext>
            </a:extLst>
          </p:cNvPr>
          <p:cNvSpPr/>
          <p:nvPr userDrawn="1"/>
        </p:nvSpPr>
        <p:spPr>
          <a:xfrm>
            <a:off x="580659" y="4307680"/>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400" b="1" dirty="0">
                <a:solidFill>
                  <a:schemeClr val="bg1"/>
                </a:solidFill>
              </a:rPr>
              <a:t>Juvenile Justice Initiatives &amp; Support</a:t>
            </a:r>
          </a:p>
          <a:p>
            <a:pPr>
              <a:lnSpc>
                <a:spcPts val="1400"/>
              </a:lnSpc>
            </a:pPr>
            <a:r>
              <a:rPr lang="en-US" sz="1400" dirty="0">
                <a:solidFill>
                  <a:schemeClr val="bg1"/>
                </a:solidFill>
              </a:rPr>
              <a:t>Vacant</a:t>
            </a:r>
            <a:endParaRPr lang="en-US" sz="1200" i="1" dirty="0">
              <a:solidFill>
                <a:schemeClr val="bg1"/>
              </a:solidFill>
            </a:endParaRPr>
          </a:p>
        </p:txBody>
      </p:sp>
      <p:sp>
        <p:nvSpPr>
          <p:cNvPr id="46" name="Rectangle 45">
            <a:extLst>
              <a:ext uri="{FF2B5EF4-FFF2-40B4-BE49-F238E27FC236}">
                <a16:creationId xmlns:a16="http://schemas.microsoft.com/office/drawing/2014/main" id="{F64DAE25-40E9-BE20-9ABB-0DEA235C2782}"/>
              </a:ext>
            </a:extLst>
          </p:cNvPr>
          <p:cNvSpPr/>
          <p:nvPr userDrawn="1"/>
        </p:nvSpPr>
        <p:spPr>
          <a:xfrm>
            <a:off x="580659" y="4851955"/>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dirty="0">
                <a:solidFill>
                  <a:schemeClr val="bg1"/>
                </a:solidFill>
              </a:rPr>
              <a:t>Staff Development</a:t>
            </a:r>
          </a:p>
          <a:p>
            <a:pPr>
              <a:lnSpc>
                <a:spcPts val="1400"/>
              </a:lnSpc>
            </a:pPr>
            <a:r>
              <a:rPr lang="en-US" sz="1400" dirty="0">
                <a:solidFill>
                  <a:schemeClr val="bg1"/>
                </a:solidFill>
              </a:rPr>
              <a:t>Kerri Dabbs</a:t>
            </a:r>
            <a:endParaRPr lang="en-US" sz="1400" i="1" u="sng" dirty="0">
              <a:solidFill>
                <a:schemeClr val="bg1"/>
              </a:solidFill>
              <a:cs typeface="Calibri"/>
            </a:endParaRPr>
          </a:p>
        </p:txBody>
      </p:sp>
      <p:sp>
        <p:nvSpPr>
          <p:cNvPr id="47" name="Rectangle 46">
            <a:extLst>
              <a:ext uri="{FF2B5EF4-FFF2-40B4-BE49-F238E27FC236}">
                <a16:creationId xmlns:a16="http://schemas.microsoft.com/office/drawing/2014/main" id="{310DD84D-CAC4-7DA8-BA4D-D3A15D51C745}"/>
              </a:ext>
            </a:extLst>
          </p:cNvPr>
          <p:cNvSpPr/>
          <p:nvPr userDrawn="1"/>
        </p:nvSpPr>
        <p:spPr>
          <a:xfrm>
            <a:off x="580659" y="5396230"/>
            <a:ext cx="3261362" cy="623978"/>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bg1"/>
                </a:solidFill>
              </a:rPr>
              <a:t>Strategic Solutions &amp; Agency Transformation</a:t>
            </a:r>
          </a:p>
          <a:p>
            <a:pPr>
              <a:lnSpc>
                <a:spcPts val="1400"/>
              </a:lnSpc>
            </a:pPr>
            <a:r>
              <a:rPr lang="en-US" sz="1400" dirty="0">
                <a:solidFill>
                  <a:schemeClr val="bg1"/>
                </a:solidFill>
              </a:rPr>
              <a:t>Harmony Gist</a:t>
            </a:r>
            <a:endParaRPr lang="en-US" sz="1200" i="1" dirty="0">
              <a:solidFill>
                <a:schemeClr val="bg1"/>
              </a:solidFill>
            </a:endParaRPr>
          </a:p>
        </p:txBody>
      </p:sp>
      <p:sp>
        <p:nvSpPr>
          <p:cNvPr id="48" name="Rectangle 47">
            <a:extLst>
              <a:ext uri="{FF2B5EF4-FFF2-40B4-BE49-F238E27FC236}">
                <a16:creationId xmlns:a16="http://schemas.microsoft.com/office/drawing/2014/main" id="{09F6A797-95C3-1872-910B-145874987F8A}"/>
              </a:ext>
            </a:extLst>
          </p:cNvPr>
          <p:cNvSpPr/>
          <p:nvPr userDrawn="1"/>
        </p:nvSpPr>
        <p:spPr>
          <a:xfrm>
            <a:off x="478698" y="3197318"/>
            <a:ext cx="101961" cy="2822890"/>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AD4772F1-4A76-2B8A-C69B-DE674AA444F5}"/>
              </a:ext>
            </a:extLst>
          </p:cNvPr>
          <p:cNvSpPr/>
          <p:nvPr userDrawn="1"/>
        </p:nvSpPr>
        <p:spPr>
          <a:xfrm>
            <a:off x="4316319" y="3194137"/>
            <a:ext cx="100987" cy="3146373"/>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2A350659-7BF4-1B38-805D-EB7D6B3DE95B}"/>
              </a:ext>
            </a:extLst>
          </p:cNvPr>
          <p:cNvSpPr/>
          <p:nvPr userDrawn="1"/>
        </p:nvSpPr>
        <p:spPr>
          <a:xfrm>
            <a:off x="8173264" y="3881148"/>
            <a:ext cx="101960" cy="452842"/>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1" name="Connector: Elbow 50">
            <a:extLst>
              <a:ext uri="{FF2B5EF4-FFF2-40B4-BE49-F238E27FC236}">
                <a16:creationId xmlns:a16="http://schemas.microsoft.com/office/drawing/2014/main" id="{49B440D6-EDE6-4132-7360-304BDD7AA1DF}"/>
              </a:ext>
            </a:extLst>
          </p:cNvPr>
          <p:cNvCxnSpPr>
            <a:cxnSpLocks/>
          </p:cNvCxnSpPr>
          <p:nvPr userDrawn="1"/>
        </p:nvCxnSpPr>
        <p:spPr>
          <a:xfrm rot="16200000" flipH="1">
            <a:off x="5767372" y="1824516"/>
            <a:ext cx="486530" cy="1"/>
          </a:xfrm>
          <a:prstGeom prst="bentConnector3">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05F2A07D-3D8C-B483-4BE2-E56F06EBE441}"/>
              </a:ext>
            </a:extLst>
          </p:cNvPr>
          <p:cNvCxnSpPr>
            <a:cxnSpLocks/>
            <a:stCxn id="3" idx="0"/>
            <a:endCxn id="62" idx="0"/>
          </p:cNvCxnSpPr>
          <p:nvPr userDrawn="1"/>
        </p:nvCxnSpPr>
        <p:spPr>
          <a:xfrm rot="5400000" flipH="1" flipV="1">
            <a:off x="6201045" y="-2093736"/>
            <a:ext cx="1" cy="8323035"/>
          </a:xfrm>
          <a:prstGeom prst="bentConnector3">
            <a:avLst>
              <a:gd name="adj1" fmla="val 22860100000"/>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269BB57E-8A92-877C-44BE-BF6A90080BA6}"/>
              </a:ext>
            </a:extLst>
          </p:cNvPr>
          <p:cNvCxnSpPr>
            <a:cxnSpLocks/>
            <a:stCxn id="3" idx="1"/>
            <a:endCxn id="48" idx="0"/>
          </p:cNvCxnSpPr>
          <p:nvPr userDrawn="1"/>
        </p:nvCxnSpPr>
        <p:spPr>
          <a:xfrm rot="10800000" flipV="1">
            <a:off x="529680" y="2568524"/>
            <a:ext cx="329837" cy="628794"/>
          </a:xfrm>
          <a:prstGeom prst="bentConnector2">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cxnSp>
        <p:nvCxnSpPr>
          <p:cNvPr id="54" name="Connector: Elbow 53">
            <a:extLst>
              <a:ext uri="{FF2B5EF4-FFF2-40B4-BE49-F238E27FC236}">
                <a16:creationId xmlns:a16="http://schemas.microsoft.com/office/drawing/2014/main" id="{3B8ED9CD-F23B-20CF-3CBD-3AEA407802DA}"/>
              </a:ext>
            </a:extLst>
          </p:cNvPr>
          <p:cNvCxnSpPr>
            <a:cxnSpLocks/>
            <a:stCxn id="4" idx="1"/>
            <a:endCxn id="49" idx="0"/>
          </p:cNvCxnSpPr>
          <p:nvPr userDrawn="1"/>
        </p:nvCxnSpPr>
        <p:spPr>
          <a:xfrm rot="10800000" flipV="1">
            <a:off x="4366813" y="2568523"/>
            <a:ext cx="463812" cy="625613"/>
          </a:xfrm>
          <a:prstGeom prst="bentConnector2">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D68A94EF-441E-E0FC-50B3-68988D193C03}"/>
              </a:ext>
            </a:extLst>
          </p:cNvPr>
          <p:cNvSpPr/>
          <p:nvPr userDrawn="1"/>
        </p:nvSpPr>
        <p:spPr>
          <a:xfrm>
            <a:off x="8173263" y="4815528"/>
            <a:ext cx="107950" cy="442150"/>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6" name="Connector: Elbow 55">
            <a:extLst>
              <a:ext uri="{FF2B5EF4-FFF2-40B4-BE49-F238E27FC236}">
                <a16:creationId xmlns:a16="http://schemas.microsoft.com/office/drawing/2014/main" id="{F50AE225-498F-4AAE-BD7C-DE710521C40F}"/>
              </a:ext>
            </a:extLst>
          </p:cNvPr>
          <p:cNvCxnSpPr>
            <a:cxnSpLocks/>
            <a:stCxn id="18" idx="3"/>
            <a:endCxn id="55" idx="1"/>
          </p:cNvCxnSpPr>
          <p:nvPr userDrawn="1"/>
        </p:nvCxnSpPr>
        <p:spPr>
          <a:xfrm>
            <a:off x="7677784" y="3420558"/>
            <a:ext cx="495479" cy="1616045"/>
          </a:xfrm>
          <a:prstGeom prst="bentConnector3">
            <a:avLst>
              <a:gd name="adj1" fmla="val 50000"/>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9D5E39B6-B277-0B4D-D967-30C21055183A}"/>
              </a:ext>
            </a:extLst>
          </p:cNvPr>
          <p:cNvSpPr txBox="1"/>
          <p:nvPr userDrawn="1"/>
        </p:nvSpPr>
        <p:spPr>
          <a:xfrm>
            <a:off x="2039527" y="579765"/>
            <a:ext cx="2464426" cy="769441"/>
          </a:xfrm>
          <a:prstGeom prst="rect">
            <a:avLst/>
          </a:prstGeom>
          <a:noFill/>
        </p:spPr>
        <p:txBody>
          <a:bodyPr wrap="square" rtlCol="0">
            <a:spAutoFit/>
          </a:bodyPr>
          <a:lstStyle/>
          <a:p>
            <a:r>
              <a:rPr lang="en-US" sz="4400" b="1" dirty="0">
                <a:solidFill>
                  <a:srgbClr val="004990"/>
                </a:solidFill>
              </a:rPr>
              <a:t>Org Chart</a:t>
            </a:r>
          </a:p>
        </p:txBody>
      </p:sp>
      <p:pic>
        <p:nvPicPr>
          <p:cNvPr id="58" name="Picture 57">
            <a:extLst>
              <a:ext uri="{FF2B5EF4-FFF2-40B4-BE49-F238E27FC236}">
                <a16:creationId xmlns:a16="http://schemas.microsoft.com/office/drawing/2014/main" id="{65D0E798-7E2B-6E11-3286-54A2B26CF20C}"/>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59" name="Straight Connector 58">
            <a:extLst>
              <a:ext uri="{FF2B5EF4-FFF2-40B4-BE49-F238E27FC236}">
                <a16:creationId xmlns:a16="http://schemas.microsoft.com/office/drawing/2014/main" id="{13C7F990-8E2D-BFE8-8E10-91AE1D72D6F9}"/>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488E470-DA7C-A7B8-E1C8-7327A61B835A}"/>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dirty="0">
              <a:solidFill>
                <a:schemeClr val="bg1">
                  <a:lumMod val="50000"/>
                </a:schemeClr>
              </a:solidFill>
            </a:endParaRPr>
          </a:p>
        </p:txBody>
      </p:sp>
      <p:sp>
        <p:nvSpPr>
          <p:cNvPr id="61" name="TextBox 60">
            <a:extLst>
              <a:ext uri="{FF2B5EF4-FFF2-40B4-BE49-F238E27FC236}">
                <a16:creationId xmlns:a16="http://schemas.microsoft.com/office/drawing/2014/main" id="{5038946B-740A-2E01-B05A-433FFD42FE5F}"/>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dirty="0">
                <a:solidFill>
                  <a:schemeClr val="bg1">
                    <a:lumMod val="50000"/>
                  </a:schemeClr>
                </a:solidFill>
                <a:latin typeface="+mj-lt"/>
              </a:rPr>
              <a:t>INDIANA DEPT. OF CHILD SERVICES</a:t>
            </a:r>
          </a:p>
        </p:txBody>
      </p:sp>
      <p:sp>
        <p:nvSpPr>
          <p:cNvPr id="62" name="Rectangle 61">
            <a:extLst>
              <a:ext uri="{FF2B5EF4-FFF2-40B4-BE49-F238E27FC236}">
                <a16:creationId xmlns:a16="http://schemas.microsoft.com/office/drawing/2014/main" id="{4CC475B4-C43C-CE61-B226-21A4C025CCB4}"/>
              </a:ext>
            </a:extLst>
          </p:cNvPr>
          <p:cNvSpPr/>
          <p:nvPr userDrawn="1"/>
        </p:nvSpPr>
        <p:spPr>
          <a:xfrm>
            <a:off x="9182551" y="2067780"/>
            <a:ext cx="2360023" cy="100148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300"/>
              </a:spcAft>
            </a:pPr>
            <a:r>
              <a:rPr lang="en-US" sz="2000" b="1" dirty="0">
                <a:solidFill>
                  <a:schemeClr val="bg1"/>
                </a:solidFill>
              </a:rPr>
              <a:t>Jim Obermaier</a:t>
            </a:r>
          </a:p>
          <a:p>
            <a:pPr algn="ctr">
              <a:lnSpc>
                <a:spcPts val="1400"/>
              </a:lnSpc>
            </a:pPr>
            <a:r>
              <a:rPr lang="en-US" sz="1600" i="1" dirty="0">
                <a:solidFill>
                  <a:schemeClr val="bg1"/>
                </a:solidFill>
              </a:rPr>
              <a:t>Chief Operating Officer</a:t>
            </a:r>
          </a:p>
        </p:txBody>
      </p:sp>
      <p:cxnSp>
        <p:nvCxnSpPr>
          <p:cNvPr id="63" name="Connector: Elbow 62">
            <a:extLst>
              <a:ext uri="{FF2B5EF4-FFF2-40B4-BE49-F238E27FC236}">
                <a16:creationId xmlns:a16="http://schemas.microsoft.com/office/drawing/2014/main" id="{95D2B82C-528F-CFAA-6AB5-21013357EE45}"/>
              </a:ext>
            </a:extLst>
          </p:cNvPr>
          <p:cNvCxnSpPr>
            <a:cxnSpLocks/>
          </p:cNvCxnSpPr>
          <p:nvPr userDrawn="1"/>
        </p:nvCxnSpPr>
        <p:spPr>
          <a:xfrm rot="5400000">
            <a:off x="7177336" y="2868622"/>
            <a:ext cx="2093818" cy="1"/>
          </a:xfrm>
          <a:prstGeom prst="bentConnector3">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1E4B3FE-4E06-0FD4-9BC1-1436EF88E8BA}"/>
              </a:ext>
            </a:extLst>
          </p:cNvPr>
          <p:cNvSpPr txBox="1"/>
          <p:nvPr userDrawn="1"/>
        </p:nvSpPr>
        <p:spPr>
          <a:xfrm rot="20670897">
            <a:off x="1145022" y="2686090"/>
            <a:ext cx="9622564" cy="1015663"/>
          </a:xfrm>
          <a:prstGeom prst="rect">
            <a:avLst/>
          </a:prstGeom>
          <a:noFill/>
        </p:spPr>
        <p:txBody>
          <a:bodyPr wrap="square" rtlCol="0">
            <a:spAutoFit/>
          </a:bodyPr>
          <a:lstStyle/>
          <a:p>
            <a:pPr algn="ctr"/>
            <a:r>
              <a:rPr lang="en-US" sz="6000" b="1" dirty="0">
                <a:solidFill>
                  <a:srgbClr val="FF0000"/>
                </a:solidFill>
              </a:rPr>
              <a:t>UNDER CONSTRUCTION</a:t>
            </a:r>
          </a:p>
        </p:txBody>
      </p:sp>
    </p:spTree>
    <p:extLst>
      <p:ext uri="{BB962C8B-B14F-4D97-AF65-F5344CB8AC3E}">
        <p14:creationId xmlns:p14="http://schemas.microsoft.com/office/powerpoint/2010/main" val="327391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anim calcmode="lin" valueType="num">
                                      <p:cBhvr>
                                        <p:cTn id="8" dur="500" fill="hold"/>
                                        <p:tgtEl>
                                          <p:spTgt spid="57"/>
                                        </p:tgtEl>
                                        <p:attrNameLst>
                                          <p:attrName>ppt_x</p:attrName>
                                        </p:attrNameLst>
                                      </p:cBhvr>
                                      <p:tavLst>
                                        <p:tav tm="0">
                                          <p:val>
                                            <p:strVal val="#ppt_x"/>
                                          </p:val>
                                        </p:tav>
                                        <p:tav tm="100000">
                                          <p:val>
                                            <p:strVal val="#ppt_x"/>
                                          </p:val>
                                        </p:tav>
                                      </p:tavLst>
                                    </p:anim>
                                    <p:anim calcmode="lin" valueType="num">
                                      <p:cBhvr>
                                        <p:cTn id="9" dur="500" fill="hold"/>
                                        <p:tgtEl>
                                          <p:spTgt spid="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ansition ">
    <p:bg>
      <p:bgPr>
        <a:solidFill>
          <a:srgbClr val="1DB0D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0C5E74-B340-D34D-647D-4B83E76D39D4}"/>
              </a:ext>
            </a:extLst>
          </p:cNvPr>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a:effectLst>
            <a:softEdge rad="635000"/>
          </a:effectLst>
        </p:spPr>
      </p:pic>
      <p:pic>
        <p:nvPicPr>
          <p:cNvPr id="3" name="Picture 2" descr="A group of people holding hands&#10;&#10;Description automatically generated">
            <a:extLst>
              <a:ext uri="{FF2B5EF4-FFF2-40B4-BE49-F238E27FC236}">
                <a16:creationId xmlns:a16="http://schemas.microsoft.com/office/drawing/2014/main" id="{C2BC6D44-96B8-9F3D-9EB0-6D19DF02091F}"/>
              </a:ext>
            </a:extLst>
          </p:cNvPr>
          <p:cNvPicPr>
            <a:picLocks noChangeAspect="1"/>
          </p:cNvPicPr>
          <p:nvPr userDrawn="1"/>
        </p:nvPicPr>
        <p:blipFill>
          <a:blip r:embed="rId4">
            <a:biLevel thresh="50000"/>
            <a:extLst>
              <a:ext uri="{28A0092B-C50C-407E-A947-70E740481C1C}">
                <a14:useLocalDpi xmlns:a14="http://schemas.microsoft.com/office/drawing/2010/main" val="0"/>
              </a:ext>
            </a:extLst>
          </a:blip>
          <a:stretch>
            <a:fillRect/>
          </a:stretch>
        </p:blipFill>
        <p:spPr>
          <a:xfrm>
            <a:off x="5763608" y="5993749"/>
            <a:ext cx="664784" cy="664784"/>
          </a:xfrm>
          <a:prstGeom prst="rect">
            <a:avLst/>
          </a:prstGeom>
        </p:spPr>
      </p:pic>
      <p:cxnSp>
        <p:nvCxnSpPr>
          <p:cNvPr id="4" name="Straight Connector 3">
            <a:extLst>
              <a:ext uri="{FF2B5EF4-FFF2-40B4-BE49-F238E27FC236}">
                <a16:creationId xmlns:a16="http://schemas.microsoft.com/office/drawing/2014/main" id="{CF5A00B1-E7F5-C8C7-3028-87778DDF6173}"/>
              </a:ext>
            </a:extLst>
          </p:cNvPr>
          <p:cNvCxnSpPr>
            <a:cxnSpLocks/>
          </p:cNvCxnSpPr>
          <p:nvPr userDrawn="1"/>
        </p:nvCxnSpPr>
        <p:spPr>
          <a:xfrm>
            <a:off x="0" y="5794282"/>
            <a:ext cx="1219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052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2">
    <p:bg>
      <p:bgPr>
        <a:solidFill>
          <a:srgbClr val="00499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A9C534-538B-E482-04E4-C92548AEC925}"/>
              </a:ext>
            </a:extLst>
          </p:cNvPr>
          <p:cNvPicPr>
            <a:picLocks noChangeAspect="1"/>
          </p:cNvPicPr>
          <p:nvPr userDrawn="1"/>
        </p:nvPicPr>
        <p:blipFill>
          <a:blip r:embed="rId2">
            <a:alphaModFix amt="31000"/>
            <a:extLst>
              <a:ext uri="{BEBA8EAE-BF5A-486C-A8C5-ECC9F3942E4B}">
                <a14:imgProps xmlns:a14="http://schemas.microsoft.com/office/drawing/2010/main">
                  <a14:imgLayer r:embed="rId3">
                    <a14:imgEffect>
                      <a14:colorTemperature colorTemp="6200"/>
                    </a14:imgEffect>
                    <a14:imgEffect>
                      <a14:saturation sat="0"/>
                    </a14:imgEffect>
                    <a14:imgEffect>
                      <a14:brightnessContrast bright="9000" contrast="-63000"/>
                    </a14:imgEffect>
                  </a14:imgLayer>
                </a14:imgProps>
              </a:ext>
              <a:ext uri="{28A0092B-C50C-407E-A947-70E740481C1C}">
                <a14:useLocalDpi xmlns:a14="http://schemas.microsoft.com/office/drawing/2010/main" val="0"/>
              </a:ext>
            </a:extLst>
          </a:blip>
          <a:srcRect/>
          <a:stretch/>
        </p:blipFill>
        <p:spPr>
          <a:xfrm>
            <a:off x="1" y="0"/>
            <a:ext cx="12192000" cy="6858000"/>
          </a:xfrm>
          <a:prstGeom prst="rect">
            <a:avLst/>
          </a:prstGeom>
          <a:effectLst>
            <a:softEdge rad="635000"/>
          </a:effectLst>
        </p:spPr>
      </p:pic>
      <p:pic>
        <p:nvPicPr>
          <p:cNvPr id="5" name="Picture 4" descr="A group of people holding hands&#10;&#10;Description automatically generated">
            <a:extLst>
              <a:ext uri="{FF2B5EF4-FFF2-40B4-BE49-F238E27FC236}">
                <a16:creationId xmlns:a16="http://schemas.microsoft.com/office/drawing/2014/main" id="{A580F675-59EE-B8D9-B9D5-E0A70D545DD9}"/>
              </a:ext>
            </a:extLst>
          </p:cNvPr>
          <p:cNvPicPr>
            <a:picLocks noChangeAspect="1"/>
          </p:cNvPicPr>
          <p:nvPr userDrawn="1"/>
        </p:nvPicPr>
        <p:blipFill>
          <a:blip r:embed="rId4">
            <a:biLevel thresh="50000"/>
            <a:extLst>
              <a:ext uri="{28A0092B-C50C-407E-A947-70E740481C1C}">
                <a14:useLocalDpi xmlns:a14="http://schemas.microsoft.com/office/drawing/2010/main" val="0"/>
              </a:ext>
            </a:extLst>
          </a:blip>
          <a:stretch>
            <a:fillRect/>
          </a:stretch>
        </p:blipFill>
        <p:spPr>
          <a:xfrm>
            <a:off x="5763608" y="5993749"/>
            <a:ext cx="664784" cy="664784"/>
          </a:xfrm>
          <a:prstGeom prst="rect">
            <a:avLst/>
          </a:prstGeom>
        </p:spPr>
      </p:pic>
      <p:cxnSp>
        <p:nvCxnSpPr>
          <p:cNvPr id="6" name="Straight Connector 5">
            <a:extLst>
              <a:ext uri="{FF2B5EF4-FFF2-40B4-BE49-F238E27FC236}">
                <a16:creationId xmlns:a16="http://schemas.microsoft.com/office/drawing/2014/main" id="{25885058-BDAB-A00D-361F-D05377585FD5}"/>
              </a:ext>
            </a:extLst>
          </p:cNvPr>
          <p:cNvCxnSpPr>
            <a:cxnSpLocks/>
          </p:cNvCxnSpPr>
          <p:nvPr userDrawn="1"/>
        </p:nvCxnSpPr>
        <p:spPr>
          <a:xfrm>
            <a:off x="0" y="5794282"/>
            <a:ext cx="1219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8958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3">
    <p:bg>
      <p:bgPr>
        <a:solidFill>
          <a:srgbClr val="7F7F7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7819B1-A9E1-D3D6-D6DE-77B16F36501D}"/>
              </a:ext>
            </a:extLst>
          </p:cNvPr>
          <p:cNvPicPr>
            <a:picLocks noChangeAspect="1"/>
          </p:cNvPicPr>
          <p:nvPr userDrawn="1"/>
        </p:nvPicPr>
        <p:blipFill>
          <a:blip r:embed="rId2">
            <a:alphaModFix amt="34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1" y="0"/>
            <a:ext cx="12192000" cy="6858000"/>
          </a:xfrm>
          <a:prstGeom prst="rect">
            <a:avLst/>
          </a:prstGeom>
          <a:effectLst>
            <a:softEdge rad="635000"/>
          </a:effectLst>
        </p:spPr>
      </p:pic>
      <p:pic>
        <p:nvPicPr>
          <p:cNvPr id="5" name="Picture 4" descr="A group of people holding hands&#10;&#10;Description automatically generated">
            <a:extLst>
              <a:ext uri="{FF2B5EF4-FFF2-40B4-BE49-F238E27FC236}">
                <a16:creationId xmlns:a16="http://schemas.microsoft.com/office/drawing/2014/main" id="{A580F675-59EE-B8D9-B9D5-E0A70D545DD9}"/>
              </a:ext>
            </a:extLst>
          </p:cNvPr>
          <p:cNvPicPr>
            <a:picLocks noChangeAspect="1"/>
          </p:cNvPicPr>
          <p:nvPr userDrawn="1"/>
        </p:nvPicPr>
        <p:blipFill>
          <a:blip r:embed="rId4">
            <a:biLevel thresh="50000"/>
            <a:extLst>
              <a:ext uri="{28A0092B-C50C-407E-A947-70E740481C1C}">
                <a14:useLocalDpi xmlns:a14="http://schemas.microsoft.com/office/drawing/2010/main" val="0"/>
              </a:ext>
            </a:extLst>
          </a:blip>
          <a:stretch>
            <a:fillRect/>
          </a:stretch>
        </p:blipFill>
        <p:spPr>
          <a:xfrm>
            <a:off x="5763608" y="5993749"/>
            <a:ext cx="664784" cy="664784"/>
          </a:xfrm>
          <a:prstGeom prst="rect">
            <a:avLst/>
          </a:prstGeom>
        </p:spPr>
      </p:pic>
      <p:cxnSp>
        <p:nvCxnSpPr>
          <p:cNvPr id="6" name="Straight Connector 5">
            <a:extLst>
              <a:ext uri="{FF2B5EF4-FFF2-40B4-BE49-F238E27FC236}">
                <a16:creationId xmlns:a16="http://schemas.microsoft.com/office/drawing/2014/main" id="{25885058-BDAB-A00D-361F-D05377585FD5}"/>
              </a:ext>
            </a:extLst>
          </p:cNvPr>
          <p:cNvCxnSpPr>
            <a:cxnSpLocks/>
          </p:cNvCxnSpPr>
          <p:nvPr userDrawn="1"/>
        </p:nvCxnSpPr>
        <p:spPr>
          <a:xfrm>
            <a:off x="0" y="5794282"/>
            <a:ext cx="1219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621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6E3010F-7488-E7CE-D948-5F03CB6074F3}"/>
              </a:ext>
            </a:extLst>
          </p:cNvPr>
          <p:cNvSpPr/>
          <p:nvPr userDrawn="1"/>
        </p:nvSpPr>
        <p:spPr>
          <a:xfrm>
            <a:off x="-1" y="0"/>
            <a:ext cx="3686175" cy="6858000"/>
          </a:xfrm>
          <a:prstGeom prst="rect">
            <a:avLst/>
          </a:prstGeom>
          <a:solidFill>
            <a:srgbClr val="1DB0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blue sign with white text&#10;&#10;Description automatically generated">
            <a:extLst>
              <a:ext uri="{FF2B5EF4-FFF2-40B4-BE49-F238E27FC236}">
                <a16:creationId xmlns:a16="http://schemas.microsoft.com/office/drawing/2014/main" id="{1EC997B2-6C46-B151-D338-1F6F0338B5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501" y="4445000"/>
            <a:ext cx="1232593" cy="2229538"/>
          </a:xfrm>
          <a:prstGeom prst="rect">
            <a:avLst/>
          </a:prstGeom>
        </p:spPr>
      </p:pic>
      <p:sp>
        <p:nvSpPr>
          <p:cNvPr id="11" name="Rectangle 1">
            <a:extLst>
              <a:ext uri="{FF2B5EF4-FFF2-40B4-BE49-F238E27FC236}">
                <a16:creationId xmlns:a16="http://schemas.microsoft.com/office/drawing/2014/main" id="{29A31907-0255-186C-0138-1E4A547ADF6F}"/>
              </a:ext>
            </a:extLst>
          </p:cNvPr>
          <p:cNvSpPr>
            <a:spLocks noChangeArrowheads="1"/>
          </p:cNvSpPr>
          <p:nvPr userDrawn="1"/>
        </p:nvSpPr>
        <p:spPr bwMode="auto">
          <a:xfrm>
            <a:off x="1933575" y="2159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428693170"/>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1BDE8C-6F31-4C15-F03E-F14C0F8C43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956AAA-804A-CBDC-6DFA-C4B2696C8E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798B55-2C23-8BE1-FB91-5C091066C1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CE28C-0F90-4285-9BB0-4D4A0EB7632D}" type="datetimeFigureOut">
              <a:rPr lang="en-US" smtClean="0"/>
              <a:t>9/1/2026</a:t>
            </a:fld>
            <a:endParaRPr lang="en-US" dirty="0"/>
          </a:p>
        </p:txBody>
      </p:sp>
      <p:sp>
        <p:nvSpPr>
          <p:cNvPr id="5" name="Footer Placeholder 4">
            <a:extLst>
              <a:ext uri="{FF2B5EF4-FFF2-40B4-BE49-F238E27FC236}">
                <a16:creationId xmlns:a16="http://schemas.microsoft.com/office/drawing/2014/main" id="{6DBA1C73-2715-4B90-4559-C893DDA391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75E6B22-3919-8536-3AF0-2BA62CCD0B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FEE53F-5A4F-4BE8-A3E6-F04ABFAD8589}" type="slidenum">
              <a:rPr lang="en-US" smtClean="0"/>
              <a:t>‹#›</a:t>
            </a:fld>
            <a:endParaRPr lang="en-US" dirty="0"/>
          </a:p>
        </p:txBody>
      </p:sp>
    </p:spTree>
    <p:extLst>
      <p:ext uri="{BB962C8B-B14F-4D97-AF65-F5344CB8AC3E}">
        <p14:creationId xmlns:p14="http://schemas.microsoft.com/office/powerpoint/2010/main" val="1894409183"/>
      </p:ext>
    </p:extLst>
  </p:cSld>
  <p:clrMap bg1="lt1" tx1="dk1" bg2="lt2" tx2="dk2" accent1="accent1" accent2="accent2" accent3="accent3" accent4="accent4" accent5="accent5" accent6="accent6" hlink="hlink" folHlink="folHlink"/>
  <p:sldLayoutIdLst>
    <p:sldLayoutId id="2147483702" r:id="rId1"/>
    <p:sldLayoutId id="2147483781" r:id="rId2"/>
    <p:sldLayoutId id="2147483782" r:id="rId3"/>
    <p:sldLayoutId id="2147483783" r:id="rId4"/>
    <p:sldLayoutId id="2147483784" r:id="rId5"/>
    <p:sldLayoutId id="2147483791" r:id="rId6"/>
    <p:sldLayoutId id="2147483792" r:id="rId7"/>
    <p:sldLayoutId id="2147483793" r:id="rId8"/>
    <p:sldLayoutId id="2147483703" r:id="rId9"/>
    <p:sldLayoutId id="2147483795" r:id="rId10"/>
    <p:sldLayoutId id="2147483794" r:id="rId11"/>
    <p:sldLayoutId id="2147483715" r:id="rId12"/>
    <p:sldLayoutId id="2147483764" r:id="rId13"/>
    <p:sldLayoutId id="2147483765" r:id="rId14"/>
    <p:sldLayoutId id="2147483766" r:id="rId15"/>
    <p:sldLayoutId id="2147483779" r:id="rId16"/>
    <p:sldLayoutId id="2147483772" r:id="rId17"/>
    <p:sldLayoutId id="2147483773" r:id="rId18"/>
    <p:sldLayoutId id="2147483771" r:id="rId19"/>
    <p:sldLayoutId id="2147483753" r:id="rId20"/>
    <p:sldLayoutId id="2147483754" r:id="rId21"/>
    <p:sldLayoutId id="2147483755" r:id="rId22"/>
    <p:sldLayoutId id="2147483704" r:id="rId23"/>
    <p:sldLayoutId id="2147483785" r:id="rId24"/>
    <p:sldLayoutId id="2147483786" r:id="rId25"/>
    <p:sldLayoutId id="2147483787" r:id="rId26"/>
    <p:sldLayoutId id="2147483788" r:id="rId27"/>
    <p:sldLayoutId id="2147483789" r:id="rId28"/>
    <p:sldLayoutId id="2147483713" r:id="rId29"/>
    <p:sldLayoutId id="2147483759" r:id="rId30"/>
    <p:sldLayoutId id="2147483760" r:id="rId31"/>
    <p:sldLayoutId id="2147483761" r:id="rId32"/>
    <p:sldLayoutId id="2147483705" r:id="rId33"/>
    <p:sldLayoutId id="2147483710" r:id="rId34"/>
    <p:sldLayoutId id="2147483780" r:id="rId35"/>
    <p:sldLayoutId id="2147483790" r:id="rId36"/>
    <p:sldLayoutId id="2147483797" r:id="rId37"/>
    <p:sldLayoutId id="2147483798" r:id="rId38"/>
    <p:sldLayoutId id="2147483716" r:id="rId39"/>
    <p:sldLayoutId id="2147483801" r:id="rId40"/>
    <p:sldLayoutId id="2147483802" r:id="rId41"/>
    <p:sldLayoutId id="2147483803" r:id="rId42"/>
    <p:sldLayoutId id="2147483804" r:id="rId43"/>
    <p:sldLayoutId id="2147483762" r:id="rId44"/>
    <p:sldLayoutId id="2147483805" r:id="rId45"/>
    <p:sldLayoutId id="2147483709"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52.jpeg"/><Relationship Id="rId5" Type="http://schemas.openxmlformats.org/officeDocument/2006/relationships/hyperlink" Target="mailto:Jennifer.Utter@dcs.in.gov" TargetMode="External"/><Relationship Id="rId4" Type="http://schemas.openxmlformats.org/officeDocument/2006/relationships/image" Target="../media/image51.jpg"/></Relationships>
</file>

<file path=ppt/slides/_rels/slide4.xml.rels><?xml version="1.0" encoding="UTF-8" standalone="yes"?>
<Relationships xmlns="http://schemas.openxmlformats.org/package/2006/relationships"><Relationship Id="rId3" Type="http://schemas.openxmlformats.org/officeDocument/2006/relationships/hyperlink" Target="mailto:ISETSHelpDesk@dcs.in.gov"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mailto:itsecurity@dcs.in.gov"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hyperlink" Target="mailto:customerservice@baradainc.com" TargetMode="External"/><Relationship Id="rId4" Type="http://schemas.openxmlformats.org/officeDocument/2006/relationships/hyperlink" Target="http://www.baradainc.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ISETSHelpDesk@dcs.in.gov"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hyperlink" Target="mailto:ue2_cares_in@ps-idemia.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jmcintyre@isp.in.gov"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mailto:Jennifer.Utter@dcs.in.gov"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786580-A0C1-EFAB-739E-BDFD5C09C9E2}"/>
              </a:ext>
            </a:extLst>
          </p:cNvPr>
          <p:cNvSpPr txBox="1"/>
          <p:nvPr/>
        </p:nvSpPr>
        <p:spPr>
          <a:xfrm>
            <a:off x="1436639" y="5460478"/>
            <a:ext cx="10247971" cy="584775"/>
          </a:xfrm>
          <a:prstGeom prst="rect">
            <a:avLst/>
          </a:prstGeom>
          <a:noFill/>
        </p:spPr>
        <p:txBody>
          <a:bodyPr wrap="square" lIns="91440" tIns="45720" rIns="91440" bIns="45720" rtlCol="0" anchor="t">
            <a:spAutoFit/>
          </a:bodyPr>
          <a:lstStyle/>
          <a:p>
            <a:r>
              <a:rPr lang="en-US" sz="3200" b="1" dirty="0">
                <a:solidFill>
                  <a:schemeClr val="bg1"/>
                </a:solidFill>
                <a:latin typeface="Calibri" panose="020F0502020204030204" pitchFamily="34" charset="0"/>
                <a:cs typeface="Calibri" panose="020F0502020204030204" pitchFamily="34" charset="0"/>
              </a:rPr>
              <a:t>2026 Fall Clerk’s Conference</a:t>
            </a:r>
          </a:p>
        </p:txBody>
      </p:sp>
      <p:sp>
        <p:nvSpPr>
          <p:cNvPr id="3" name="TextBox 2">
            <a:extLst>
              <a:ext uri="{FF2B5EF4-FFF2-40B4-BE49-F238E27FC236}">
                <a16:creationId xmlns:a16="http://schemas.microsoft.com/office/drawing/2014/main" id="{152E298D-CADF-7CB4-EE1F-D0EBE76E40D1}"/>
              </a:ext>
            </a:extLst>
          </p:cNvPr>
          <p:cNvSpPr txBox="1"/>
          <p:nvPr/>
        </p:nvSpPr>
        <p:spPr>
          <a:xfrm>
            <a:off x="1538585" y="6407616"/>
            <a:ext cx="8651913" cy="400110"/>
          </a:xfrm>
          <a:prstGeom prst="rect">
            <a:avLst/>
          </a:prstGeom>
          <a:noFill/>
        </p:spPr>
        <p:txBody>
          <a:bodyPr wrap="square" lIns="91440" tIns="45720" rIns="91440" bIns="45720" rtlCol="0" anchor="t">
            <a:spAutoFit/>
          </a:bodyPr>
          <a:lstStyle/>
          <a:p>
            <a:r>
              <a:rPr lang="en-US" sz="2000" b="1" i="1" dirty="0">
                <a:solidFill>
                  <a:schemeClr val="tx1">
                    <a:lumMod val="75000"/>
                    <a:lumOff val="25000"/>
                  </a:schemeClr>
                </a:solidFill>
                <a:latin typeface="+mj-lt"/>
              </a:rPr>
              <a:t>Holly Davis, Katie Smith and Jennifer Utter, Clerk Field Consultants</a:t>
            </a:r>
            <a:endParaRPr lang="en-US" sz="2000" b="1" i="1" dirty="0">
              <a:solidFill>
                <a:schemeClr val="tx1">
                  <a:lumMod val="75000"/>
                  <a:lumOff val="25000"/>
                </a:schemeClr>
              </a:solidFill>
              <a:latin typeface="Calibri Light"/>
              <a:cs typeface="Calibri Light"/>
            </a:endParaRPr>
          </a:p>
        </p:txBody>
      </p:sp>
    </p:spTree>
    <p:extLst>
      <p:ext uri="{BB962C8B-B14F-4D97-AF65-F5344CB8AC3E}">
        <p14:creationId xmlns:p14="http://schemas.microsoft.com/office/powerpoint/2010/main" val="194824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C92EE-0246-FC7B-4C33-29DC662CF88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DEAC9D-290F-F9D0-9B35-0F14B86D03BC}"/>
              </a:ext>
            </a:extLst>
          </p:cNvPr>
          <p:cNvSpPr txBox="1"/>
          <p:nvPr/>
        </p:nvSpPr>
        <p:spPr>
          <a:xfrm>
            <a:off x="-297710" y="479936"/>
            <a:ext cx="10228520" cy="769441"/>
          </a:xfrm>
          <a:prstGeom prst="rect">
            <a:avLst/>
          </a:prstGeom>
          <a:noFill/>
        </p:spPr>
        <p:txBody>
          <a:bodyPr wrap="square" rtlCol="0">
            <a:spAutoFit/>
          </a:bodyPr>
          <a:lstStyle/>
          <a:p>
            <a:pPr algn="ctr" fontAlgn="t"/>
            <a:r>
              <a:rPr lang="en-US" sz="4400" b="1" u="sng" dirty="0"/>
              <a:t>Agenda</a:t>
            </a:r>
          </a:p>
        </p:txBody>
      </p:sp>
      <p:sp>
        <p:nvSpPr>
          <p:cNvPr id="5" name="TextBox 4">
            <a:extLst>
              <a:ext uri="{FF2B5EF4-FFF2-40B4-BE49-F238E27FC236}">
                <a16:creationId xmlns:a16="http://schemas.microsoft.com/office/drawing/2014/main" id="{7BB2E4CC-9DD9-82FA-8ABC-55F74D7BCB27}"/>
              </a:ext>
            </a:extLst>
          </p:cNvPr>
          <p:cNvSpPr txBox="1"/>
          <p:nvPr/>
        </p:nvSpPr>
        <p:spPr>
          <a:xfrm>
            <a:off x="891152" y="1260036"/>
            <a:ext cx="8268381" cy="5842497"/>
          </a:xfrm>
          <a:prstGeom prst="rect">
            <a:avLst/>
          </a:prstGeom>
          <a:noFill/>
        </p:spPr>
        <p:txBody>
          <a:bodyPr wrap="square" rtlCol="0">
            <a:spAutoFit/>
          </a:bodyPr>
          <a:lstStyle/>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Points of Contact</a:t>
            </a:r>
          </a:p>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Field Consultants </a:t>
            </a:r>
          </a:p>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Help Desk</a:t>
            </a:r>
          </a:p>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Background Checks </a:t>
            </a:r>
          </a:p>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Fingerprinting</a:t>
            </a:r>
          </a:p>
          <a:p>
            <a:pPr marL="914400" lvl="1" indent="-457200">
              <a:lnSpc>
                <a:spcPct val="150000"/>
              </a:lnSpc>
              <a:buSzPct val="115000"/>
              <a:buFont typeface="Wingdings" panose="05000000000000000000" pitchFamily="2" charset="2"/>
              <a:buChar char="Ø"/>
            </a:pPr>
            <a:r>
              <a:rPr lang="en-US" sz="3200" dirty="0">
                <a:solidFill>
                  <a:schemeClr val="tx1">
                    <a:lumMod val="75000"/>
                    <a:lumOff val="25000"/>
                  </a:schemeClr>
                </a:solidFill>
                <a:latin typeface="+mj-lt"/>
              </a:rPr>
              <a:t>CJIS Training  </a:t>
            </a:r>
          </a:p>
          <a:p>
            <a:pPr marL="914400" lvl="1" indent="-457200">
              <a:lnSpc>
                <a:spcPct val="150000"/>
              </a:lnSpc>
              <a:buSzPct val="115000"/>
              <a:buFont typeface="Wingdings" panose="05000000000000000000" pitchFamily="2" charset="2"/>
              <a:buChar char="Ø"/>
            </a:pPr>
            <a:endParaRPr lang="en-US" sz="3200" dirty="0">
              <a:solidFill>
                <a:schemeClr val="tx1">
                  <a:lumMod val="75000"/>
                  <a:lumOff val="25000"/>
                </a:schemeClr>
              </a:solidFill>
            </a:endParaRPr>
          </a:p>
          <a:p>
            <a:pPr>
              <a:lnSpc>
                <a:spcPct val="150000"/>
              </a:lnSpc>
              <a:buSzPct val="115000"/>
            </a:pPr>
            <a:endParaRPr lang="en-US" sz="2800" dirty="0">
              <a:solidFill>
                <a:schemeClr val="tx1">
                  <a:lumMod val="75000"/>
                  <a:lumOff val="25000"/>
                </a:schemeClr>
              </a:solidFill>
            </a:endParaRPr>
          </a:p>
        </p:txBody>
      </p:sp>
    </p:spTree>
    <p:extLst>
      <p:ext uri="{BB962C8B-B14F-4D97-AF65-F5344CB8AC3E}">
        <p14:creationId xmlns:p14="http://schemas.microsoft.com/office/powerpoint/2010/main" val="420711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05BE25-F42D-20AB-7F10-5D9D1A164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5350" y="285696"/>
            <a:ext cx="3022602" cy="3528624"/>
          </a:xfrm>
          <a:prstGeom prst="rect">
            <a:avLst/>
          </a:prstGeom>
        </p:spPr>
      </p:pic>
      <p:pic>
        <p:nvPicPr>
          <p:cNvPr id="7" name="Picture 6">
            <a:extLst>
              <a:ext uri="{FF2B5EF4-FFF2-40B4-BE49-F238E27FC236}">
                <a16:creationId xmlns:a16="http://schemas.microsoft.com/office/drawing/2014/main" id="{D8D79F85-00F9-0EF0-F73B-A7E83F149B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833" y="248764"/>
            <a:ext cx="2948406" cy="3532272"/>
          </a:xfrm>
          <a:prstGeom prst="rect">
            <a:avLst/>
          </a:prstGeom>
        </p:spPr>
      </p:pic>
      <p:sp>
        <p:nvSpPr>
          <p:cNvPr id="8" name="Rectangle 7">
            <a:extLst>
              <a:ext uri="{FF2B5EF4-FFF2-40B4-BE49-F238E27FC236}">
                <a16:creationId xmlns:a16="http://schemas.microsoft.com/office/drawing/2014/main" id="{97896BA4-9E0C-2123-2394-E12EAA926DEE}"/>
              </a:ext>
            </a:extLst>
          </p:cNvPr>
          <p:cNvSpPr/>
          <p:nvPr/>
        </p:nvSpPr>
        <p:spPr>
          <a:xfrm>
            <a:off x="4608305" y="4924882"/>
            <a:ext cx="3153893" cy="137822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SzPct val="115000"/>
            </a:pPr>
            <a:r>
              <a:rPr lang="en-US" sz="2400" b="1" dirty="0">
                <a:solidFill>
                  <a:schemeClr val="tx1">
                    <a:lumMod val="75000"/>
                    <a:lumOff val="25000"/>
                  </a:schemeClr>
                </a:solidFill>
              </a:rPr>
              <a:t>Holly Davis - Region 2</a:t>
            </a:r>
          </a:p>
          <a:p>
            <a:pPr>
              <a:buSzPct val="115000"/>
            </a:pPr>
            <a:r>
              <a:rPr lang="en-US" sz="2400" u="sng" dirty="0">
                <a:solidFill>
                  <a:srgbClr val="0070C0"/>
                </a:solidFill>
              </a:rPr>
              <a:t>Holly.Davis@dcs.in.gov</a:t>
            </a:r>
          </a:p>
          <a:p>
            <a:pPr>
              <a:buSzPct val="115000"/>
            </a:pPr>
            <a:r>
              <a:rPr lang="en-US" sz="2400" dirty="0">
                <a:solidFill>
                  <a:schemeClr val="tx1">
                    <a:lumMod val="75000"/>
                    <a:lumOff val="25000"/>
                  </a:schemeClr>
                </a:solidFill>
              </a:rPr>
              <a:t>317-447-5634</a:t>
            </a:r>
          </a:p>
        </p:txBody>
      </p:sp>
      <p:sp>
        <p:nvSpPr>
          <p:cNvPr id="9" name="Rectangle 8">
            <a:extLst>
              <a:ext uri="{FF2B5EF4-FFF2-40B4-BE49-F238E27FC236}">
                <a16:creationId xmlns:a16="http://schemas.microsoft.com/office/drawing/2014/main" id="{FD1C67A2-77EA-4D3C-A5DD-FC00DF942A5D}"/>
              </a:ext>
            </a:extLst>
          </p:cNvPr>
          <p:cNvSpPr/>
          <p:nvPr/>
        </p:nvSpPr>
        <p:spPr>
          <a:xfrm>
            <a:off x="8699780" y="4946143"/>
            <a:ext cx="2975387" cy="137822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SzPct val="115000"/>
            </a:pPr>
            <a:r>
              <a:rPr lang="en-US" sz="2400" b="1" dirty="0">
                <a:solidFill>
                  <a:schemeClr val="tx1">
                    <a:lumMod val="75000"/>
                    <a:lumOff val="25000"/>
                  </a:schemeClr>
                </a:solidFill>
              </a:rPr>
              <a:t>Katie Smith - Region 3</a:t>
            </a:r>
          </a:p>
          <a:p>
            <a:pPr>
              <a:buSzPct val="115000"/>
            </a:pPr>
            <a:r>
              <a:rPr lang="en-US" sz="2000" u="sng" dirty="0">
                <a:solidFill>
                  <a:srgbClr val="0070C0"/>
                </a:solidFill>
              </a:rPr>
              <a:t>Kathryn.Smith@dcs.in.gov</a:t>
            </a:r>
          </a:p>
          <a:p>
            <a:pPr>
              <a:buSzPct val="115000"/>
            </a:pPr>
            <a:r>
              <a:rPr lang="en-US" sz="2400" dirty="0">
                <a:solidFill>
                  <a:schemeClr val="tx1">
                    <a:lumMod val="75000"/>
                    <a:lumOff val="25000"/>
                  </a:schemeClr>
                </a:solidFill>
              </a:rPr>
              <a:t>317-417-5256</a:t>
            </a:r>
          </a:p>
        </p:txBody>
      </p:sp>
      <p:sp>
        <p:nvSpPr>
          <p:cNvPr id="11" name="Rectangle 10">
            <a:extLst>
              <a:ext uri="{FF2B5EF4-FFF2-40B4-BE49-F238E27FC236}">
                <a16:creationId xmlns:a16="http://schemas.microsoft.com/office/drawing/2014/main" id="{19E390FD-2A19-A4D3-A667-669AB352F8D0}"/>
              </a:ext>
            </a:extLst>
          </p:cNvPr>
          <p:cNvSpPr/>
          <p:nvPr/>
        </p:nvSpPr>
        <p:spPr>
          <a:xfrm>
            <a:off x="516833" y="4946143"/>
            <a:ext cx="3112994" cy="1378224"/>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Jennifer Utter - Region 1</a:t>
            </a:r>
          </a:p>
          <a:p>
            <a:r>
              <a:rPr lang="en-US" sz="2000" dirty="0">
                <a:hlinkClick r:id="rId5"/>
              </a:rPr>
              <a:t>Jennifer.Utter@dcs.in.gov</a:t>
            </a:r>
            <a:endParaRPr lang="en-US" sz="2000" dirty="0"/>
          </a:p>
          <a:p>
            <a:r>
              <a:rPr lang="en-US" sz="2400" dirty="0">
                <a:solidFill>
                  <a:schemeClr val="tx1"/>
                </a:solidFill>
              </a:rPr>
              <a:t>317-518-0976</a:t>
            </a:r>
          </a:p>
        </p:txBody>
      </p:sp>
      <p:pic>
        <p:nvPicPr>
          <p:cNvPr id="13" name="Picture 12">
            <a:extLst>
              <a:ext uri="{FF2B5EF4-FFF2-40B4-BE49-F238E27FC236}">
                <a16:creationId xmlns:a16="http://schemas.microsoft.com/office/drawing/2014/main" id="{F14121DA-159D-94C8-8A65-272AD629A6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53993" y="248764"/>
            <a:ext cx="3022602" cy="3532271"/>
          </a:xfrm>
          <a:prstGeom prst="rect">
            <a:avLst/>
          </a:prstGeom>
        </p:spPr>
      </p:pic>
      <p:sp>
        <p:nvSpPr>
          <p:cNvPr id="2" name="TextBox 1">
            <a:extLst>
              <a:ext uri="{FF2B5EF4-FFF2-40B4-BE49-F238E27FC236}">
                <a16:creationId xmlns:a16="http://schemas.microsoft.com/office/drawing/2014/main" id="{041A5862-0482-EF2A-AE59-1D2CB6C3968A}"/>
              </a:ext>
            </a:extLst>
          </p:cNvPr>
          <p:cNvSpPr txBox="1"/>
          <p:nvPr/>
        </p:nvSpPr>
        <p:spPr>
          <a:xfrm>
            <a:off x="0" y="4224284"/>
            <a:ext cx="12191999" cy="646331"/>
          </a:xfrm>
          <a:prstGeom prst="rect">
            <a:avLst/>
          </a:prstGeom>
          <a:noFill/>
        </p:spPr>
        <p:txBody>
          <a:bodyPr wrap="square" rtlCol="0">
            <a:spAutoFit/>
          </a:bodyPr>
          <a:lstStyle/>
          <a:p>
            <a:pPr algn="ctr"/>
            <a:r>
              <a:rPr lang="en-US" sz="3600" b="1" dirty="0">
                <a:solidFill>
                  <a:srgbClr val="004990"/>
                </a:solidFill>
              </a:rPr>
              <a:t>Your Field Consultants</a:t>
            </a:r>
          </a:p>
        </p:txBody>
      </p:sp>
    </p:spTree>
    <p:extLst>
      <p:ext uri="{BB962C8B-B14F-4D97-AF65-F5344CB8AC3E}">
        <p14:creationId xmlns:p14="http://schemas.microsoft.com/office/powerpoint/2010/main" val="3648165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EF82F-5C07-505D-ADF5-C3D8F297D8F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33E8721-A12F-9F1B-7099-5E549906054E}"/>
              </a:ext>
            </a:extLst>
          </p:cNvPr>
          <p:cNvSpPr txBox="1"/>
          <p:nvPr/>
        </p:nvSpPr>
        <p:spPr>
          <a:xfrm>
            <a:off x="890207" y="1431235"/>
            <a:ext cx="8175381" cy="5288499"/>
          </a:xfrm>
          <a:prstGeom prst="rect">
            <a:avLst/>
          </a:prstGeom>
          <a:noFill/>
        </p:spPr>
        <p:txBody>
          <a:bodyPr wrap="square" rtlCol="0">
            <a:spAutoFit/>
          </a:bodyPr>
          <a:lstStyle/>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Phone #: 1-800-876-4515</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Email: </a:t>
            </a:r>
            <a:r>
              <a:rPr lang="en-US" sz="2800" dirty="0">
                <a:solidFill>
                  <a:schemeClr val="tx1">
                    <a:lumMod val="75000"/>
                    <a:lumOff val="25000"/>
                  </a:schemeClr>
                </a:solidFill>
                <a:hlinkClick r:id="rId3"/>
              </a:rPr>
              <a:t>ISETSHelpDesk@dcs.in.gov</a:t>
            </a:r>
            <a:endParaRPr lang="en-US" sz="2800" dirty="0">
              <a:solidFill>
                <a:schemeClr val="tx1">
                  <a:lumMod val="75000"/>
                  <a:lumOff val="25000"/>
                </a:schemeClr>
              </a:solidFill>
            </a:endParaRPr>
          </a:p>
          <a:p>
            <a:pPr algn="ctr">
              <a:lnSpc>
                <a:spcPct val="150000"/>
              </a:lnSpc>
              <a:buSzPct val="115000"/>
            </a:pPr>
            <a:r>
              <a:rPr lang="en-US" sz="3200" b="1" u="sng" dirty="0">
                <a:solidFill>
                  <a:schemeClr val="tx1">
                    <a:lumMod val="75000"/>
                    <a:lumOff val="25000"/>
                  </a:schemeClr>
                </a:solidFill>
              </a:rPr>
              <a:t>ISETS HELP DESK HELPS WITH: </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Bank Reconciliation</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Software Issues</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County Owned Fund Manual Adjustments</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Password Resets</a:t>
            </a:r>
          </a:p>
          <a:p>
            <a:pPr marL="457200" indent="-457200">
              <a:lnSpc>
                <a:spcPct val="150000"/>
              </a:lnSpc>
              <a:buSzPct val="115000"/>
              <a:buFont typeface="Wingdings" panose="05000000000000000000" pitchFamily="2" charset="2"/>
              <a:buChar char="Ø"/>
            </a:pPr>
            <a:r>
              <a:rPr lang="en-US" sz="2800" dirty="0">
                <a:solidFill>
                  <a:schemeClr val="tx1">
                    <a:lumMod val="75000"/>
                    <a:lumOff val="25000"/>
                  </a:schemeClr>
                </a:solidFill>
              </a:rPr>
              <a:t>Multi-Factor Authentication Assistance</a:t>
            </a:r>
          </a:p>
        </p:txBody>
      </p:sp>
      <p:sp>
        <p:nvSpPr>
          <p:cNvPr id="4" name="Rectangle 3">
            <a:extLst>
              <a:ext uri="{FF2B5EF4-FFF2-40B4-BE49-F238E27FC236}">
                <a16:creationId xmlns:a16="http://schemas.microsoft.com/office/drawing/2014/main" id="{EF3F04FF-A101-7D79-F306-1CB0EDCA645C}"/>
              </a:ext>
            </a:extLst>
          </p:cNvPr>
          <p:cNvSpPr/>
          <p:nvPr/>
        </p:nvSpPr>
        <p:spPr>
          <a:xfrm>
            <a:off x="238539" y="477078"/>
            <a:ext cx="8335618" cy="9541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US" sz="4400" b="1" u="sng" dirty="0">
                <a:solidFill>
                  <a:schemeClr val="tx1"/>
                </a:solidFill>
              </a:rPr>
              <a:t>ISETS Help Desk </a:t>
            </a:r>
          </a:p>
          <a:p>
            <a:pPr algn="ctr" fontAlgn="t"/>
            <a:endParaRPr lang="en-US" sz="3600" b="1" dirty="0">
              <a:solidFill>
                <a:schemeClr val="tx1"/>
              </a:solidFill>
            </a:endParaRPr>
          </a:p>
        </p:txBody>
      </p:sp>
    </p:spTree>
    <p:extLst>
      <p:ext uri="{BB962C8B-B14F-4D97-AF65-F5344CB8AC3E}">
        <p14:creationId xmlns:p14="http://schemas.microsoft.com/office/powerpoint/2010/main" val="3024600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FEC6B0-C824-9317-4E03-56AD4A471208}"/>
              </a:ext>
            </a:extLst>
          </p:cNvPr>
          <p:cNvPicPr>
            <a:picLocks noChangeAspect="1"/>
          </p:cNvPicPr>
          <p:nvPr/>
        </p:nvPicPr>
        <p:blipFill>
          <a:blip r:embed="rId2"/>
          <a:stretch>
            <a:fillRect/>
          </a:stretch>
        </p:blipFill>
        <p:spPr>
          <a:xfrm>
            <a:off x="2391270" y="0"/>
            <a:ext cx="5290728" cy="6858000"/>
          </a:xfrm>
          <a:prstGeom prst="rect">
            <a:avLst/>
          </a:prstGeom>
        </p:spPr>
      </p:pic>
    </p:spTree>
    <p:extLst>
      <p:ext uri="{BB962C8B-B14F-4D97-AF65-F5344CB8AC3E}">
        <p14:creationId xmlns:p14="http://schemas.microsoft.com/office/powerpoint/2010/main" val="3973592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5E2B5B-B37F-318E-FE40-28C8B80BBF5D}"/>
              </a:ext>
            </a:extLst>
          </p:cNvPr>
          <p:cNvSpPr txBox="1"/>
          <p:nvPr/>
        </p:nvSpPr>
        <p:spPr>
          <a:xfrm>
            <a:off x="1101256" y="448034"/>
            <a:ext cx="7752522" cy="769441"/>
          </a:xfrm>
          <a:prstGeom prst="rect">
            <a:avLst/>
          </a:prstGeom>
          <a:noFill/>
        </p:spPr>
        <p:txBody>
          <a:bodyPr wrap="square" rtlCol="0">
            <a:spAutoFit/>
          </a:bodyPr>
          <a:lstStyle/>
          <a:p>
            <a:pPr algn="ctr" fontAlgn="t"/>
            <a:r>
              <a:rPr lang="en-US" sz="4400" b="1" u="sng" dirty="0"/>
              <a:t>Background</a:t>
            </a:r>
            <a:r>
              <a:rPr lang="en-US" sz="4000" b="1" u="sng" dirty="0"/>
              <a:t> Checks</a:t>
            </a:r>
          </a:p>
        </p:txBody>
      </p:sp>
      <p:sp>
        <p:nvSpPr>
          <p:cNvPr id="6" name="TextBox 5">
            <a:extLst>
              <a:ext uri="{FF2B5EF4-FFF2-40B4-BE49-F238E27FC236}">
                <a16:creationId xmlns:a16="http://schemas.microsoft.com/office/drawing/2014/main" id="{661A83D9-EFB1-90EB-D948-5D324911CB7E}"/>
              </a:ext>
            </a:extLst>
          </p:cNvPr>
          <p:cNvSpPr txBox="1"/>
          <p:nvPr/>
        </p:nvSpPr>
        <p:spPr>
          <a:xfrm>
            <a:off x="986956" y="1730595"/>
            <a:ext cx="7148664" cy="4801314"/>
          </a:xfrm>
          <a:prstGeom prst="rect">
            <a:avLst/>
          </a:prstGeom>
          <a:noFill/>
        </p:spPr>
        <p:txBody>
          <a:bodyPr wrap="square" rtlCol="0">
            <a:spAutoFit/>
          </a:bodyPr>
          <a:lstStyle/>
          <a:p>
            <a:endParaRPr lang="en-US" sz="3200" b="1" u="sng" dirty="0"/>
          </a:p>
          <a:p>
            <a:pPr marL="457200" indent="-457200">
              <a:buFont typeface="Wingdings" panose="05000000000000000000" pitchFamily="2" charset="2"/>
              <a:buChar char="Ø"/>
            </a:pPr>
            <a:r>
              <a:rPr lang="en-US" sz="3200" b="1" u="sng" dirty="0"/>
              <a:t>DCS IT Security Team</a:t>
            </a:r>
          </a:p>
          <a:p>
            <a:pPr marL="914400" lvl="1" indent="-457200">
              <a:buFont typeface="Arial" panose="020B0604020202020204" pitchFamily="34" charset="0"/>
              <a:buChar char="•"/>
            </a:pPr>
            <a:r>
              <a:rPr lang="en-US" sz="3200" dirty="0"/>
              <a:t>Email: </a:t>
            </a:r>
            <a:r>
              <a:rPr lang="en-US" sz="3200" dirty="0">
                <a:hlinkClick r:id="rId3"/>
              </a:rPr>
              <a:t>itsecurity@dcs.in.gov</a:t>
            </a:r>
            <a:endParaRPr lang="en-US" sz="3200" dirty="0"/>
          </a:p>
          <a:p>
            <a:endParaRPr lang="en-US" sz="3200" dirty="0"/>
          </a:p>
          <a:p>
            <a:pPr marL="571500" indent="-571500">
              <a:buFont typeface="Wingdings" panose="05000000000000000000" pitchFamily="2" charset="2"/>
              <a:buChar char="Ø"/>
            </a:pPr>
            <a:r>
              <a:rPr lang="en-US" sz="3600" b="1" u="sng" dirty="0"/>
              <a:t>Barada Associates </a:t>
            </a:r>
          </a:p>
          <a:p>
            <a:pPr marL="914400" lvl="1" indent="-457200">
              <a:buFont typeface="Arial" panose="020B0604020202020204" pitchFamily="34" charset="0"/>
              <a:buChar char="•"/>
            </a:pPr>
            <a:r>
              <a:rPr lang="en-US" sz="3200" dirty="0">
                <a:hlinkClick r:id="rId4"/>
              </a:rPr>
              <a:t>www.baradainc.com</a:t>
            </a:r>
            <a:endParaRPr lang="en-US" sz="3200" dirty="0"/>
          </a:p>
          <a:p>
            <a:pPr marL="914400" lvl="1" indent="-457200">
              <a:buFont typeface="Arial" panose="020B0604020202020204" pitchFamily="34" charset="0"/>
              <a:buChar char="•"/>
            </a:pPr>
            <a:r>
              <a:rPr lang="en-US" sz="3200" dirty="0">
                <a:hlinkClick r:id="rId5"/>
              </a:rPr>
              <a:t>customerservice@baradainc.com</a:t>
            </a:r>
            <a:endParaRPr lang="en-US" sz="3200" dirty="0"/>
          </a:p>
          <a:p>
            <a:pPr marL="914400" lvl="1" indent="-457200">
              <a:buFont typeface="Arial" panose="020B0604020202020204" pitchFamily="34" charset="0"/>
              <a:buChar char="•"/>
            </a:pPr>
            <a:r>
              <a:rPr lang="en-US" sz="3200" dirty="0"/>
              <a:t>(800) 616-5917                                </a:t>
            </a:r>
            <a:r>
              <a:rPr lang="en-US" sz="2800" i="1" dirty="0"/>
              <a:t>8:00 a.m. to 5:00 p.m. EST </a:t>
            </a:r>
          </a:p>
          <a:p>
            <a:endParaRPr lang="en-US" dirty="0"/>
          </a:p>
        </p:txBody>
      </p:sp>
    </p:spTree>
    <p:extLst>
      <p:ext uri="{BB962C8B-B14F-4D97-AF65-F5344CB8AC3E}">
        <p14:creationId xmlns:p14="http://schemas.microsoft.com/office/powerpoint/2010/main" val="3157297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9890B-97CA-06FE-5792-DA7D1099906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264E5D9-C98B-091C-8044-16D393CFA08D}"/>
              </a:ext>
            </a:extLst>
          </p:cNvPr>
          <p:cNvSpPr txBox="1"/>
          <p:nvPr/>
        </p:nvSpPr>
        <p:spPr>
          <a:xfrm>
            <a:off x="544315" y="507231"/>
            <a:ext cx="7910572" cy="769441"/>
          </a:xfrm>
          <a:prstGeom prst="rect">
            <a:avLst/>
          </a:prstGeom>
          <a:noFill/>
        </p:spPr>
        <p:txBody>
          <a:bodyPr wrap="square" rtlCol="0">
            <a:spAutoFit/>
          </a:bodyPr>
          <a:lstStyle/>
          <a:p>
            <a:pPr algn="ctr" fontAlgn="t"/>
            <a:r>
              <a:rPr lang="en-US" sz="4400" b="1" u="sng" dirty="0"/>
              <a:t>Fingerprinting </a:t>
            </a:r>
          </a:p>
        </p:txBody>
      </p:sp>
      <p:sp>
        <p:nvSpPr>
          <p:cNvPr id="5" name="TextBox 4">
            <a:extLst>
              <a:ext uri="{FF2B5EF4-FFF2-40B4-BE49-F238E27FC236}">
                <a16:creationId xmlns:a16="http://schemas.microsoft.com/office/drawing/2014/main" id="{6BD018B8-6C14-394B-8D38-4C560ACA75FC}"/>
              </a:ext>
            </a:extLst>
          </p:cNvPr>
          <p:cNvSpPr txBox="1"/>
          <p:nvPr/>
        </p:nvSpPr>
        <p:spPr>
          <a:xfrm>
            <a:off x="544315" y="1446390"/>
            <a:ext cx="8692450" cy="4703724"/>
          </a:xfrm>
          <a:prstGeom prst="rect">
            <a:avLst/>
          </a:prstGeom>
          <a:noFill/>
        </p:spPr>
        <p:txBody>
          <a:bodyPr wrap="square" rtlCol="0">
            <a:spAutoFit/>
          </a:bodyPr>
          <a:lstStyle/>
          <a:p>
            <a:pPr marL="914400" lvl="1" indent="-457200">
              <a:lnSpc>
                <a:spcPct val="150000"/>
              </a:lnSpc>
              <a:buSzPct val="115000"/>
              <a:buFont typeface="Wingdings" panose="05000000000000000000" pitchFamily="2" charset="2"/>
              <a:buChar char="Ø"/>
            </a:pPr>
            <a:r>
              <a:rPr lang="en-US" sz="3600" dirty="0">
                <a:latin typeface="+mj-lt"/>
              </a:rPr>
              <a:t>INkless </a:t>
            </a:r>
          </a:p>
          <a:p>
            <a:pPr marL="1371600" lvl="2" indent="-457200">
              <a:lnSpc>
                <a:spcPct val="150000"/>
              </a:lnSpc>
              <a:buSzPct val="115000"/>
              <a:buFont typeface="Arial" panose="020B0604020202020204" pitchFamily="34" charset="0"/>
              <a:buChar char="•"/>
            </a:pPr>
            <a:r>
              <a:rPr lang="en-US" sz="2800" dirty="0">
                <a:latin typeface="+mj-lt"/>
                <a:hlinkClick r:id="rId3"/>
              </a:rPr>
              <a:t>ISETSHelpDesk@dcs.in.gov</a:t>
            </a:r>
            <a:r>
              <a:rPr lang="en-US" sz="2800" dirty="0">
                <a:latin typeface="+mj-lt"/>
              </a:rPr>
              <a:t>   </a:t>
            </a:r>
          </a:p>
          <a:p>
            <a:pPr marL="914400" lvl="1" indent="-457200">
              <a:lnSpc>
                <a:spcPct val="150000"/>
              </a:lnSpc>
              <a:buSzPct val="115000"/>
              <a:buFont typeface="Calibri Light" panose="020F0302020204030204" pitchFamily="34" charset="0"/>
              <a:buChar char="→"/>
            </a:pPr>
            <a:endParaRPr lang="en-US" sz="2800" dirty="0">
              <a:latin typeface="+mj-lt"/>
            </a:endParaRPr>
          </a:p>
          <a:p>
            <a:pPr marL="914400" lvl="1" indent="-457200">
              <a:lnSpc>
                <a:spcPct val="150000"/>
              </a:lnSpc>
              <a:buSzPct val="115000"/>
              <a:buFont typeface="Wingdings" panose="05000000000000000000" pitchFamily="2" charset="2"/>
              <a:buChar char="Ø"/>
            </a:pPr>
            <a:r>
              <a:rPr lang="en-US" sz="3600" dirty="0">
                <a:latin typeface="+mj-lt"/>
              </a:rPr>
              <a:t>IDEMIA Billing Questions </a:t>
            </a:r>
          </a:p>
          <a:p>
            <a:pPr marL="1371600" lvl="2" indent="-457200">
              <a:lnSpc>
                <a:spcPct val="100000"/>
              </a:lnSpc>
              <a:buSzPct val="115000"/>
              <a:buFont typeface="Arial" panose="020B0604020202020204" pitchFamily="34" charset="0"/>
              <a:buChar char="•"/>
            </a:pPr>
            <a:r>
              <a:rPr lang="en-US" sz="2800" u="sng" dirty="0">
                <a:hlinkClick r:id="rId4"/>
              </a:rPr>
              <a:t>ue2_cares_in@ps-idemia.com</a:t>
            </a:r>
            <a:endParaRPr lang="en-US" sz="2800" dirty="0">
              <a:latin typeface="+mj-lt"/>
            </a:endParaRPr>
          </a:p>
          <a:p>
            <a:pPr marL="914400" lvl="1" indent="-457200">
              <a:lnSpc>
                <a:spcPct val="150000"/>
              </a:lnSpc>
              <a:buSzPct val="115000"/>
              <a:buFont typeface="Calibri Light" panose="020F0302020204030204" pitchFamily="34" charset="0"/>
              <a:buChar char="→"/>
            </a:pPr>
            <a:endParaRPr lang="en-US" sz="2800" dirty="0">
              <a:latin typeface="+mj-lt"/>
            </a:endParaRPr>
          </a:p>
          <a:p>
            <a:pPr marL="457200" indent="-457200">
              <a:lnSpc>
                <a:spcPct val="150000"/>
              </a:lnSpc>
              <a:buSzPct val="115000"/>
              <a:buFont typeface="Calibri Light" panose="020F0302020204030204" pitchFamily="34" charset="0"/>
              <a:buChar char="→"/>
            </a:pPr>
            <a:endParaRPr lang="en-US" sz="2800" dirty="0">
              <a:solidFill>
                <a:schemeClr val="tx1">
                  <a:lumMod val="75000"/>
                  <a:lumOff val="25000"/>
                </a:schemeClr>
              </a:solidFill>
            </a:endParaRPr>
          </a:p>
        </p:txBody>
      </p:sp>
    </p:spTree>
    <p:extLst>
      <p:ext uri="{BB962C8B-B14F-4D97-AF65-F5344CB8AC3E}">
        <p14:creationId xmlns:p14="http://schemas.microsoft.com/office/powerpoint/2010/main" val="1715695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0BC09-A6E9-C081-93D2-DC959E15626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3F67F8-B545-27E0-EAAE-3B6D32E84F20}"/>
              </a:ext>
            </a:extLst>
          </p:cNvPr>
          <p:cNvSpPr txBox="1"/>
          <p:nvPr/>
        </p:nvSpPr>
        <p:spPr>
          <a:xfrm>
            <a:off x="544315" y="448038"/>
            <a:ext cx="7916103" cy="769441"/>
          </a:xfrm>
          <a:prstGeom prst="rect">
            <a:avLst/>
          </a:prstGeom>
          <a:noFill/>
        </p:spPr>
        <p:txBody>
          <a:bodyPr wrap="square" rtlCol="0">
            <a:spAutoFit/>
          </a:bodyPr>
          <a:lstStyle/>
          <a:p>
            <a:pPr algn="ctr" fontAlgn="t"/>
            <a:r>
              <a:rPr lang="en-US" sz="4000" b="1" u="sng" dirty="0"/>
              <a:t>CJIS </a:t>
            </a:r>
            <a:r>
              <a:rPr lang="en-US" sz="4400" b="1" u="sng" dirty="0"/>
              <a:t>Training</a:t>
            </a:r>
          </a:p>
        </p:txBody>
      </p:sp>
      <p:sp>
        <p:nvSpPr>
          <p:cNvPr id="5" name="TextBox 4">
            <a:extLst>
              <a:ext uri="{FF2B5EF4-FFF2-40B4-BE49-F238E27FC236}">
                <a16:creationId xmlns:a16="http://schemas.microsoft.com/office/drawing/2014/main" id="{F2CDFD6A-82CE-66FB-309C-96277DA1C364}"/>
              </a:ext>
            </a:extLst>
          </p:cNvPr>
          <p:cNvSpPr txBox="1"/>
          <p:nvPr/>
        </p:nvSpPr>
        <p:spPr>
          <a:xfrm>
            <a:off x="450574" y="1648367"/>
            <a:ext cx="8288477" cy="7135158"/>
          </a:xfrm>
          <a:prstGeom prst="rect">
            <a:avLst/>
          </a:prstGeom>
          <a:noFill/>
        </p:spPr>
        <p:txBody>
          <a:bodyPr wrap="square" rtlCol="0">
            <a:spAutoFit/>
          </a:bodyPr>
          <a:lstStyle/>
          <a:p>
            <a:pPr marL="914400" lvl="1" indent="-457200">
              <a:lnSpc>
                <a:spcPct val="150000"/>
              </a:lnSpc>
              <a:buSzPct val="115000"/>
              <a:buFont typeface="Wingdings" panose="05000000000000000000" pitchFamily="2" charset="2"/>
              <a:buChar char="Ø"/>
            </a:pPr>
            <a:r>
              <a:rPr lang="en-US" sz="2800" dirty="0">
                <a:solidFill>
                  <a:schemeClr val="tx1">
                    <a:lumMod val="75000"/>
                    <a:lumOff val="25000"/>
                  </a:schemeClr>
                </a:solidFill>
                <a:latin typeface="+mj-lt"/>
              </a:rPr>
              <a:t>Required Annually</a:t>
            </a:r>
          </a:p>
          <a:p>
            <a:pPr marL="914400" lvl="1" indent="-457200">
              <a:lnSpc>
                <a:spcPct val="150000"/>
              </a:lnSpc>
              <a:buSzPct val="115000"/>
              <a:buFont typeface="Wingdings" panose="05000000000000000000" pitchFamily="2" charset="2"/>
              <a:buChar char="Ø"/>
            </a:pPr>
            <a:r>
              <a:rPr lang="en-US" sz="2800" dirty="0">
                <a:solidFill>
                  <a:schemeClr val="tx1">
                    <a:lumMod val="75000"/>
                    <a:lumOff val="25000"/>
                  </a:schemeClr>
                </a:solidFill>
                <a:latin typeface="+mj-lt"/>
              </a:rPr>
              <a:t>Basic Users – Level 1 CJIS</a:t>
            </a:r>
          </a:p>
          <a:p>
            <a:pPr marL="914400" lvl="1" indent="-457200">
              <a:lnSpc>
                <a:spcPct val="150000"/>
              </a:lnSpc>
              <a:buSzPct val="115000"/>
              <a:buFont typeface="Wingdings" panose="05000000000000000000" pitchFamily="2" charset="2"/>
              <a:buChar char="Ø"/>
            </a:pPr>
            <a:r>
              <a:rPr lang="en-US" sz="2800" dirty="0">
                <a:solidFill>
                  <a:schemeClr val="tx1">
                    <a:lumMod val="75000"/>
                    <a:lumOff val="25000"/>
                  </a:schemeClr>
                </a:solidFill>
                <a:latin typeface="+mj-lt"/>
              </a:rPr>
              <a:t>Fingerprint Reviewer – Level 2 CJIS</a:t>
            </a:r>
          </a:p>
          <a:p>
            <a:pPr marL="914400" lvl="1" indent="-457200">
              <a:lnSpc>
                <a:spcPct val="150000"/>
              </a:lnSpc>
              <a:buSzPct val="115000"/>
              <a:buFont typeface="Wingdings" panose="05000000000000000000" pitchFamily="2" charset="2"/>
              <a:buChar char="Ø"/>
            </a:pPr>
            <a:r>
              <a:rPr lang="en-US" sz="2800" dirty="0">
                <a:solidFill>
                  <a:schemeClr val="tx1">
                    <a:lumMod val="75000"/>
                    <a:lumOff val="25000"/>
                  </a:schemeClr>
                </a:solidFill>
                <a:latin typeface="+mj-lt"/>
              </a:rPr>
              <a:t>IT Support Staff- Level 4 CJIS</a:t>
            </a:r>
          </a:p>
          <a:p>
            <a:pPr marL="914400" lvl="1" indent="-457200">
              <a:lnSpc>
                <a:spcPct val="150000"/>
              </a:lnSpc>
              <a:buSzPct val="115000"/>
              <a:buFont typeface="Wingdings" panose="05000000000000000000" pitchFamily="2" charset="2"/>
              <a:buChar char="Ø"/>
            </a:pPr>
            <a:r>
              <a:rPr lang="en-US" sz="2800" dirty="0">
                <a:solidFill>
                  <a:schemeClr val="tx1">
                    <a:lumMod val="75000"/>
                    <a:lumOff val="25000"/>
                  </a:schemeClr>
                </a:solidFill>
                <a:latin typeface="+mj-lt"/>
              </a:rPr>
              <a:t>CJIS Contact:</a:t>
            </a:r>
          </a:p>
          <a:p>
            <a:pPr marL="1371600" lvl="2" indent="-457200">
              <a:lnSpc>
                <a:spcPct val="150000"/>
              </a:lnSpc>
              <a:buSzPct val="115000"/>
              <a:buFont typeface="Arial" panose="020B0604020202020204" pitchFamily="34" charset="0"/>
              <a:buChar char="•"/>
            </a:pPr>
            <a:r>
              <a:rPr lang="en-US" sz="2800" dirty="0">
                <a:solidFill>
                  <a:schemeClr val="tx1">
                    <a:lumMod val="75000"/>
                    <a:lumOff val="25000"/>
                  </a:schemeClr>
                </a:solidFill>
                <a:latin typeface="+mj-lt"/>
              </a:rPr>
              <a:t>Jason McIntyre (Indiana State Police) </a:t>
            </a:r>
            <a:r>
              <a:rPr lang="en-US" sz="2800" dirty="0">
                <a:solidFill>
                  <a:schemeClr val="tx1">
                    <a:lumMod val="75000"/>
                    <a:lumOff val="25000"/>
                  </a:schemeClr>
                </a:solidFill>
                <a:latin typeface="+mj-lt"/>
                <a:hlinkClick r:id="rId3"/>
              </a:rPr>
              <a:t>jmcintyre@isp.in.gov</a:t>
            </a:r>
            <a:r>
              <a:rPr lang="en-US" sz="2800" dirty="0">
                <a:solidFill>
                  <a:schemeClr val="tx1">
                    <a:lumMod val="75000"/>
                    <a:lumOff val="25000"/>
                  </a:schemeClr>
                </a:solidFill>
                <a:latin typeface="+mj-lt"/>
              </a:rPr>
              <a:t>  </a:t>
            </a:r>
          </a:p>
          <a:p>
            <a:pPr marL="914400" lvl="1" indent="-457200">
              <a:lnSpc>
                <a:spcPct val="150000"/>
              </a:lnSpc>
              <a:buSzPct val="115000"/>
              <a:buFont typeface="Arial" panose="020B0604020202020204" pitchFamily="34" charset="0"/>
              <a:buChar char="•"/>
            </a:pPr>
            <a:endParaRPr lang="en-US" sz="2800" dirty="0">
              <a:solidFill>
                <a:schemeClr val="tx1">
                  <a:lumMod val="75000"/>
                  <a:lumOff val="25000"/>
                </a:schemeClr>
              </a:solidFill>
              <a:latin typeface="+mj-lt"/>
            </a:endParaRPr>
          </a:p>
          <a:p>
            <a:pPr lvl="1">
              <a:lnSpc>
                <a:spcPct val="150000"/>
              </a:lnSpc>
              <a:buSzPct val="115000"/>
            </a:pPr>
            <a:endParaRPr lang="en-US" sz="2800" dirty="0">
              <a:solidFill>
                <a:schemeClr val="tx1">
                  <a:lumMod val="75000"/>
                  <a:lumOff val="25000"/>
                </a:schemeClr>
              </a:solidFill>
              <a:latin typeface="+mj-lt"/>
            </a:endParaRPr>
          </a:p>
          <a:p>
            <a:pPr marL="457200" indent="-457200">
              <a:lnSpc>
                <a:spcPct val="150000"/>
              </a:lnSpc>
              <a:buSzPct val="115000"/>
              <a:buFont typeface="Calibri Light" panose="020F0302020204030204" pitchFamily="34" charset="0"/>
              <a:buChar char="→"/>
            </a:pPr>
            <a:endParaRPr lang="en-US" sz="2800" dirty="0">
              <a:solidFill>
                <a:schemeClr val="tx1">
                  <a:lumMod val="75000"/>
                  <a:lumOff val="25000"/>
                </a:schemeClr>
              </a:solidFill>
              <a:latin typeface="+mj-lt"/>
            </a:endParaRPr>
          </a:p>
          <a:p>
            <a:pPr marL="457200" indent="-457200">
              <a:lnSpc>
                <a:spcPct val="150000"/>
              </a:lnSpc>
              <a:buSzPct val="115000"/>
              <a:buFont typeface="Calibri Light" panose="020F0302020204030204" pitchFamily="34" charset="0"/>
              <a:buChar char="→"/>
            </a:pPr>
            <a:endParaRPr lang="en-US" sz="2800" dirty="0">
              <a:solidFill>
                <a:schemeClr val="tx1">
                  <a:lumMod val="75000"/>
                  <a:lumOff val="25000"/>
                </a:schemeClr>
              </a:solidFill>
            </a:endParaRPr>
          </a:p>
        </p:txBody>
      </p:sp>
    </p:spTree>
    <p:extLst>
      <p:ext uri="{BB962C8B-B14F-4D97-AF65-F5344CB8AC3E}">
        <p14:creationId xmlns:p14="http://schemas.microsoft.com/office/powerpoint/2010/main" val="164844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B3C66-DE09-4B3D-9FE6-653F0262F80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ECE85D7-3F32-3EE7-5AE9-07D3041D6CC3}"/>
              </a:ext>
            </a:extLst>
          </p:cNvPr>
          <p:cNvSpPr txBox="1"/>
          <p:nvPr/>
        </p:nvSpPr>
        <p:spPr>
          <a:xfrm>
            <a:off x="246530" y="535410"/>
            <a:ext cx="9891456" cy="769441"/>
          </a:xfrm>
          <a:prstGeom prst="rect">
            <a:avLst/>
          </a:prstGeom>
          <a:noFill/>
        </p:spPr>
        <p:txBody>
          <a:bodyPr wrap="square" rtlCol="0">
            <a:spAutoFit/>
          </a:bodyPr>
          <a:lstStyle/>
          <a:p>
            <a:pPr algn="ctr" fontAlgn="t"/>
            <a:r>
              <a:rPr lang="en-US" sz="4400" b="1" dirty="0"/>
              <a:t>THANK YOU!</a:t>
            </a:r>
          </a:p>
        </p:txBody>
      </p:sp>
      <p:sp>
        <p:nvSpPr>
          <p:cNvPr id="5" name="TextBox 4">
            <a:extLst>
              <a:ext uri="{FF2B5EF4-FFF2-40B4-BE49-F238E27FC236}">
                <a16:creationId xmlns:a16="http://schemas.microsoft.com/office/drawing/2014/main" id="{1E4828BD-791B-B96F-2502-59C4100F389F}"/>
              </a:ext>
            </a:extLst>
          </p:cNvPr>
          <p:cNvSpPr txBox="1"/>
          <p:nvPr/>
        </p:nvSpPr>
        <p:spPr>
          <a:xfrm>
            <a:off x="905436" y="1389619"/>
            <a:ext cx="8146924" cy="1483804"/>
          </a:xfrm>
          <a:prstGeom prst="rect">
            <a:avLst/>
          </a:prstGeom>
          <a:noFill/>
        </p:spPr>
        <p:txBody>
          <a:bodyPr wrap="square" rtlCol="0">
            <a:spAutoFit/>
          </a:bodyPr>
          <a:lstStyle/>
          <a:p>
            <a:pPr marL="457200" indent="-457200">
              <a:lnSpc>
                <a:spcPct val="150000"/>
              </a:lnSpc>
              <a:buSzPct val="115000"/>
              <a:buFont typeface="Calibri Light" panose="020F0302020204030204" pitchFamily="34" charset="0"/>
              <a:buChar char="→"/>
            </a:pPr>
            <a:endParaRPr lang="en-US" sz="2800" dirty="0">
              <a:solidFill>
                <a:schemeClr val="tx1">
                  <a:lumMod val="75000"/>
                  <a:lumOff val="25000"/>
                </a:schemeClr>
              </a:solidFill>
              <a:latin typeface="+mj-lt"/>
            </a:endParaRPr>
          </a:p>
          <a:p>
            <a:pPr>
              <a:lnSpc>
                <a:spcPct val="150000"/>
              </a:lnSpc>
              <a:buSzPct val="115000"/>
            </a:pPr>
            <a:r>
              <a:rPr lang="en-US" sz="3600" b="1" dirty="0">
                <a:solidFill>
                  <a:schemeClr val="tx1">
                    <a:lumMod val="75000"/>
                    <a:lumOff val="25000"/>
                  </a:schemeClr>
                </a:solidFill>
                <a:latin typeface="+mj-lt"/>
              </a:rPr>
              <a:t>Thank you for all you do for all 92 counties!</a:t>
            </a:r>
          </a:p>
        </p:txBody>
      </p:sp>
      <p:sp>
        <p:nvSpPr>
          <p:cNvPr id="4" name="Rectangle 3">
            <a:extLst>
              <a:ext uri="{FF2B5EF4-FFF2-40B4-BE49-F238E27FC236}">
                <a16:creationId xmlns:a16="http://schemas.microsoft.com/office/drawing/2014/main" id="{C91FDC20-E612-3B6E-E59B-96CD52A3EE88}"/>
              </a:ext>
            </a:extLst>
          </p:cNvPr>
          <p:cNvSpPr/>
          <p:nvPr/>
        </p:nvSpPr>
        <p:spPr>
          <a:xfrm>
            <a:off x="388770" y="4944366"/>
            <a:ext cx="3112994" cy="1378224"/>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Jennifer Utter - Region 1</a:t>
            </a:r>
          </a:p>
          <a:p>
            <a:r>
              <a:rPr lang="en-US" sz="2000" dirty="0">
                <a:hlinkClick r:id="rId3"/>
              </a:rPr>
              <a:t>Jennifer.Utter@dcs.in.gov</a:t>
            </a:r>
            <a:endParaRPr lang="en-US" sz="2000" dirty="0"/>
          </a:p>
          <a:p>
            <a:r>
              <a:rPr lang="en-US" sz="2400" dirty="0">
                <a:solidFill>
                  <a:schemeClr val="tx1"/>
                </a:solidFill>
              </a:rPr>
              <a:t>317-518-0976</a:t>
            </a:r>
          </a:p>
        </p:txBody>
      </p:sp>
      <p:sp>
        <p:nvSpPr>
          <p:cNvPr id="7" name="Rectangle 6">
            <a:extLst>
              <a:ext uri="{FF2B5EF4-FFF2-40B4-BE49-F238E27FC236}">
                <a16:creationId xmlns:a16="http://schemas.microsoft.com/office/drawing/2014/main" id="{8C1A3DA1-7A96-32AE-46C7-F016DFBF6246}"/>
              </a:ext>
            </a:extLst>
          </p:cNvPr>
          <p:cNvSpPr/>
          <p:nvPr/>
        </p:nvSpPr>
        <p:spPr>
          <a:xfrm>
            <a:off x="3863553" y="4944365"/>
            <a:ext cx="3153893" cy="137822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SzPct val="115000"/>
            </a:pPr>
            <a:r>
              <a:rPr lang="en-US" sz="2400" b="1" dirty="0">
                <a:solidFill>
                  <a:schemeClr val="tx1">
                    <a:lumMod val="75000"/>
                    <a:lumOff val="25000"/>
                  </a:schemeClr>
                </a:solidFill>
              </a:rPr>
              <a:t>Holly Davis - Region 2</a:t>
            </a:r>
          </a:p>
          <a:p>
            <a:pPr>
              <a:buSzPct val="115000"/>
            </a:pPr>
            <a:r>
              <a:rPr lang="en-US" sz="2400" u="sng" dirty="0">
                <a:solidFill>
                  <a:srgbClr val="0070C0"/>
                </a:solidFill>
              </a:rPr>
              <a:t>Holly.Davis@dcs.in.gov</a:t>
            </a:r>
          </a:p>
          <a:p>
            <a:pPr>
              <a:buSzPct val="115000"/>
            </a:pPr>
            <a:r>
              <a:rPr lang="en-US" sz="2400" dirty="0">
                <a:solidFill>
                  <a:schemeClr val="tx1">
                    <a:lumMod val="75000"/>
                    <a:lumOff val="25000"/>
                  </a:schemeClr>
                </a:solidFill>
              </a:rPr>
              <a:t>317-447-5634</a:t>
            </a:r>
          </a:p>
        </p:txBody>
      </p:sp>
      <p:sp>
        <p:nvSpPr>
          <p:cNvPr id="9" name="Rectangle 8">
            <a:extLst>
              <a:ext uri="{FF2B5EF4-FFF2-40B4-BE49-F238E27FC236}">
                <a16:creationId xmlns:a16="http://schemas.microsoft.com/office/drawing/2014/main" id="{72571F71-6ACD-97C4-E533-22E14CE272D2}"/>
              </a:ext>
            </a:extLst>
          </p:cNvPr>
          <p:cNvSpPr/>
          <p:nvPr/>
        </p:nvSpPr>
        <p:spPr>
          <a:xfrm>
            <a:off x="7379236" y="4944365"/>
            <a:ext cx="2975387" cy="137822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SzPct val="115000"/>
            </a:pPr>
            <a:r>
              <a:rPr lang="en-US" sz="2400" b="1" dirty="0">
                <a:solidFill>
                  <a:schemeClr val="tx1">
                    <a:lumMod val="75000"/>
                    <a:lumOff val="25000"/>
                  </a:schemeClr>
                </a:solidFill>
              </a:rPr>
              <a:t>Katie Smith - Region 3</a:t>
            </a:r>
          </a:p>
          <a:p>
            <a:pPr>
              <a:buSzPct val="115000"/>
            </a:pPr>
            <a:r>
              <a:rPr lang="en-US" sz="2000" u="sng" dirty="0">
                <a:solidFill>
                  <a:srgbClr val="0070C0"/>
                </a:solidFill>
              </a:rPr>
              <a:t>Kathryn.Smith@dcs.in.gov</a:t>
            </a:r>
          </a:p>
          <a:p>
            <a:pPr>
              <a:buSzPct val="115000"/>
            </a:pPr>
            <a:r>
              <a:rPr lang="en-US" sz="2400" dirty="0">
                <a:solidFill>
                  <a:schemeClr val="tx1">
                    <a:lumMod val="75000"/>
                    <a:lumOff val="25000"/>
                  </a:schemeClr>
                </a:solidFill>
              </a:rPr>
              <a:t>317-417-5256</a:t>
            </a:r>
          </a:p>
        </p:txBody>
      </p:sp>
      <p:sp>
        <p:nvSpPr>
          <p:cNvPr id="10" name="TextBox 9">
            <a:extLst>
              <a:ext uri="{FF2B5EF4-FFF2-40B4-BE49-F238E27FC236}">
                <a16:creationId xmlns:a16="http://schemas.microsoft.com/office/drawing/2014/main" id="{7FBF5FA5-EDF4-19BE-90A9-5DF40EA57C9B}"/>
              </a:ext>
            </a:extLst>
          </p:cNvPr>
          <p:cNvSpPr txBox="1"/>
          <p:nvPr/>
        </p:nvSpPr>
        <p:spPr>
          <a:xfrm>
            <a:off x="2555738" y="4359590"/>
            <a:ext cx="5273040" cy="523220"/>
          </a:xfrm>
          <a:prstGeom prst="rect">
            <a:avLst/>
          </a:prstGeom>
          <a:noFill/>
        </p:spPr>
        <p:txBody>
          <a:bodyPr wrap="square" rtlCol="0">
            <a:spAutoFit/>
          </a:bodyPr>
          <a:lstStyle/>
          <a:p>
            <a:pPr algn="ctr"/>
            <a:r>
              <a:rPr lang="en-US" sz="2800" b="1" i="1" dirty="0"/>
              <a:t> Field Consultant Contact Info:</a:t>
            </a:r>
          </a:p>
        </p:txBody>
      </p:sp>
    </p:spTree>
    <p:extLst>
      <p:ext uri="{BB962C8B-B14F-4D97-AF65-F5344CB8AC3E}">
        <p14:creationId xmlns:p14="http://schemas.microsoft.com/office/powerpoint/2010/main" val="2184855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C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CS Calibri">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CS" id="{C049B650-8DBA-4AB0-AE65-3CE5D3D55A3E}" vid="{CA179220-D1E6-46E1-9BF1-5A56ABF9F8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19A0703495464E8A30CC698B9638B7" ma:contentTypeVersion="13" ma:contentTypeDescription="Create a new document." ma:contentTypeScope="" ma:versionID="cbd43d2879f929f90448894b4e3a6882">
  <xsd:schema xmlns:xsd="http://www.w3.org/2001/XMLSchema" xmlns:xs="http://www.w3.org/2001/XMLSchema" xmlns:p="http://schemas.microsoft.com/office/2006/metadata/properties" xmlns:ns2="f36c2624-ed5a-4f72-93a1-317eea40a560" xmlns:ns3="ddb5066c-6899-482b-9ea0-5145f9da9989" targetNamespace="http://schemas.microsoft.com/office/2006/metadata/properties" ma:root="true" ma:fieldsID="e895e1e90e7cd3bc5b1ebbd9cc33c093" ns2:_="" ns3:_="">
    <xsd:import namespace="f36c2624-ed5a-4f72-93a1-317eea40a560"/>
    <xsd:import namespace="ddb5066c-6899-482b-9ea0-5145f9da998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6c2624-ed5a-4f72-93a1-317eea40a5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b5066c-6899-482b-9ea0-5145f9da998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acee35f-2edf-4efc-93d4-e28afcb02456}" ma:internalName="TaxCatchAll" ma:showField="CatchAllData" ma:web="65972088-e444-4f0b-a311-3c65a2b0b5a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db5066c-6899-482b-9ea0-5145f9da9989" xsi:nil="true"/>
    <lcf76f155ced4ddcb4097134ff3c332f xmlns="f36c2624-ed5a-4f72-93a1-317eea40a56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7592E2-1939-44AE-A5B4-32F7AF41B834}">
  <ds:schemaRefs>
    <ds:schemaRef ds:uri="ddb5066c-6899-482b-9ea0-5145f9da9989"/>
    <ds:schemaRef ds:uri="f36c2624-ed5a-4f72-93a1-317eea40a5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222EE27-033A-4C9D-84B8-199745B4FEAA}">
  <ds:schemaRefs>
    <ds:schemaRef ds:uri="http://schemas.microsoft.com/office/infopath/2007/PartnerControls"/>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http://purl.org/dc/dcmitype/"/>
    <ds:schemaRef ds:uri="ddb5066c-6899-482b-9ea0-5145f9da9989"/>
    <ds:schemaRef ds:uri="f36c2624-ed5a-4f72-93a1-317eea40a560"/>
    <ds:schemaRef ds:uri="http://purl.org/dc/terms/"/>
    <ds:schemaRef ds:uri="http://purl.org/dc/elements/1.1/"/>
  </ds:schemaRefs>
</ds:datastoreItem>
</file>

<file path=customXml/itemProps3.xml><?xml version="1.0" encoding="utf-8"?>
<ds:datastoreItem xmlns:ds="http://schemas.openxmlformats.org/officeDocument/2006/customXml" ds:itemID="{1AD4A8CD-5153-484C-840E-7DD4379DEED1}">
  <ds:schemaRefs>
    <ds:schemaRef ds:uri="http://schemas.microsoft.com/sharepoint/v3/contenttype/forms"/>
  </ds:schemaRefs>
</ds:datastoreItem>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
  <TotalTime>6341</TotalTime>
  <Words>414</Words>
  <Application>Microsoft Office PowerPoint</Application>
  <PresentationFormat>Widescreen</PresentationFormat>
  <Paragraphs>75</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Acumin Pro</vt:lpstr>
      <vt:lpstr>Arial</vt:lpstr>
      <vt:lpstr>Calibri</vt:lpstr>
      <vt:lpstr>Calibri Light</vt:lpstr>
      <vt:lpstr>Wingdings</vt:lpstr>
      <vt:lpstr>DCS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Tabor</dc:creator>
  <cp:lastModifiedBy>Lauren Milton</cp:lastModifiedBy>
  <cp:revision>13</cp:revision>
  <dcterms:created xsi:type="dcterms:W3CDTF">2022-08-22T16:49:22Z</dcterms:created>
  <dcterms:modified xsi:type="dcterms:W3CDTF">2026-09-01T13:44:48Z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0x0101006419A0703495464E8A30CC698B9638B7</vt:lpwstr>
  </property>
  <property fmtid="{D5CDD505-2E9C-101B-9397-08002B2CF9AE}" pid="3" name="MediaServiceImageTags">
    <vt:lpwstr/>
  </property>
</Properties>
</file>