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7010400" cy="9296400"/>
  <p:embeddedFontLst>
    <p:embeddedFont>
      <p:font typeface="TT Fors Bold" panose="020B0604020202020204" charset="0"/>
      <p:regular r:id="rId12"/>
    </p:embeddedFont>
    <p:embeddedFont>
      <p:font typeface="Hussar Ekologiczy" panose="020B0604020202020204" charset="0"/>
      <p:regular r:id="rId13"/>
    </p:embeddedFont>
    <p:embeddedFont>
      <p:font typeface="VAG Rounded Next Shine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Roca One Heavy" panose="020B0604020202020204" charset="0"/>
      <p:regular r:id="rId19"/>
    </p:embeddedFont>
    <p:embeddedFont>
      <p:font typeface="Horta" panose="020B0604020202020204" charset="-79"/>
      <p:regular r:id="rId20"/>
    </p:embeddedFont>
    <p:embeddedFont>
      <p:font typeface="Gliker condensed" panose="020B0604020202020204" charset="0"/>
      <p:regular r:id="rId21"/>
    </p:embeddedFont>
    <p:embeddedFont>
      <p:font typeface="Knockout Cruiserweight Bold" panose="020B0604020202020204" charset="0"/>
      <p:regular r:id="rId22"/>
    </p:embeddedFont>
    <p:embeddedFont>
      <p:font typeface="Monument Bold" panose="020B0604020202020204" charset="0"/>
      <p:regular r:id="rId23"/>
    </p:embeddedFont>
    <p:embeddedFont>
      <p:font typeface="Loubag Bold" panose="020B0604020202020204" charset="0"/>
      <p:regular r:id="rId24"/>
    </p:embeddedFont>
    <p:embeddedFont>
      <p:font typeface="Canva Sans" panose="020B0604020202020204" charset="0"/>
      <p:regular r:id="rId25"/>
    </p:embeddedFont>
    <p:embeddedFont>
      <p:font typeface="Canva Sans Bold" panose="020B0604020202020204" charset="0"/>
      <p:regular r:id="rId26"/>
    </p:embeddedFont>
    <p:embeddedFont>
      <p:font typeface="Gulfs Display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11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14.sv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21" Type="http://schemas.openxmlformats.org/officeDocument/2006/relationships/image" Target="../media/image38.sv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42.svg"/><Relationship Id="rId9" Type="http://schemas.openxmlformats.org/officeDocument/2006/relationships/image" Target="../media/image4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40.png"/><Relationship Id="rId4" Type="http://schemas.openxmlformats.org/officeDocument/2006/relationships/image" Target="../media/image5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8.png"/><Relationship Id="rId3" Type="http://schemas.openxmlformats.org/officeDocument/2006/relationships/image" Target="../media/image55.svg"/><Relationship Id="rId7" Type="http://schemas.openxmlformats.org/officeDocument/2006/relationships/image" Target="../media/image44.png"/><Relationship Id="rId12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63.svg"/><Relationship Id="rId5" Type="http://schemas.openxmlformats.org/officeDocument/2006/relationships/image" Target="../media/image57.sv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6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94848"/>
            <a:ext cx="9097003" cy="10287000"/>
          </a:xfrm>
          <a:custGeom>
            <a:avLst/>
            <a:gdLst/>
            <a:ahLst/>
            <a:cxnLst/>
            <a:rect l="l" t="t" r="r" b="b"/>
            <a:pathLst>
              <a:path w="9097003" h="10287000">
                <a:moveTo>
                  <a:pt x="0" y="0"/>
                </a:moveTo>
                <a:lnTo>
                  <a:pt x="9097003" y="0"/>
                </a:lnTo>
                <a:lnTo>
                  <a:pt x="909700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40" r="-6540"/>
            </a:stretch>
          </a:blipFill>
        </p:spPr>
      </p:sp>
      <p:sp>
        <p:nvSpPr>
          <p:cNvPr id="4" name="Freeform 4"/>
          <p:cNvSpPr/>
          <p:nvPr/>
        </p:nvSpPr>
        <p:spPr>
          <a:xfrm rot="-470962">
            <a:off x="2698891" y="-3269895"/>
            <a:ext cx="1855322" cy="4759242"/>
          </a:xfrm>
          <a:custGeom>
            <a:avLst/>
            <a:gdLst/>
            <a:ahLst/>
            <a:cxnLst/>
            <a:rect l="l" t="t" r="r" b="b"/>
            <a:pathLst>
              <a:path w="1855322" h="4759242">
                <a:moveTo>
                  <a:pt x="0" y="0"/>
                </a:moveTo>
                <a:lnTo>
                  <a:pt x="1855322" y="0"/>
                </a:lnTo>
                <a:lnTo>
                  <a:pt x="1855322" y="4759242"/>
                </a:lnTo>
                <a:lnTo>
                  <a:pt x="0" y="47592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6775"/>
            </a:stretch>
          </a:blipFill>
        </p:spPr>
      </p:sp>
      <p:sp>
        <p:nvSpPr>
          <p:cNvPr id="5" name="Freeform 5"/>
          <p:cNvSpPr/>
          <p:nvPr/>
        </p:nvSpPr>
        <p:spPr>
          <a:xfrm rot="10329037">
            <a:off x="3309145" y="1473458"/>
            <a:ext cx="1462921" cy="1541946"/>
          </a:xfrm>
          <a:custGeom>
            <a:avLst/>
            <a:gdLst/>
            <a:ahLst/>
            <a:cxnLst/>
            <a:rect l="l" t="t" r="r" b="b"/>
            <a:pathLst>
              <a:path w="1462921" h="1541946">
                <a:moveTo>
                  <a:pt x="0" y="0"/>
                </a:moveTo>
                <a:lnTo>
                  <a:pt x="1462922" y="0"/>
                </a:lnTo>
                <a:lnTo>
                  <a:pt x="1462922" y="1541946"/>
                </a:lnTo>
                <a:lnTo>
                  <a:pt x="0" y="15419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329037">
            <a:off x="844389" y="1842538"/>
            <a:ext cx="7289262" cy="7683017"/>
          </a:xfrm>
          <a:custGeom>
            <a:avLst/>
            <a:gdLst/>
            <a:ahLst/>
            <a:cxnLst/>
            <a:rect l="l" t="t" r="r" b="b"/>
            <a:pathLst>
              <a:path w="7289262" h="7683017">
                <a:moveTo>
                  <a:pt x="0" y="0"/>
                </a:moveTo>
                <a:lnTo>
                  <a:pt x="7289263" y="0"/>
                </a:lnTo>
                <a:lnTo>
                  <a:pt x="7289263" y="7683017"/>
                </a:lnTo>
                <a:lnTo>
                  <a:pt x="0" y="76830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470962">
            <a:off x="3805048" y="1743937"/>
            <a:ext cx="471117" cy="470528"/>
          </a:xfrm>
          <a:custGeom>
            <a:avLst/>
            <a:gdLst/>
            <a:ahLst/>
            <a:cxnLst/>
            <a:rect l="l" t="t" r="r" b="b"/>
            <a:pathLst>
              <a:path w="471117" h="470528">
                <a:moveTo>
                  <a:pt x="0" y="0"/>
                </a:moveTo>
                <a:lnTo>
                  <a:pt x="471116" y="0"/>
                </a:lnTo>
                <a:lnTo>
                  <a:pt x="471116" y="470528"/>
                </a:lnTo>
                <a:lnTo>
                  <a:pt x="0" y="4705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326318">
            <a:off x="1490147" y="5865677"/>
            <a:ext cx="6819450" cy="2256760"/>
          </a:xfrm>
          <a:custGeom>
            <a:avLst/>
            <a:gdLst/>
            <a:ahLst/>
            <a:cxnLst/>
            <a:rect l="l" t="t" r="r" b="b"/>
            <a:pathLst>
              <a:path w="6894448" h="2369967">
                <a:moveTo>
                  <a:pt x="0" y="0"/>
                </a:moveTo>
                <a:lnTo>
                  <a:pt x="6894449" y="0"/>
                </a:lnTo>
                <a:lnTo>
                  <a:pt x="6894449" y="2369966"/>
                </a:lnTo>
                <a:lnTo>
                  <a:pt x="0" y="236996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 rot="-470962">
            <a:off x="1197867" y="2558530"/>
            <a:ext cx="6591413" cy="308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83"/>
              </a:lnSpc>
            </a:pPr>
            <a:r>
              <a:rPr lang="en-US" sz="7282" b="1" spc="-451">
                <a:solidFill>
                  <a:srgbClr val="FEFEFE"/>
                </a:solidFill>
                <a:latin typeface="TT Fors Bold"/>
                <a:ea typeface="TT Fors Bold"/>
                <a:cs typeface="TT Fors Bold"/>
                <a:sym typeface="TT Fors Bold"/>
              </a:rPr>
              <a:t>Challenges in Setting up a New Employee</a:t>
            </a:r>
          </a:p>
        </p:txBody>
      </p:sp>
      <p:sp>
        <p:nvSpPr>
          <p:cNvPr id="10" name="TextBox 10"/>
          <p:cNvSpPr txBox="1"/>
          <p:nvPr/>
        </p:nvSpPr>
        <p:spPr>
          <a:xfrm rot="-470962">
            <a:off x="2367844" y="6425949"/>
            <a:ext cx="5254187" cy="83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8"/>
              </a:lnSpc>
            </a:pPr>
            <a:r>
              <a:rPr lang="en-US" sz="2936" b="1" spc="-182">
                <a:solidFill>
                  <a:srgbClr val="3F3F3F"/>
                </a:solidFill>
                <a:latin typeface="TT Fors Bold"/>
                <a:ea typeface="TT Fors Bold"/>
                <a:cs typeface="TT Fors Bold"/>
                <a:sym typeface="TT Fors Bold"/>
              </a:rPr>
              <a:t>Amy Kippenbrock </a:t>
            </a:r>
          </a:p>
          <a:p>
            <a:pPr algn="l">
              <a:lnSpc>
                <a:spcPts val="3258"/>
              </a:lnSpc>
            </a:pPr>
            <a:r>
              <a:rPr lang="en-US" sz="2936" b="1" spc="-182">
                <a:solidFill>
                  <a:srgbClr val="3F3F3F"/>
                </a:solidFill>
                <a:latin typeface="TT Fors Bold"/>
                <a:ea typeface="TT Fors Bold"/>
                <a:cs typeface="TT Fors Bold"/>
                <a:sym typeface="TT Fors Bold"/>
              </a:rPr>
              <a:t>Dubois County Clerk</a:t>
            </a:r>
          </a:p>
        </p:txBody>
      </p:sp>
      <p:sp>
        <p:nvSpPr>
          <p:cNvPr id="11" name="TextBox 11"/>
          <p:cNvSpPr txBox="1"/>
          <p:nvPr/>
        </p:nvSpPr>
        <p:spPr>
          <a:xfrm rot="-470962">
            <a:off x="2464305" y="7313875"/>
            <a:ext cx="5254187" cy="83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8"/>
              </a:lnSpc>
            </a:pPr>
            <a:r>
              <a:rPr lang="en-US" sz="2936" b="1" spc="-182" dirty="0">
                <a:solidFill>
                  <a:srgbClr val="3F3F3F"/>
                </a:solidFill>
                <a:latin typeface="TT Fors Bold"/>
                <a:ea typeface="TT Fors Bold"/>
                <a:cs typeface="TT Fors Bold"/>
                <a:sym typeface="TT Fors Bold"/>
              </a:rPr>
              <a:t>Shari Lentz </a:t>
            </a:r>
          </a:p>
          <a:p>
            <a:pPr algn="l">
              <a:lnSpc>
                <a:spcPts val="3258"/>
              </a:lnSpc>
            </a:pPr>
            <a:r>
              <a:rPr lang="en-US" sz="2936" b="1" spc="-182" dirty="0">
                <a:solidFill>
                  <a:srgbClr val="3F3F3F"/>
                </a:solidFill>
                <a:latin typeface="TT Fors Bold"/>
                <a:ea typeface="TT Fors Bold"/>
                <a:cs typeface="TT Fors Bold"/>
                <a:sym typeface="TT Fors Bold"/>
              </a:rPr>
              <a:t>Bartholomew County Clerk </a:t>
            </a:r>
          </a:p>
        </p:txBody>
      </p:sp>
      <p:sp>
        <p:nvSpPr>
          <p:cNvPr id="12" name="TextBox 12"/>
          <p:cNvSpPr txBox="1"/>
          <p:nvPr/>
        </p:nvSpPr>
        <p:spPr>
          <a:xfrm rot="-470376">
            <a:off x="1423165" y="6193466"/>
            <a:ext cx="3045102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71"/>
              </a:lnSpc>
            </a:pPr>
            <a:r>
              <a:rPr lang="en-US" sz="2836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Presented By: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99404" y="1148116"/>
            <a:ext cx="15889193" cy="7990767"/>
            <a:chOff x="0" y="0"/>
            <a:chExt cx="4184808" cy="21045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84808" cy="2104564"/>
            </a:xfrm>
            <a:custGeom>
              <a:avLst/>
              <a:gdLst/>
              <a:ahLst/>
              <a:cxnLst/>
              <a:rect l="l" t="t" r="r" b="b"/>
              <a:pathLst>
                <a:path w="4184808" h="2104564">
                  <a:moveTo>
                    <a:pt x="0" y="0"/>
                  </a:moveTo>
                  <a:lnTo>
                    <a:pt x="4184808" y="0"/>
                  </a:lnTo>
                  <a:lnTo>
                    <a:pt x="4184808" y="2104564"/>
                  </a:lnTo>
                  <a:lnTo>
                    <a:pt x="0" y="210456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184808" cy="21426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264959" y="1148116"/>
            <a:ext cx="7823637" cy="7990767"/>
          </a:xfrm>
          <a:custGeom>
            <a:avLst/>
            <a:gdLst/>
            <a:ahLst/>
            <a:cxnLst/>
            <a:rect l="l" t="t" r="r" b="b"/>
            <a:pathLst>
              <a:path w="7823637" h="7990767">
                <a:moveTo>
                  <a:pt x="0" y="0"/>
                </a:moveTo>
                <a:lnTo>
                  <a:pt x="7823637" y="0"/>
                </a:lnTo>
                <a:lnTo>
                  <a:pt x="7823637" y="7990768"/>
                </a:lnTo>
                <a:lnTo>
                  <a:pt x="0" y="79907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760" r="-24252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255434" y="1148116"/>
            <a:ext cx="1915742" cy="7990767"/>
            <a:chOff x="0" y="0"/>
            <a:chExt cx="504558" cy="21045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4558" cy="2104564"/>
            </a:xfrm>
            <a:custGeom>
              <a:avLst/>
              <a:gdLst/>
              <a:ahLst/>
              <a:cxnLst/>
              <a:rect l="l" t="t" r="r" b="b"/>
              <a:pathLst>
                <a:path w="504558" h="2104564">
                  <a:moveTo>
                    <a:pt x="0" y="0"/>
                  </a:moveTo>
                  <a:lnTo>
                    <a:pt x="504558" y="0"/>
                  </a:lnTo>
                  <a:lnTo>
                    <a:pt x="504558" y="2104564"/>
                  </a:lnTo>
                  <a:lnTo>
                    <a:pt x="0" y="2104564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685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04558" cy="21426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82532" y="1339207"/>
            <a:ext cx="15522935" cy="7608586"/>
            <a:chOff x="0" y="0"/>
            <a:chExt cx="4088345" cy="200390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88345" cy="2003907"/>
            </a:xfrm>
            <a:custGeom>
              <a:avLst/>
              <a:gdLst/>
              <a:ahLst/>
              <a:cxnLst/>
              <a:rect l="l" t="t" r="r" b="b"/>
              <a:pathLst>
                <a:path w="4088345" h="2003907">
                  <a:moveTo>
                    <a:pt x="0" y="0"/>
                  </a:moveTo>
                  <a:lnTo>
                    <a:pt x="4088345" y="0"/>
                  </a:lnTo>
                  <a:lnTo>
                    <a:pt x="4088345" y="2003907"/>
                  </a:lnTo>
                  <a:lnTo>
                    <a:pt x="0" y="2003907"/>
                  </a:lnTo>
                  <a:close/>
                </a:path>
              </a:pathLst>
            </a:custGeom>
            <a:ln w="38100" cap="sq">
              <a:solidFill>
                <a:srgbClr val="3C558D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088345" cy="20420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055969" y="909284"/>
            <a:ext cx="5698998" cy="8229600"/>
          </a:xfrm>
          <a:custGeom>
            <a:avLst/>
            <a:gdLst/>
            <a:ahLst/>
            <a:cxnLst/>
            <a:rect l="l" t="t" r="r" b="b"/>
            <a:pathLst>
              <a:path w="5698998" h="8229600">
                <a:moveTo>
                  <a:pt x="0" y="0"/>
                </a:moveTo>
                <a:lnTo>
                  <a:pt x="5698998" y="0"/>
                </a:lnTo>
                <a:lnTo>
                  <a:pt x="569899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898201" y="7202574"/>
            <a:ext cx="8793157" cy="1230751"/>
            <a:chOff x="0" y="0"/>
            <a:chExt cx="2315893" cy="32414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15893" cy="324148"/>
            </a:xfrm>
            <a:custGeom>
              <a:avLst/>
              <a:gdLst/>
              <a:ahLst/>
              <a:cxnLst/>
              <a:rect l="l" t="t" r="r" b="b"/>
              <a:pathLst>
                <a:path w="2315893" h="324148">
                  <a:moveTo>
                    <a:pt x="0" y="0"/>
                  </a:moveTo>
                  <a:lnTo>
                    <a:pt x="2315893" y="0"/>
                  </a:lnTo>
                  <a:lnTo>
                    <a:pt x="2315893" y="324148"/>
                  </a:lnTo>
                  <a:lnTo>
                    <a:pt x="0" y="324148"/>
                  </a:lnTo>
                  <a:close/>
                </a:path>
              </a:pathLst>
            </a:custGeom>
            <a:solidFill>
              <a:srgbClr val="26449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315893" cy="362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898201" y="7202574"/>
            <a:ext cx="1630605" cy="1230751"/>
            <a:chOff x="0" y="0"/>
            <a:chExt cx="429460" cy="32414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9460" cy="324148"/>
            </a:xfrm>
            <a:custGeom>
              <a:avLst/>
              <a:gdLst/>
              <a:ahLst/>
              <a:cxnLst/>
              <a:rect l="l" t="t" r="r" b="b"/>
              <a:pathLst>
                <a:path w="429460" h="324148">
                  <a:moveTo>
                    <a:pt x="0" y="0"/>
                  </a:moveTo>
                  <a:lnTo>
                    <a:pt x="429460" y="0"/>
                  </a:lnTo>
                  <a:lnTo>
                    <a:pt x="429460" y="324148"/>
                  </a:lnTo>
                  <a:lnTo>
                    <a:pt x="0" y="324148"/>
                  </a:lnTo>
                  <a:close/>
                </a:path>
              </a:pathLst>
            </a:custGeom>
            <a:solidFill>
              <a:srgbClr val="B6253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29460" cy="362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122140" y="2829743"/>
            <a:ext cx="7569218" cy="3731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68"/>
              </a:lnSpc>
            </a:pPr>
            <a:r>
              <a:rPr lang="en-US" sz="14368">
                <a:solidFill>
                  <a:srgbClr val="26449F"/>
                </a:solidFill>
                <a:latin typeface="Gulfs Display"/>
                <a:ea typeface="Gulfs Display"/>
                <a:cs typeface="Gulfs Display"/>
                <a:sym typeface="Gulfs Display"/>
              </a:rPr>
              <a:t>THANK </a:t>
            </a:r>
            <a:r>
              <a:rPr lang="en-US" sz="14368">
                <a:solidFill>
                  <a:srgbClr val="B62538"/>
                </a:solidFill>
                <a:latin typeface="Gulfs Display"/>
                <a:ea typeface="Gulfs Display"/>
                <a:cs typeface="Gulfs Display"/>
                <a:sym typeface="Gulfs Display"/>
              </a:rPr>
              <a:t>YOU</a:t>
            </a:r>
          </a:p>
        </p:txBody>
      </p:sp>
      <p:sp>
        <p:nvSpPr>
          <p:cNvPr id="21" name="Freeform 21"/>
          <p:cNvSpPr/>
          <p:nvPr/>
        </p:nvSpPr>
        <p:spPr>
          <a:xfrm>
            <a:off x="8861070" y="571876"/>
            <a:ext cx="2704472" cy="1991167"/>
          </a:xfrm>
          <a:custGeom>
            <a:avLst/>
            <a:gdLst/>
            <a:ahLst/>
            <a:cxnLst/>
            <a:rect l="l" t="t" r="r" b="b"/>
            <a:pathLst>
              <a:path w="2704472" h="1991167">
                <a:moveTo>
                  <a:pt x="0" y="0"/>
                </a:moveTo>
                <a:lnTo>
                  <a:pt x="2704471" y="0"/>
                </a:lnTo>
                <a:lnTo>
                  <a:pt x="2704471" y="1991167"/>
                </a:lnTo>
                <a:lnTo>
                  <a:pt x="0" y="19911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4543" y="-1"/>
            <a:ext cx="13792200" cy="10251077"/>
          </a:xfrm>
          <a:custGeom>
            <a:avLst/>
            <a:gdLst/>
            <a:ahLst/>
            <a:cxnLst/>
            <a:rect l="l" t="t" r="r" b="b"/>
            <a:pathLst>
              <a:path w="13945152" h="11410173">
                <a:moveTo>
                  <a:pt x="0" y="0"/>
                </a:moveTo>
                <a:lnTo>
                  <a:pt x="13945152" y="0"/>
                </a:lnTo>
                <a:lnTo>
                  <a:pt x="13945152" y="11410173"/>
                </a:lnTo>
                <a:lnTo>
                  <a:pt x="0" y="114101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680" r="-3957" b="-368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363184" y="2278665"/>
            <a:ext cx="1030967" cy="1000625"/>
          </a:xfrm>
          <a:custGeom>
            <a:avLst/>
            <a:gdLst/>
            <a:ahLst/>
            <a:cxnLst/>
            <a:rect l="l" t="t" r="r" b="b"/>
            <a:pathLst>
              <a:path w="1053885" h="1145528">
                <a:moveTo>
                  <a:pt x="0" y="0"/>
                </a:moveTo>
                <a:lnTo>
                  <a:pt x="1053885" y="0"/>
                </a:lnTo>
                <a:lnTo>
                  <a:pt x="1053885" y="1145528"/>
                </a:lnTo>
                <a:lnTo>
                  <a:pt x="0" y="11455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69673" y="4568673"/>
            <a:ext cx="1312927" cy="1280005"/>
          </a:xfrm>
          <a:custGeom>
            <a:avLst/>
            <a:gdLst/>
            <a:ahLst/>
            <a:cxnLst/>
            <a:rect l="l" t="t" r="r" b="b"/>
            <a:pathLst>
              <a:path w="1440934" h="1665820">
                <a:moveTo>
                  <a:pt x="0" y="0"/>
                </a:moveTo>
                <a:lnTo>
                  <a:pt x="1440934" y="0"/>
                </a:lnTo>
                <a:lnTo>
                  <a:pt x="1440934" y="1665821"/>
                </a:lnTo>
                <a:lnTo>
                  <a:pt x="0" y="16658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502140" y="6044777"/>
            <a:ext cx="892011" cy="819470"/>
          </a:xfrm>
          <a:custGeom>
            <a:avLst/>
            <a:gdLst/>
            <a:ahLst/>
            <a:cxnLst/>
            <a:rect l="l" t="t" r="r" b="b"/>
            <a:pathLst>
              <a:path w="892011" h="1081226">
                <a:moveTo>
                  <a:pt x="0" y="0"/>
                </a:moveTo>
                <a:lnTo>
                  <a:pt x="892011" y="0"/>
                </a:lnTo>
                <a:lnTo>
                  <a:pt x="892011" y="1081226"/>
                </a:lnTo>
                <a:lnTo>
                  <a:pt x="0" y="10812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531612" y="8724900"/>
            <a:ext cx="862539" cy="1004124"/>
          </a:xfrm>
          <a:custGeom>
            <a:avLst/>
            <a:gdLst/>
            <a:ahLst/>
            <a:cxnLst/>
            <a:rect l="l" t="t" r="r" b="b"/>
            <a:pathLst>
              <a:path w="862539" h="1045502">
                <a:moveTo>
                  <a:pt x="0" y="0"/>
                </a:moveTo>
                <a:lnTo>
                  <a:pt x="862539" y="0"/>
                </a:lnTo>
                <a:lnTo>
                  <a:pt x="862539" y="1045502"/>
                </a:lnTo>
                <a:lnTo>
                  <a:pt x="0" y="10455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541378" y="7154829"/>
            <a:ext cx="1271848" cy="1034947"/>
          </a:xfrm>
          <a:custGeom>
            <a:avLst/>
            <a:gdLst/>
            <a:ahLst/>
            <a:cxnLst/>
            <a:rect l="l" t="t" r="r" b="b"/>
            <a:pathLst>
              <a:path w="1438936" h="1172733">
                <a:moveTo>
                  <a:pt x="0" y="0"/>
                </a:moveTo>
                <a:lnTo>
                  <a:pt x="1438936" y="0"/>
                </a:lnTo>
                <a:lnTo>
                  <a:pt x="1438936" y="1172733"/>
                </a:lnTo>
                <a:lnTo>
                  <a:pt x="0" y="11727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970548" y="2474956"/>
            <a:ext cx="6079472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17"/>
              </a:lnSpc>
            </a:pP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Create a 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selection 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ommittee</a:t>
            </a:r>
            <a:endParaRPr lang="en-US" sz="32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046727" y="4482596"/>
            <a:ext cx="1026945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15"/>
              </a:lnSpc>
            </a:pP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Sift through applications </a:t>
            </a:r>
          </a:p>
          <a:p>
            <a:pPr algn="l">
              <a:lnSpc>
                <a:spcPts val="4215"/>
              </a:lnSpc>
            </a:pP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looking for 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experienced 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candidates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970548" y="6090581"/>
            <a:ext cx="7678652" cy="47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60"/>
              </a:lnSpc>
            </a:pP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Call c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andidates 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to set up 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interviews</a:t>
            </a:r>
            <a:endParaRPr lang="en-US" sz="32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124405" y="176487"/>
            <a:ext cx="5885879" cy="692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5"/>
              </a:lnSpc>
            </a:pPr>
            <a:r>
              <a:rPr lang="en-US" sz="4061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Interview Process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970548" y="7095837"/>
            <a:ext cx="10089741" cy="1577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0"/>
              </a:lnSpc>
            </a:pP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Ask 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questions 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that 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spark discussion and help identify the personality that best fits the office dynamic.</a:t>
            </a:r>
            <a:endParaRPr lang="en-US" sz="32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995114" y="8903976"/>
            <a:ext cx="7904753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36"/>
              </a:lnSpc>
            </a:pP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Call the 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finalist 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 a 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second 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</a:t>
            </a: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nterview</a:t>
            </a:r>
            <a:endParaRPr lang="en-US" sz="32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304800" y="3048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57200" y="4572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0153" y="3475389"/>
            <a:ext cx="1171965" cy="917190"/>
          </a:xfrm>
          <a:prstGeom prst="rect">
            <a:avLst/>
          </a:prstGeom>
        </p:spPr>
      </p:pic>
      <p:sp>
        <p:nvSpPr>
          <p:cNvPr id="21" name="TextBox 9"/>
          <p:cNvSpPr txBox="1"/>
          <p:nvPr/>
        </p:nvSpPr>
        <p:spPr>
          <a:xfrm>
            <a:off x="4992806" y="3585513"/>
            <a:ext cx="6079472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17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Advertise position</a:t>
            </a:r>
            <a:endParaRPr lang="en-US" sz="32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51353" y="2787011"/>
            <a:ext cx="10097804" cy="6715040"/>
            <a:chOff x="0" y="0"/>
            <a:chExt cx="13463739" cy="89533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463739" cy="8953387"/>
            </a:xfrm>
            <a:custGeom>
              <a:avLst/>
              <a:gdLst/>
              <a:ahLst/>
              <a:cxnLst/>
              <a:rect l="l" t="t" r="r" b="b"/>
              <a:pathLst>
                <a:path w="13463739" h="8953387">
                  <a:moveTo>
                    <a:pt x="0" y="0"/>
                  </a:moveTo>
                  <a:lnTo>
                    <a:pt x="13463739" y="0"/>
                  </a:lnTo>
                  <a:lnTo>
                    <a:pt x="13463739" y="8953387"/>
                  </a:lnTo>
                  <a:lnTo>
                    <a:pt x="0" y="89533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688373"/>
              <a:ext cx="3030656" cy="2067552"/>
            </a:xfrm>
            <a:custGeom>
              <a:avLst/>
              <a:gdLst/>
              <a:ahLst/>
              <a:cxnLst/>
              <a:rect l="l" t="t" r="r" b="b"/>
              <a:pathLst>
                <a:path w="3030656" h="2067552">
                  <a:moveTo>
                    <a:pt x="0" y="0"/>
                  </a:moveTo>
                  <a:lnTo>
                    <a:pt x="3030656" y="0"/>
                  </a:lnTo>
                  <a:lnTo>
                    <a:pt x="3030656" y="2067552"/>
                  </a:lnTo>
                  <a:lnTo>
                    <a:pt x="0" y="2067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4036492" y="1381"/>
              <a:ext cx="1686254" cy="1896625"/>
            </a:xfrm>
            <a:custGeom>
              <a:avLst/>
              <a:gdLst/>
              <a:ahLst/>
              <a:cxnLst/>
              <a:rect l="l" t="t" r="r" b="b"/>
              <a:pathLst>
                <a:path w="1686254" h="1896625">
                  <a:moveTo>
                    <a:pt x="0" y="0"/>
                  </a:moveTo>
                  <a:lnTo>
                    <a:pt x="1686255" y="0"/>
                  </a:lnTo>
                  <a:lnTo>
                    <a:pt x="1686255" y="1896625"/>
                  </a:lnTo>
                  <a:lnTo>
                    <a:pt x="0" y="1896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3271991"/>
              <a:ext cx="1515328" cy="2757831"/>
            </a:xfrm>
            <a:custGeom>
              <a:avLst/>
              <a:gdLst/>
              <a:ahLst/>
              <a:cxnLst/>
              <a:rect l="l" t="t" r="r" b="b"/>
              <a:pathLst>
                <a:path w="1515328" h="2757831">
                  <a:moveTo>
                    <a:pt x="0" y="0"/>
                  </a:moveTo>
                  <a:lnTo>
                    <a:pt x="1515328" y="0"/>
                  </a:lnTo>
                  <a:lnTo>
                    <a:pt x="1515328" y="2757831"/>
                  </a:lnTo>
                  <a:lnTo>
                    <a:pt x="0" y="2757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0768362" y="2581711"/>
              <a:ext cx="2695377" cy="3964177"/>
            </a:xfrm>
            <a:custGeom>
              <a:avLst/>
              <a:gdLst/>
              <a:ahLst/>
              <a:cxnLst/>
              <a:rect l="l" t="t" r="r" b="b"/>
              <a:pathLst>
                <a:path w="2695377" h="3964177">
                  <a:moveTo>
                    <a:pt x="0" y="0"/>
                  </a:moveTo>
                  <a:lnTo>
                    <a:pt x="2695377" y="0"/>
                  </a:lnTo>
                  <a:lnTo>
                    <a:pt x="2695377" y="3964178"/>
                  </a:lnTo>
                  <a:lnTo>
                    <a:pt x="0" y="39641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7402427" y="1204439"/>
              <a:ext cx="1686254" cy="1722412"/>
            </a:xfrm>
            <a:custGeom>
              <a:avLst/>
              <a:gdLst/>
              <a:ahLst/>
              <a:cxnLst/>
              <a:rect l="l" t="t" r="r" b="b"/>
              <a:pathLst>
                <a:path w="1686254" h="1722412">
                  <a:moveTo>
                    <a:pt x="0" y="0"/>
                  </a:moveTo>
                  <a:lnTo>
                    <a:pt x="1686254" y="0"/>
                  </a:lnTo>
                  <a:lnTo>
                    <a:pt x="1686254" y="1722412"/>
                  </a:lnTo>
                  <a:lnTo>
                    <a:pt x="0" y="17224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 rot="-853200">
              <a:off x="2422466" y="3625050"/>
              <a:ext cx="5801636" cy="611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7"/>
                </a:lnSpc>
              </a:pPr>
              <a:r>
                <a:rPr lang="en-US" sz="3297" spc="65">
                  <a:solidFill>
                    <a:srgbClr val="000000"/>
                  </a:solidFill>
                  <a:latin typeface="Gliker condensed"/>
                  <a:ea typeface="Gliker condensed"/>
                  <a:cs typeface="Gliker condensed"/>
                  <a:sym typeface="Gliker condensed"/>
                </a:rPr>
                <a:t>communication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2859730" y="3617131"/>
              <a:ext cx="5555107" cy="1722412"/>
            </a:xfrm>
            <a:custGeom>
              <a:avLst/>
              <a:gdLst/>
              <a:ahLst/>
              <a:cxnLst/>
              <a:rect l="l" t="t" r="r" b="b"/>
              <a:pathLst>
                <a:path w="5555107" h="1722412">
                  <a:moveTo>
                    <a:pt x="0" y="0"/>
                  </a:moveTo>
                  <a:lnTo>
                    <a:pt x="5555107" y="0"/>
                  </a:lnTo>
                  <a:lnTo>
                    <a:pt x="5555107" y="1722412"/>
                  </a:lnTo>
                  <a:lnTo>
                    <a:pt x="0" y="17224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8414837" y="3442917"/>
              <a:ext cx="673844" cy="348427"/>
            </a:xfrm>
            <a:custGeom>
              <a:avLst/>
              <a:gdLst/>
              <a:ahLst/>
              <a:cxnLst/>
              <a:rect l="l" t="t" r="r" b="b"/>
              <a:pathLst>
                <a:path w="673844" h="348427">
                  <a:moveTo>
                    <a:pt x="0" y="0"/>
                  </a:moveTo>
                  <a:lnTo>
                    <a:pt x="673844" y="0"/>
                  </a:lnTo>
                  <a:lnTo>
                    <a:pt x="673844" y="348427"/>
                  </a:lnTo>
                  <a:lnTo>
                    <a:pt x="0" y="3484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 rot="-853200">
              <a:off x="9097523" y="3345721"/>
              <a:ext cx="1561347" cy="6113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6"/>
                </a:lnSpc>
              </a:pPr>
              <a:r>
                <a:rPr lang="en-US" sz="3296" spc="65">
                  <a:solidFill>
                    <a:srgbClr val="FF0000"/>
                  </a:solidFill>
                  <a:latin typeface="Gliker condensed"/>
                  <a:ea typeface="Gliker condensed"/>
                  <a:cs typeface="Gliker condensed"/>
                  <a:sym typeface="Gliker condensed"/>
                </a:rPr>
                <a:t>loyalty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10768362" y="3442917"/>
              <a:ext cx="677131" cy="690280"/>
            </a:xfrm>
            <a:custGeom>
              <a:avLst/>
              <a:gdLst/>
              <a:ahLst/>
              <a:cxnLst/>
              <a:rect l="l" t="t" r="r" b="b"/>
              <a:pathLst>
                <a:path w="677131" h="690280">
                  <a:moveTo>
                    <a:pt x="0" y="0"/>
                  </a:moveTo>
                  <a:lnTo>
                    <a:pt x="677131" y="0"/>
                  </a:lnTo>
                  <a:lnTo>
                    <a:pt x="677131" y="690280"/>
                  </a:lnTo>
                  <a:lnTo>
                    <a:pt x="0" y="690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7908632" y="3958984"/>
              <a:ext cx="1347689" cy="1377272"/>
            </a:xfrm>
            <a:custGeom>
              <a:avLst/>
              <a:gdLst/>
              <a:ahLst/>
              <a:cxnLst/>
              <a:rect l="l" t="t" r="r" b="b"/>
              <a:pathLst>
                <a:path w="1347689" h="1377272">
                  <a:moveTo>
                    <a:pt x="0" y="0"/>
                  </a:moveTo>
                  <a:lnTo>
                    <a:pt x="1347689" y="0"/>
                  </a:lnTo>
                  <a:lnTo>
                    <a:pt x="1347689" y="1377272"/>
                  </a:lnTo>
                  <a:lnTo>
                    <a:pt x="0" y="1377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710337" y="4645976"/>
              <a:ext cx="509492" cy="864493"/>
            </a:xfrm>
            <a:custGeom>
              <a:avLst/>
              <a:gdLst/>
              <a:ahLst/>
              <a:cxnLst/>
              <a:rect l="l" t="t" r="r" b="b"/>
              <a:pathLst>
                <a:path w="509492" h="864493">
                  <a:moveTo>
                    <a:pt x="0" y="0"/>
                  </a:moveTo>
                  <a:lnTo>
                    <a:pt x="509492" y="0"/>
                  </a:lnTo>
                  <a:lnTo>
                    <a:pt x="509492" y="864493"/>
                  </a:lnTo>
                  <a:lnTo>
                    <a:pt x="0" y="864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 rot="-853200">
              <a:off x="4366425" y="5475036"/>
              <a:ext cx="1709264" cy="612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6"/>
                </a:lnSpc>
              </a:pPr>
              <a:r>
                <a:rPr lang="en-US" sz="3296" spc="65">
                  <a:solidFill>
                    <a:srgbClr val="38B6FF"/>
                  </a:solidFill>
                  <a:latin typeface="Gliker condensed"/>
                  <a:ea typeface="Gliker condensed"/>
                  <a:cs typeface="Gliker condensed"/>
                  <a:sym typeface="Gliker condensed"/>
                </a:rPr>
                <a:t>SUCCESS</a:t>
              </a:r>
            </a:p>
          </p:txBody>
        </p:sp>
        <p:sp>
          <p:nvSpPr>
            <p:cNvPr id="18" name="Freeform 18"/>
            <p:cNvSpPr/>
            <p:nvPr/>
          </p:nvSpPr>
          <p:spPr>
            <a:xfrm>
              <a:off x="5048902" y="6026535"/>
              <a:ext cx="1012410" cy="1035419"/>
            </a:xfrm>
            <a:custGeom>
              <a:avLst/>
              <a:gdLst/>
              <a:ahLst/>
              <a:cxnLst/>
              <a:rect l="l" t="t" r="r" b="b"/>
              <a:pathLst>
                <a:path w="1012410" h="1035419">
                  <a:moveTo>
                    <a:pt x="0" y="0"/>
                  </a:moveTo>
                  <a:lnTo>
                    <a:pt x="1012410" y="0"/>
                  </a:lnTo>
                  <a:lnTo>
                    <a:pt x="1012410" y="1035420"/>
                  </a:lnTo>
                  <a:lnTo>
                    <a:pt x="0" y="1035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2692090" y="5336256"/>
              <a:ext cx="506205" cy="1722412"/>
            </a:xfrm>
            <a:custGeom>
              <a:avLst/>
              <a:gdLst/>
              <a:ahLst/>
              <a:cxnLst/>
              <a:rect l="l" t="t" r="r" b="b"/>
              <a:pathLst>
                <a:path w="506205" h="1722412">
                  <a:moveTo>
                    <a:pt x="0" y="0"/>
                  </a:moveTo>
                  <a:lnTo>
                    <a:pt x="506205" y="0"/>
                  </a:lnTo>
                  <a:lnTo>
                    <a:pt x="506205" y="1722412"/>
                  </a:lnTo>
                  <a:lnTo>
                    <a:pt x="0" y="17224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 rot="-853200">
              <a:off x="1474861" y="6957494"/>
              <a:ext cx="2583618" cy="612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6"/>
                </a:lnSpc>
              </a:pPr>
              <a:r>
                <a:rPr lang="en-US" sz="3296" spc="65">
                  <a:solidFill>
                    <a:srgbClr val="FF0000"/>
                  </a:solidFill>
                  <a:latin typeface="Gliker condensed"/>
                  <a:ea typeface="Gliker condensed"/>
                  <a:cs typeface="Gliker condensed"/>
                  <a:sym typeface="Gliker condensed"/>
                </a:rPr>
                <a:t>relationship</a:t>
              </a:r>
            </a:p>
          </p:txBody>
        </p:sp>
        <p:sp>
          <p:nvSpPr>
            <p:cNvPr id="21" name="Freeform 21"/>
            <p:cNvSpPr/>
            <p:nvPr/>
          </p:nvSpPr>
          <p:spPr>
            <a:xfrm>
              <a:off x="2018246" y="7574734"/>
              <a:ext cx="1347689" cy="1035419"/>
            </a:xfrm>
            <a:custGeom>
              <a:avLst/>
              <a:gdLst/>
              <a:ahLst/>
              <a:cxnLst/>
              <a:rect l="l" t="t" r="r" b="b"/>
              <a:pathLst>
                <a:path w="1347689" h="1035419">
                  <a:moveTo>
                    <a:pt x="0" y="0"/>
                  </a:moveTo>
                  <a:lnTo>
                    <a:pt x="1347689" y="0"/>
                  </a:lnTo>
                  <a:lnTo>
                    <a:pt x="1347689" y="1035419"/>
                  </a:lnTo>
                  <a:lnTo>
                    <a:pt x="0" y="1035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560943" y="4304123"/>
              <a:ext cx="844771" cy="2241765"/>
            </a:xfrm>
            <a:custGeom>
              <a:avLst/>
              <a:gdLst/>
              <a:ahLst/>
              <a:cxnLst/>
              <a:rect l="l" t="t" r="r" b="b"/>
              <a:pathLst>
                <a:path w="844771" h="2241765">
                  <a:moveTo>
                    <a:pt x="0" y="0"/>
                  </a:moveTo>
                  <a:lnTo>
                    <a:pt x="844771" y="0"/>
                  </a:lnTo>
                  <a:lnTo>
                    <a:pt x="844771" y="2241766"/>
                  </a:lnTo>
                  <a:lnTo>
                    <a:pt x="0" y="22417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 rot="-853200">
              <a:off x="6731978" y="6620434"/>
              <a:ext cx="1130744" cy="6130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7"/>
                </a:lnSpc>
              </a:pPr>
              <a:r>
                <a:rPr lang="en-US" sz="3297" spc="65">
                  <a:solidFill>
                    <a:srgbClr val="008000"/>
                  </a:solidFill>
                  <a:latin typeface="Gliker condensed"/>
                  <a:ea typeface="Gliker condensed"/>
                  <a:cs typeface="Gliker condensed"/>
                  <a:sym typeface="Gliker condensed"/>
                </a:rPr>
                <a:t>value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7573353" y="6026535"/>
              <a:ext cx="1347689" cy="1035419"/>
            </a:xfrm>
            <a:custGeom>
              <a:avLst/>
              <a:gdLst/>
              <a:ahLst/>
              <a:cxnLst/>
              <a:rect l="l" t="t" r="r" b="b"/>
              <a:pathLst>
                <a:path w="1347689" h="1035419">
                  <a:moveTo>
                    <a:pt x="0" y="0"/>
                  </a:moveTo>
                  <a:lnTo>
                    <a:pt x="1347689" y="0"/>
                  </a:lnTo>
                  <a:lnTo>
                    <a:pt x="1347689" y="1035420"/>
                  </a:lnTo>
                  <a:lnTo>
                    <a:pt x="0" y="1035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 rot="-853200">
              <a:off x="8456041" y="5371603"/>
              <a:ext cx="3141390" cy="6130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6"/>
                </a:lnSpc>
              </a:pPr>
              <a:r>
                <a:rPr lang="en-US" sz="3296" spc="65">
                  <a:solidFill>
                    <a:srgbClr val="000000"/>
                  </a:solidFill>
                  <a:latin typeface="Gliker condensed"/>
                  <a:ea typeface="Gliker condensed"/>
                  <a:cs typeface="Gliker condensed"/>
                  <a:sym typeface="Gliker condensed"/>
                </a:rPr>
                <a:t>Professionalism</a:t>
              </a:r>
            </a:p>
          </p:txBody>
        </p:sp>
        <p:sp>
          <p:nvSpPr>
            <p:cNvPr id="26" name="Freeform 26"/>
            <p:cNvSpPr/>
            <p:nvPr/>
          </p:nvSpPr>
          <p:spPr>
            <a:xfrm>
              <a:off x="10433999" y="5753711"/>
              <a:ext cx="1012410" cy="864493"/>
            </a:xfrm>
            <a:custGeom>
              <a:avLst/>
              <a:gdLst/>
              <a:ahLst/>
              <a:cxnLst/>
              <a:rect l="l" t="t" r="r" b="b"/>
              <a:pathLst>
                <a:path w="1012410" h="864493">
                  <a:moveTo>
                    <a:pt x="0" y="0"/>
                  </a:moveTo>
                  <a:lnTo>
                    <a:pt x="1012410" y="0"/>
                  </a:lnTo>
                  <a:lnTo>
                    <a:pt x="1012410" y="864493"/>
                  </a:lnTo>
                  <a:lnTo>
                    <a:pt x="0" y="864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</p:sp>
      </p:grpSp>
      <p:sp>
        <p:nvSpPr>
          <p:cNvPr id="27" name="Freeform 27"/>
          <p:cNvSpPr/>
          <p:nvPr/>
        </p:nvSpPr>
        <p:spPr>
          <a:xfrm>
            <a:off x="9022160" y="3173117"/>
            <a:ext cx="5691923" cy="5691923"/>
          </a:xfrm>
          <a:custGeom>
            <a:avLst/>
            <a:gdLst/>
            <a:ahLst/>
            <a:cxnLst/>
            <a:rect l="l" t="t" r="r" b="b"/>
            <a:pathLst>
              <a:path w="5691923" h="5691923">
                <a:moveTo>
                  <a:pt x="0" y="0"/>
                </a:moveTo>
                <a:lnTo>
                  <a:pt x="5691922" y="0"/>
                </a:lnTo>
                <a:lnTo>
                  <a:pt x="5691922" y="5691923"/>
                </a:lnTo>
                <a:lnTo>
                  <a:pt x="0" y="569192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2057535" y="596456"/>
            <a:ext cx="15719331" cy="1632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53"/>
              </a:lnSpc>
            </a:pPr>
            <a:r>
              <a:rPr lang="en-US" sz="7442" dirty="0">
                <a:ln w="57150">
                  <a:solidFill>
                    <a:srgbClr val="FFFF00"/>
                  </a:solidFill>
                </a:ln>
                <a:solidFill>
                  <a:srgbClr val="FA6602"/>
                </a:solidFill>
                <a:latin typeface="Monument Bold"/>
                <a:ea typeface="Monument Bold"/>
                <a:cs typeface="Monument Bold"/>
                <a:sym typeface="Monument Bold"/>
              </a:rPr>
              <a:t>GOOD COMMUNICATION IS KEY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235792" y="3241420"/>
            <a:ext cx="6052208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7"/>
              </a:lnSpc>
            </a:pPr>
            <a:r>
              <a:rPr lang="en-US" sz="3041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Contact </a:t>
            </a:r>
            <a:r>
              <a:rPr lang="en-US" sz="3041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Personnel office </a:t>
            </a:r>
            <a:r>
              <a:rPr lang="en-US" sz="3041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/ Auditors Office for new hire enrollment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603190" y="5384245"/>
            <a:ext cx="5317412" cy="1677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44"/>
              </a:lnSpc>
            </a:pPr>
            <a:r>
              <a:rPr lang="en-US" sz="3174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</a:t>
            </a:r>
            <a:r>
              <a:rPr lang="en-US" sz="3174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ontact </a:t>
            </a:r>
            <a:r>
              <a:rPr lang="en-US" sz="3174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 </a:t>
            </a:r>
            <a:r>
              <a:rPr lang="en-US" sz="3174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submit </a:t>
            </a:r>
            <a:r>
              <a:rPr lang="en-US" sz="3174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 </a:t>
            </a:r>
            <a:r>
              <a:rPr lang="en-US" sz="3174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help desk </a:t>
            </a:r>
            <a:r>
              <a:rPr lang="en-US" sz="3174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</a:t>
            </a:r>
            <a:r>
              <a:rPr lang="en-US" sz="3174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icket </a:t>
            </a:r>
            <a:r>
              <a:rPr lang="en-US" sz="3174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to your IT D</a:t>
            </a:r>
            <a:r>
              <a:rPr lang="en-US" sz="3174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epartment</a:t>
            </a:r>
            <a:endParaRPr lang="en-US" sz="3174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2603190" y="7736256"/>
            <a:ext cx="5173677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en-US" sz="321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Set up </a:t>
            </a:r>
            <a:r>
              <a:rPr lang="en-US" sz="3219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new </a:t>
            </a:r>
            <a:r>
              <a:rPr lang="en-US" sz="321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</a:t>
            </a:r>
            <a:r>
              <a:rPr lang="en-US" sz="3219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ires </a:t>
            </a:r>
            <a:r>
              <a:rPr lang="en-US" sz="321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with Outlook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sp>
      <p:sp>
        <p:nvSpPr>
          <p:cNvPr id="16" name="Rounded Rectangle 15"/>
          <p:cNvSpPr/>
          <p:nvPr/>
        </p:nvSpPr>
        <p:spPr>
          <a:xfrm>
            <a:off x="914400" y="0"/>
            <a:ext cx="8229600" cy="9549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39880" y="1135652"/>
            <a:ext cx="8932720" cy="7647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9868" y="2249333"/>
            <a:ext cx="9624338" cy="3512277"/>
          </a:xfrm>
          <a:custGeom>
            <a:avLst/>
            <a:gdLst/>
            <a:ahLst/>
            <a:cxnLst/>
            <a:rect l="l" t="t" r="r" b="b"/>
            <a:pathLst>
              <a:path w="9624338" h="3512277">
                <a:moveTo>
                  <a:pt x="0" y="0"/>
                </a:moveTo>
                <a:lnTo>
                  <a:pt x="9624339" y="0"/>
                </a:lnTo>
                <a:lnTo>
                  <a:pt x="9624339" y="3512277"/>
                </a:lnTo>
                <a:lnTo>
                  <a:pt x="0" y="35122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8" b="-604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873894" y="1598349"/>
            <a:ext cx="846821" cy="791778"/>
          </a:xfrm>
          <a:custGeom>
            <a:avLst/>
            <a:gdLst/>
            <a:ahLst/>
            <a:cxnLst/>
            <a:rect l="l" t="t" r="r" b="b"/>
            <a:pathLst>
              <a:path w="846821" h="791778">
                <a:moveTo>
                  <a:pt x="0" y="0"/>
                </a:moveTo>
                <a:lnTo>
                  <a:pt x="846821" y="0"/>
                </a:lnTo>
                <a:lnTo>
                  <a:pt x="846821" y="791778"/>
                </a:lnTo>
                <a:lnTo>
                  <a:pt x="0" y="7917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057571" y="686985"/>
            <a:ext cx="8124801" cy="5110548"/>
          </a:xfrm>
          <a:custGeom>
            <a:avLst/>
            <a:gdLst/>
            <a:ahLst/>
            <a:cxnLst/>
            <a:rect l="l" t="t" r="r" b="b"/>
            <a:pathLst>
              <a:path w="8307140" h="7641680">
                <a:moveTo>
                  <a:pt x="0" y="0"/>
                </a:moveTo>
                <a:lnTo>
                  <a:pt x="8307141" y="0"/>
                </a:lnTo>
                <a:lnTo>
                  <a:pt x="8307141" y="7641681"/>
                </a:lnTo>
                <a:lnTo>
                  <a:pt x="0" y="76416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425" r="-3425" b="-918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768476" y="5904485"/>
            <a:ext cx="11806274" cy="4480137"/>
          </a:xfrm>
          <a:custGeom>
            <a:avLst/>
            <a:gdLst/>
            <a:ahLst/>
            <a:cxnLst/>
            <a:rect l="l" t="t" r="r" b="b"/>
            <a:pathLst>
              <a:path w="11806274" h="4480137">
                <a:moveTo>
                  <a:pt x="0" y="0"/>
                </a:moveTo>
                <a:lnTo>
                  <a:pt x="11806274" y="0"/>
                </a:lnTo>
                <a:lnTo>
                  <a:pt x="11806274" y="4480136"/>
                </a:lnTo>
                <a:lnTo>
                  <a:pt x="0" y="44801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39880" y="6451490"/>
            <a:ext cx="6001285" cy="2490533"/>
          </a:xfrm>
          <a:custGeom>
            <a:avLst/>
            <a:gdLst/>
            <a:ahLst/>
            <a:cxnLst/>
            <a:rect l="l" t="t" r="r" b="b"/>
            <a:pathLst>
              <a:path w="6001285" h="2490533">
                <a:moveTo>
                  <a:pt x="0" y="0"/>
                </a:moveTo>
                <a:lnTo>
                  <a:pt x="6001285" y="0"/>
                </a:lnTo>
                <a:lnTo>
                  <a:pt x="6001285" y="2490533"/>
                </a:lnTo>
                <a:lnTo>
                  <a:pt x="0" y="24905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87194" y="-40427"/>
            <a:ext cx="8356806" cy="1069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90"/>
              </a:lnSpc>
              <a:spcBef>
                <a:spcPct val="0"/>
              </a:spcBef>
            </a:pPr>
            <a:r>
              <a:rPr lang="en-US" sz="6207" dirty="0">
                <a:solidFill>
                  <a:srgbClr val="012929"/>
                </a:solidFill>
                <a:latin typeface="Knockout Cruiserweight Bold"/>
                <a:ea typeface="Knockout Cruiserweight Bold"/>
                <a:cs typeface="Knockout Cruiserweight Bold"/>
                <a:sym typeface="Knockout Cruiserweight Bold"/>
              </a:rPr>
              <a:t>COURT EMPLOYEES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51109" y="1171575"/>
            <a:ext cx="8492891" cy="648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2"/>
              </a:lnSpc>
            </a:pPr>
            <a:r>
              <a:rPr lang="en-US" sz="3715" b="1" u="sng" dirty="0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00BF63">
                        <a:alpha val="100000"/>
                      </a:srgbClr>
                    </a:gs>
                  </a:gsLst>
                  <a:lin ang="0"/>
                </a:gradFill>
                <a:latin typeface="Canva Sans Bold"/>
                <a:ea typeface="Canva Sans Bold"/>
                <a:cs typeface="Canva Sans Bold"/>
                <a:sym typeface="Canva Sans Bold"/>
              </a:rPr>
              <a:t>Ensure Access to Odyssey and Incite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13363" y="1900394"/>
            <a:ext cx="7510426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54"/>
              </a:lnSpc>
            </a:pPr>
            <a:r>
              <a:rPr lang="en-US" sz="361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User a</a:t>
            </a:r>
            <a:r>
              <a:rPr lang="en-US" sz="361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greements should </a:t>
            </a:r>
            <a:r>
              <a:rPr lang="en-US" sz="361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 </a:t>
            </a:r>
            <a:r>
              <a:rPr lang="en-US" sz="361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completed </a:t>
            </a:r>
            <a:r>
              <a:rPr lang="en-US" sz="361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and </a:t>
            </a:r>
            <a:r>
              <a:rPr lang="en-US" sz="361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emailed </a:t>
            </a:r>
            <a:r>
              <a:rPr lang="en-US" sz="361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to the Office of Court Technology </a:t>
            </a:r>
            <a:r>
              <a:rPr lang="en-US" sz="361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Help </a:t>
            </a:r>
            <a:r>
              <a:rPr lang="en-US" sz="361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</a:t>
            </a:r>
            <a:r>
              <a:rPr lang="en-US" sz="361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esk </a:t>
            </a:r>
            <a:r>
              <a:rPr lang="en-US" sz="361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at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134601" y="4493582"/>
            <a:ext cx="8017056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helpdesk@courts.in.gov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8437" y="6895425"/>
            <a:ext cx="6082728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Court Technology </a:t>
            </a:r>
            <a:r>
              <a:rPr lang="en-US" sz="2932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emails </a:t>
            </a:r>
            <a:r>
              <a:rPr lang="en-US" sz="293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</a:t>
            </a:r>
            <a:r>
              <a:rPr lang="en-US" sz="2932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ser </a:t>
            </a:r>
            <a:r>
              <a:rPr lang="en-US" sz="293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</a:t>
            </a:r>
            <a:r>
              <a:rPr lang="en-US" sz="2932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ames </a:t>
            </a:r>
            <a:r>
              <a:rPr lang="en-US" sz="293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and </a:t>
            </a:r>
            <a:r>
              <a:rPr lang="en-US" sz="2932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passwords </a:t>
            </a:r>
            <a:r>
              <a:rPr lang="en-US" sz="293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once the Help Desk </a:t>
            </a:r>
            <a:r>
              <a:rPr lang="en-US" sz="2932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ticket </a:t>
            </a:r>
            <a:r>
              <a:rPr lang="en-US" sz="293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has been filled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907530" y="8943022"/>
            <a:ext cx="4001453" cy="471488"/>
            <a:chOff x="0" y="0"/>
            <a:chExt cx="5335270" cy="628650"/>
          </a:xfrm>
        </p:grpSpPr>
        <p:sp>
          <p:nvSpPr>
            <p:cNvPr id="14" name="Freeform 14"/>
            <p:cNvSpPr/>
            <p:nvPr/>
          </p:nvSpPr>
          <p:spPr>
            <a:xfrm>
              <a:off x="36169" y="40936"/>
              <a:ext cx="5255977" cy="558170"/>
            </a:xfrm>
            <a:custGeom>
              <a:avLst/>
              <a:gdLst/>
              <a:ahLst/>
              <a:cxnLst/>
              <a:rect l="l" t="t" r="r" b="b"/>
              <a:pathLst>
                <a:path w="5255977" h="558170">
                  <a:moveTo>
                    <a:pt x="97181" y="37804"/>
                  </a:moveTo>
                  <a:cubicBezTo>
                    <a:pt x="314351" y="72094"/>
                    <a:pt x="401981" y="75904"/>
                    <a:pt x="501041" y="79714"/>
                  </a:cubicBezTo>
                  <a:cubicBezTo>
                    <a:pt x="635661" y="83524"/>
                    <a:pt x="843941" y="89874"/>
                    <a:pt x="974751" y="79714"/>
                  </a:cubicBezTo>
                  <a:cubicBezTo>
                    <a:pt x="1067461" y="72094"/>
                    <a:pt x="1132231" y="49234"/>
                    <a:pt x="1212241" y="41614"/>
                  </a:cubicBezTo>
                  <a:cubicBezTo>
                    <a:pt x="1293521" y="33994"/>
                    <a:pt x="1354481" y="35264"/>
                    <a:pt x="1459891" y="33994"/>
                  </a:cubicBezTo>
                  <a:cubicBezTo>
                    <a:pt x="1641501" y="31454"/>
                    <a:pt x="2025041" y="41614"/>
                    <a:pt x="2207921" y="33994"/>
                  </a:cubicBezTo>
                  <a:cubicBezTo>
                    <a:pt x="2314601" y="28914"/>
                    <a:pt x="2341271" y="16214"/>
                    <a:pt x="2461921" y="11134"/>
                  </a:cubicBezTo>
                  <a:cubicBezTo>
                    <a:pt x="2755291" y="-2836"/>
                    <a:pt x="3698901" y="-4106"/>
                    <a:pt x="3980841" y="9864"/>
                  </a:cubicBezTo>
                  <a:cubicBezTo>
                    <a:pt x="4091331" y="14944"/>
                    <a:pt x="4110381" y="27644"/>
                    <a:pt x="4209441" y="32724"/>
                  </a:cubicBezTo>
                  <a:cubicBezTo>
                    <a:pt x="4387241" y="41614"/>
                    <a:pt x="4773321" y="14944"/>
                    <a:pt x="4962551" y="36534"/>
                  </a:cubicBezTo>
                  <a:cubicBezTo>
                    <a:pt x="5078121" y="49234"/>
                    <a:pt x="5214011" y="111464"/>
                    <a:pt x="5239411" y="98764"/>
                  </a:cubicBezTo>
                  <a:cubicBezTo>
                    <a:pt x="5247031" y="94954"/>
                    <a:pt x="5245761" y="80984"/>
                    <a:pt x="5247031" y="80984"/>
                  </a:cubicBezTo>
                  <a:cubicBezTo>
                    <a:pt x="5254651" y="82254"/>
                    <a:pt x="5278781" y="465794"/>
                    <a:pt x="5192421" y="534374"/>
                  </a:cubicBezTo>
                  <a:cubicBezTo>
                    <a:pt x="5107331" y="604224"/>
                    <a:pt x="4886351" y="498814"/>
                    <a:pt x="4730141" y="491194"/>
                  </a:cubicBezTo>
                  <a:cubicBezTo>
                    <a:pt x="4567581" y="483574"/>
                    <a:pt x="4373271" y="496274"/>
                    <a:pt x="4234841" y="489924"/>
                  </a:cubicBezTo>
                  <a:cubicBezTo>
                    <a:pt x="4137051" y="486114"/>
                    <a:pt x="4101491" y="472144"/>
                    <a:pt x="3980841" y="467064"/>
                  </a:cubicBezTo>
                  <a:cubicBezTo>
                    <a:pt x="3686201" y="453094"/>
                    <a:pt x="2766721" y="448014"/>
                    <a:pt x="2455571" y="463254"/>
                  </a:cubicBezTo>
                  <a:cubicBezTo>
                    <a:pt x="2317141" y="469604"/>
                    <a:pt x="2280311" y="484844"/>
                    <a:pt x="2158391" y="491194"/>
                  </a:cubicBezTo>
                  <a:cubicBezTo>
                    <a:pt x="1959001" y="500084"/>
                    <a:pt x="1604671" y="481034"/>
                    <a:pt x="1373531" y="491194"/>
                  </a:cubicBezTo>
                  <a:cubicBezTo>
                    <a:pt x="1188111" y="500084"/>
                    <a:pt x="1038251" y="529294"/>
                    <a:pt x="874421" y="536914"/>
                  </a:cubicBezTo>
                  <a:cubicBezTo>
                    <a:pt x="713131" y="543264"/>
                    <a:pt x="546761" y="544534"/>
                    <a:pt x="395631" y="535644"/>
                  </a:cubicBezTo>
                  <a:cubicBezTo>
                    <a:pt x="261011" y="528024"/>
                    <a:pt x="69241" y="564854"/>
                    <a:pt x="14631" y="491194"/>
                  </a:cubicBezTo>
                  <a:cubicBezTo>
                    <a:pt x="-45059" y="411184"/>
                    <a:pt x="97181" y="37804"/>
                    <a:pt x="97181" y="37804"/>
                  </a:cubicBezTo>
                </a:path>
              </a:pathLst>
            </a:custGeom>
            <a:solidFill>
              <a:srgbClr val="FFF234">
                <a:alpha val="24706"/>
              </a:srgbClr>
            </a:solid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90752" y="0"/>
            <a:ext cx="10873511" cy="4947448"/>
          </a:xfrm>
          <a:custGeom>
            <a:avLst/>
            <a:gdLst/>
            <a:ahLst/>
            <a:cxnLst/>
            <a:rect l="l" t="t" r="r" b="b"/>
            <a:pathLst>
              <a:path w="10873511" h="4947448">
                <a:moveTo>
                  <a:pt x="0" y="0"/>
                </a:moveTo>
                <a:lnTo>
                  <a:pt x="10873512" y="0"/>
                </a:lnTo>
                <a:lnTo>
                  <a:pt x="10873512" y="4947448"/>
                </a:lnTo>
                <a:lnTo>
                  <a:pt x="0" y="49474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201173" y="990373"/>
            <a:ext cx="9652670" cy="274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79"/>
              </a:lnSpc>
              <a:spcBef>
                <a:spcPts val="8084"/>
              </a:spcBef>
            </a:pPr>
            <a:r>
              <a:rPr lang="en-US" sz="7699" spc="461">
                <a:solidFill>
                  <a:srgbClr val="000000"/>
                </a:solidFill>
                <a:latin typeface="Hussar Ekologiczy"/>
                <a:ea typeface="Hussar Ekologiczy"/>
                <a:cs typeface="Hussar Ekologiczy"/>
                <a:sym typeface="Hussar Ekologiczy"/>
              </a:rPr>
              <a:t>CHILD SUPPORT EMPLOYEES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29717" y="5440289"/>
            <a:ext cx="15676127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5"/>
              </a:lnSpc>
            </a:pPr>
            <a:r>
              <a:rPr lang="en-US" sz="3575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 </a:t>
            </a:r>
            <a:r>
              <a:rPr lang="en-US" sz="3575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designated </a:t>
            </a:r>
            <a:r>
              <a:rPr lang="en-US" sz="3575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County Security Administrator (CSA) </a:t>
            </a:r>
            <a:r>
              <a:rPr lang="en-US" sz="3575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should </a:t>
            </a:r>
            <a:r>
              <a:rPr lang="en-US" sz="3575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complete the </a:t>
            </a:r>
            <a:r>
              <a:rPr lang="en-US" sz="3575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checklist </a:t>
            </a:r>
            <a:r>
              <a:rPr lang="en-US" sz="3575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accessed on the Child Support Report (CSR)</a:t>
            </a:r>
          </a:p>
          <a:p>
            <a:pPr algn="ctr">
              <a:lnSpc>
                <a:spcPts val="5005"/>
              </a:lnSpc>
            </a:pPr>
            <a:r>
              <a:rPr lang="en-US" sz="3575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Website (in.gov.sharepoint.com)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29717" y="8144603"/>
            <a:ext cx="15228081" cy="631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3"/>
              </a:lnSpc>
            </a:pPr>
            <a:r>
              <a:rPr lang="en-US" sz="364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Checklist is found under “New County User Checklists and Forms”</a:t>
            </a:r>
          </a:p>
        </p:txBody>
      </p:sp>
      <p:sp>
        <p:nvSpPr>
          <p:cNvPr id="13" name="4-Point Star 12"/>
          <p:cNvSpPr/>
          <p:nvPr/>
        </p:nvSpPr>
        <p:spPr>
          <a:xfrm>
            <a:off x="1227981" y="5295900"/>
            <a:ext cx="914400" cy="914400"/>
          </a:xfrm>
          <a:prstGeom prst="star4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4-Point Star 13"/>
          <p:cNvSpPr/>
          <p:nvPr/>
        </p:nvSpPr>
        <p:spPr>
          <a:xfrm>
            <a:off x="1227981" y="8003049"/>
            <a:ext cx="914400" cy="914400"/>
          </a:xfrm>
          <a:prstGeom prst="star4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97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551653"/>
            <a:ext cx="725034" cy="3020974"/>
          </a:xfrm>
          <a:custGeom>
            <a:avLst/>
            <a:gdLst/>
            <a:ahLst/>
            <a:cxnLst/>
            <a:rect l="l" t="t" r="r" b="b"/>
            <a:pathLst>
              <a:path w="725034" h="3020974">
                <a:moveTo>
                  <a:pt x="0" y="0"/>
                </a:moveTo>
                <a:lnTo>
                  <a:pt x="725034" y="0"/>
                </a:lnTo>
                <a:lnTo>
                  <a:pt x="725034" y="3020974"/>
                </a:lnTo>
                <a:lnTo>
                  <a:pt x="0" y="30209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14432" y="3786017"/>
            <a:ext cx="753571" cy="3139878"/>
          </a:xfrm>
          <a:custGeom>
            <a:avLst/>
            <a:gdLst/>
            <a:ahLst/>
            <a:cxnLst/>
            <a:rect l="l" t="t" r="r" b="b"/>
            <a:pathLst>
              <a:path w="753571" h="3139878">
                <a:moveTo>
                  <a:pt x="0" y="0"/>
                </a:moveTo>
                <a:lnTo>
                  <a:pt x="753570" y="0"/>
                </a:lnTo>
                <a:lnTo>
                  <a:pt x="753570" y="3139878"/>
                </a:lnTo>
                <a:lnTo>
                  <a:pt x="0" y="31398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808756" y="219075"/>
            <a:ext cx="13881927" cy="1633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03"/>
              </a:lnSpc>
            </a:pPr>
            <a:r>
              <a:rPr lang="en-US" sz="12203" b="1">
                <a:gradFill>
                  <a:gsLst>
                    <a:gs pos="0">
                      <a:srgbClr val="8C52FF">
                        <a:alpha val="100000"/>
                      </a:srgbClr>
                    </a:gs>
                    <a:gs pos="100000">
                      <a:srgbClr val="00BF63">
                        <a:alpha val="100000"/>
                      </a:srgbClr>
                    </a:gs>
                  </a:gsLst>
                  <a:lin ang="0"/>
                </a:gradFill>
                <a:latin typeface="Horta"/>
                <a:ea typeface="Horta"/>
                <a:cs typeface="Horta"/>
                <a:sym typeface="Horta"/>
              </a:rPr>
              <a:t>CHILD SUPPORT CHECKLIST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51286" y="1465928"/>
            <a:ext cx="14865114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20"/>
              </a:lnSpc>
            </a:pPr>
            <a:r>
              <a:rPr lang="en-US" sz="4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Information Technology Resources Agreement (ITR)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34649" y="2512859"/>
            <a:ext cx="5849086" cy="863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County </a:t>
            </a:r>
            <a:r>
              <a:rPr lang="en-US" sz="48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Addendum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9199" y="3726432"/>
            <a:ext cx="15849600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Federal Tax Information (FTI) Security Agreement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66483" y="4824127"/>
            <a:ext cx="12587717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Acknowledgement of Confidentiality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92316" y="6020503"/>
            <a:ext cx="15228883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5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Internal Revenue Service (IRS) B</a:t>
            </a:r>
            <a:r>
              <a:rPr lang="en-US" sz="45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ackground </a:t>
            </a:r>
            <a:r>
              <a:rPr lang="en-US" sz="45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</a:t>
            </a:r>
            <a:r>
              <a:rPr lang="en-US" sz="4500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heck</a:t>
            </a:r>
            <a:endParaRPr lang="en-US" sz="45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977369" y="6844186"/>
            <a:ext cx="11586230" cy="1860936"/>
            <a:chOff x="14515" y="-108946"/>
            <a:chExt cx="15448308" cy="2481248"/>
          </a:xfrm>
        </p:grpSpPr>
        <p:sp>
          <p:nvSpPr>
            <p:cNvPr id="12" name="Freeform 12"/>
            <p:cNvSpPr/>
            <p:nvPr/>
          </p:nvSpPr>
          <p:spPr>
            <a:xfrm>
              <a:off x="14515" y="0"/>
              <a:ext cx="2807458" cy="2372302"/>
            </a:xfrm>
            <a:custGeom>
              <a:avLst/>
              <a:gdLst/>
              <a:ahLst/>
              <a:cxnLst/>
              <a:rect l="l" t="t" r="r" b="b"/>
              <a:pathLst>
                <a:path w="2807458" h="2372302">
                  <a:moveTo>
                    <a:pt x="0" y="0"/>
                  </a:moveTo>
                  <a:lnTo>
                    <a:pt x="2807458" y="0"/>
                  </a:lnTo>
                  <a:lnTo>
                    <a:pt x="2807458" y="2372302"/>
                  </a:lnTo>
                  <a:lnTo>
                    <a:pt x="0" y="2372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1105542" y="-108946"/>
              <a:ext cx="8917606" cy="7694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495"/>
                </a:lnSpc>
              </a:pPr>
              <a:r>
                <a:rPr lang="en-US" sz="3211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Citizenship/Residency Check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58816" y="709911"/>
              <a:ext cx="10543206" cy="7694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495"/>
                </a:lnSpc>
              </a:pPr>
              <a:r>
                <a:rPr lang="en-US" sz="3211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Local Law Enforcement (LLE) Check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58816" y="1535530"/>
              <a:ext cx="14404007" cy="7694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495"/>
                </a:lnSpc>
              </a:pPr>
              <a:r>
                <a:rPr lang="en-US" sz="3211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Federal Bureau of Investigation (FBI) Fingerprinting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81000" y="8996450"/>
            <a:ext cx="18722475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Email </a:t>
            </a:r>
            <a:r>
              <a:rPr lang="en-US" sz="5199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completed </a:t>
            </a: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</a:t>
            </a:r>
            <a:r>
              <a:rPr lang="en-US" sz="5199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acket </a:t>
            </a: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: ISETSHelpDesk@dcs.in.gov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535653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668664">
            <a:off x="3229351" y="-176348"/>
            <a:ext cx="11895729" cy="15180165"/>
          </a:xfrm>
          <a:custGeom>
            <a:avLst/>
            <a:gdLst/>
            <a:ahLst/>
            <a:cxnLst/>
            <a:rect l="l" t="t" r="r" b="b"/>
            <a:pathLst>
              <a:path w="11895729" h="15180165">
                <a:moveTo>
                  <a:pt x="0" y="0"/>
                </a:moveTo>
                <a:lnTo>
                  <a:pt x="11895729" y="0"/>
                </a:lnTo>
                <a:lnTo>
                  <a:pt x="11895729" y="15180165"/>
                </a:lnTo>
                <a:lnTo>
                  <a:pt x="0" y="151801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648543">
            <a:off x="4548260" y="2200833"/>
            <a:ext cx="8217320" cy="348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99"/>
              </a:lnSpc>
            </a:pPr>
            <a:r>
              <a:rPr lang="en-US" sz="5714" b="1" spc="451" dirty="0">
                <a:solidFill>
                  <a:srgbClr val="000000"/>
                </a:solidFill>
                <a:latin typeface="Loubag Bold"/>
                <a:ea typeface="Loubag Bold"/>
                <a:cs typeface="Loubag Bold"/>
                <a:sym typeface="Loubag Bold"/>
              </a:rPr>
              <a:t>Additional Requirements for Child Support New Hire</a:t>
            </a:r>
          </a:p>
        </p:txBody>
      </p:sp>
      <p:sp>
        <p:nvSpPr>
          <p:cNvPr id="6" name="Freeform 6"/>
          <p:cNvSpPr/>
          <p:nvPr/>
        </p:nvSpPr>
        <p:spPr>
          <a:xfrm rot="-1889832">
            <a:off x="360975" y="1935245"/>
            <a:ext cx="5194893" cy="1780068"/>
          </a:xfrm>
          <a:custGeom>
            <a:avLst/>
            <a:gdLst/>
            <a:ahLst/>
            <a:cxnLst/>
            <a:rect l="l" t="t" r="r" b="b"/>
            <a:pathLst>
              <a:path w="5194893" h="1780068">
                <a:moveTo>
                  <a:pt x="0" y="0"/>
                </a:moveTo>
                <a:lnTo>
                  <a:pt x="5194893" y="0"/>
                </a:lnTo>
                <a:lnTo>
                  <a:pt x="5194893" y="1780068"/>
                </a:lnTo>
                <a:lnTo>
                  <a:pt x="0" y="1780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61422">
            <a:off x="11788327" y="4909606"/>
            <a:ext cx="6307707" cy="2278701"/>
          </a:xfrm>
          <a:custGeom>
            <a:avLst/>
            <a:gdLst/>
            <a:ahLst/>
            <a:cxnLst/>
            <a:rect l="l" t="t" r="r" b="b"/>
            <a:pathLst>
              <a:path w="6307707" h="2278701">
                <a:moveTo>
                  <a:pt x="0" y="0"/>
                </a:moveTo>
                <a:lnTo>
                  <a:pt x="6307707" y="0"/>
                </a:lnTo>
                <a:lnTo>
                  <a:pt x="6307707" y="2278701"/>
                </a:lnTo>
                <a:lnTo>
                  <a:pt x="0" y="22787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917429">
            <a:off x="4614397" y="7102552"/>
            <a:ext cx="1166990" cy="1137815"/>
          </a:xfrm>
          <a:custGeom>
            <a:avLst/>
            <a:gdLst/>
            <a:ahLst/>
            <a:cxnLst/>
            <a:rect l="l" t="t" r="r" b="b"/>
            <a:pathLst>
              <a:path w="1166990" h="1137815">
                <a:moveTo>
                  <a:pt x="0" y="0"/>
                </a:moveTo>
                <a:lnTo>
                  <a:pt x="1166990" y="0"/>
                </a:lnTo>
                <a:lnTo>
                  <a:pt x="1166990" y="1137815"/>
                </a:lnTo>
                <a:lnTo>
                  <a:pt x="0" y="1137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917429">
            <a:off x="4958808" y="8984090"/>
            <a:ext cx="1166990" cy="1137815"/>
          </a:xfrm>
          <a:custGeom>
            <a:avLst/>
            <a:gdLst/>
            <a:ahLst/>
            <a:cxnLst/>
            <a:rect l="l" t="t" r="r" b="b"/>
            <a:pathLst>
              <a:path w="1166990" h="1137815">
                <a:moveTo>
                  <a:pt x="0" y="0"/>
                </a:moveTo>
                <a:lnTo>
                  <a:pt x="1166990" y="0"/>
                </a:lnTo>
                <a:lnTo>
                  <a:pt x="1166990" y="1137815"/>
                </a:lnTo>
                <a:lnTo>
                  <a:pt x="0" y="1137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644442">
            <a:off x="13053667" y="1168462"/>
            <a:ext cx="2306586" cy="2087460"/>
          </a:xfrm>
          <a:custGeom>
            <a:avLst/>
            <a:gdLst/>
            <a:ahLst/>
            <a:cxnLst/>
            <a:rect l="l" t="t" r="r" b="b"/>
            <a:pathLst>
              <a:path w="2306586" h="2087460">
                <a:moveTo>
                  <a:pt x="0" y="0"/>
                </a:moveTo>
                <a:lnTo>
                  <a:pt x="2306586" y="0"/>
                </a:lnTo>
                <a:lnTo>
                  <a:pt x="2306586" y="2087460"/>
                </a:lnTo>
                <a:lnTo>
                  <a:pt x="0" y="20874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618760">
            <a:off x="13668918" y="7685449"/>
            <a:ext cx="2020470" cy="2440411"/>
          </a:xfrm>
          <a:custGeom>
            <a:avLst/>
            <a:gdLst/>
            <a:ahLst/>
            <a:cxnLst/>
            <a:rect l="l" t="t" r="r" b="b"/>
            <a:pathLst>
              <a:path w="2020470" h="2440411">
                <a:moveTo>
                  <a:pt x="0" y="0"/>
                </a:moveTo>
                <a:lnTo>
                  <a:pt x="2020469" y="0"/>
                </a:lnTo>
                <a:lnTo>
                  <a:pt x="2020469" y="2440411"/>
                </a:lnTo>
                <a:lnTo>
                  <a:pt x="0" y="244041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343160">
            <a:off x="133985" y="5109359"/>
            <a:ext cx="4105931" cy="5124202"/>
          </a:xfrm>
          <a:custGeom>
            <a:avLst/>
            <a:gdLst/>
            <a:ahLst/>
            <a:cxnLst/>
            <a:rect l="l" t="t" r="r" b="b"/>
            <a:pathLst>
              <a:path w="4105931" h="5124202">
                <a:moveTo>
                  <a:pt x="0" y="0"/>
                </a:moveTo>
                <a:lnTo>
                  <a:pt x="4105930" y="0"/>
                </a:lnTo>
                <a:lnTo>
                  <a:pt x="4105930" y="5124201"/>
                </a:lnTo>
                <a:lnTo>
                  <a:pt x="0" y="512420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 rot="-722190">
            <a:off x="5953689" y="6463515"/>
            <a:ext cx="4962856" cy="88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Set up Odyssey</a:t>
            </a:r>
          </a:p>
        </p:txBody>
      </p:sp>
      <p:sp>
        <p:nvSpPr>
          <p:cNvPr id="14" name="TextBox 14"/>
          <p:cNvSpPr txBox="1"/>
          <p:nvPr/>
        </p:nvSpPr>
        <p:spPr>
          <a:xfrm rot="-709762">
            <a:off x="5984724" y="8139756"/>
            <a:ext cx="7780692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Set up Incite if needed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28" y="-141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Flowchart: Alternate Process 12"/>
          <p:cNvSpPr/>
          <p:nvPr/>
        </p:nvSpPr>
        <p:spPr>
          <a:xfrm>
            <a:off x="1721140" y="769594"/>
            <a:ext cx="15240000" cy="3124200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8456" y="8647853"/>
            <a:ext cx="18269544" cy="1639147"/>
          </a:xfrm>
          <a:custGeom>
            <a:avLst/>
            <a:gdLst/>
            <a:ahLst/>
            <a:cxnLst/>
            <a:rect l="l" t="t" r="r" b="b"/>
            <a:pathLst>
              <a:path w="18269544" h="1639147">
                <a:moveTo>
                  <a:pt x="0" y="0"/>
                </a:moveTo>
                <a:lnTo>
                  <a:pt x="18269544" y="0"/>
                </a:lnTo>
                <a:lnTo>
                  <a:pt x="18269544" y="1639147"/>
                </a:lnTo>
                <a:lnTo>
                  <a:pt x="0" y="16391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983" b="-298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087298" y="4775809"/>
            <a:ext cx="1540433" cy="1468225"/>
            <a:chOff x="0" y="0"/>
            <a:chExt cx="812800" cy="7747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C0412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94281" y="866775"/>
            <a:ext cx="17893719" cy="3027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80"/>
              </a:lnSpc>
            </a:pPr>
            <a:r>
              <a:rPr lang="en-US" sz="8700" dirty="0">
                <a:solidFill>
                  <a:srgbClr val="BC0412"/>
                </a:solidFill>
                <a:latin typeface="VAG Rounded Next Shine"/>
                <a:ea typeface="VAG Rounded Next Shine"/>
                <a:cs typeface="VAG Rounded Next Shine"/>
                <a:sym typeface="VAG Rounded Next Shine"/>
              </a:rPr>
              <a:t>Voter Registration / Election Employees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57515" y="4902509"/>
            <a:ext cx="15430485" cy="1564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2"/>
              </a:lnSpc>
            </a:pPr>
            <a:r>
              <a:rPr lang="en-US" sz="4387" b="1" dirty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County Administrator </a:t>
            </a:r>
            <a:r>
              <a:rPr lang="en-US" sz="4387" b="1" dirty="0" smtClean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enters/maintains users </a:t>
            </a:r>
            <a:r>
              <a:rPr lang="en-US" sz="4387" b="1" dirty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Statewide Voter Registration System (SVRS)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087297" y="6908427"/>
            <a:ext cx="1540433" cy="1468225"/>
            <a:chOff x="0" y="0"/>
            <a:chExt cx="812800" cy="7747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BC0412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957290" y="7218424"/>
            <a:ext cx="12425709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b="1" dirty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Follow S</a:t>
            </a:r>
            <a:r>
              <a:rPr lang="en-US" sz="5199" b="1" dirty="0" smtClean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tep </a:t>
            </a:r>
            <a:r>
              <a:rPr lang="en-US" sz="5199" b="1" dirty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by S</a:t>
            </a:r>
            <a:r>
              <a:rPr lang="en-US" sz="5199" b="1" dirty="0" smtClean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tep </a:t>
            </a:r>
            <a:r>
              <a:rPr lang="en-US" sz="5199" b="1" dirty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C</a:t>
            </a:r>
            <a:r>
              <a:rPr lang="en-US" sz="5199" b="1" dirty="0" smtClean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ounty </a:t>
            </a:r>
            <a:r>
              <a:rPr lang="en-US" sz="5199" b="1" dirty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</a:t>
            </a:r>
            <a:r>
              <a:rPr lang="en-US" sz="5199" b="1" dirty="0" smtClean="0">
                <a:solidFill>
                  <a:srgbClr val="BC041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ortal</a:t>
            </a:r>
            <a:endParaRPr lang="en-US" sz="5199" b="1" dirty="0">
              <a:solidFill>
                <a:srgbClr val="BC0412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0" y="114300"/>
            <a:ext cx="13639800" cy="2895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45665" y="8897306"/>
            <a:ext cx="18206196" cy="1389694"/>
          </a:xfrm>
          <a:custGeom>
            <a:avLst/>
            <a:gdLst/>
            <a:ahLst/>
            <a:cxnLst/>
            <a:rect l="l" t="t" r="r" b="b"/>
            <a:pathLst>
              <a:path w="18206196" h="1389694">
                <a:moveTo>
                  <a:pt x="0" y="0"/>
                </a:moveTo>
                <a:lnTo>
                  <a:pt x="18206196" y="0"/>
                </a:lnTo>
                <a:lnTo>
                  <a:pt x="18206196" y="1389694"/>
                </a:lnTo>
                <a:lnTo>
                  <a:pt x="0" y="13896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277" b="-122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53624" y="3223449"/>
            <a:ext cx="550152" cy="4783934"/>
          </a:xfrm>
          <a:custGeom>
            <a:avLst/>
            <a:gdLst/>
            <a:ahLst/>
            <a:cxnLst/>
            <a:rect l="l" t="t" r="r" b="b"/>
            <a:pathLst>
              <a:path w="550152" h="4783934">
                <a:moveTo>
                  <a:pt x="0" y="0"/>
                </a:moveTo>
                <a:lnTo>
                  <a:pt x="550152" y="0"/>
                </a:lnTo>
                <a:lnTo>
                  <a:pt x="550152" y="4783934"/>
                </a:lnTo>
                <a:lnTo>
                  <a:pt x="0" y="47839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1804" y="301067"/>
            <a:ext cx="18206196" cy="2590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Roca One Heavy"/>
                <a:ea typeface="Roca One Heavy"/>
                <a:cs typeface="Roca One Heavy"/>
                <a:sym typeface="Roca One Heavy"/>
              </a:rPr>
              <a:t>New Hire in Statewide Voter Registration System (SVRS)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52016" y="3303762"/>
            <a:ext cx="9945339" cy="580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Select </a:t>
            </a:r>
            <a:r>
              <a:rPr lang="en-US" sz="36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Administration</a:t>
            </a:r>
            <a:r>
              <a: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- </a:t>
            </a:r>
            <a:r>
              <a:rPr lang="en-US" sz="36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User</a:t>
            </a:r>
            <a:r>
              <a: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 </a:t>
            </a:r>
            <a:r>
              <a:rPr lang="en-US" sz="3600" b="1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User maintain</a:t>
            </a:r>
            <a:endParaRPr lang="en-US" sz="3600" b="1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52016" y="4261543"/>
            <a:ext cx="1596513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Search for New User’s name before you can add the user in the search box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52016" y="5368441"/>
            <a:ext cx="960119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Complete New Hire’s </a:t>
            </a:r>
            <a:r>
              <a:rPr lang="en-US" sz="3399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personal 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</a:t>
            </a:r>
            <a:r>
              <a:rPr lang="en-US" sz="3399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nformation</a:t>
            </a:r>
            <a:endParaRPr lang="en-US" sz="33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139238" y="4652361"/>
            <a:ext cx="9525" cy="88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452016" y="6367579"/>
            <a:ext cx="16073984" cy="574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Once </a:t>
            </a:r>
            <a:r>
              <a:rPr lang="en-US" sz="3399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completed, 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New User will </a:t>
            </a:r>
            <a:r>
              <a:rPr lang="en-US" sz="3399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receive 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two emails from </a:t>
            </a:r>
            <a:r>
              <a:rPr lang="en-US" sz="3399" b="1" u="sng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noreply@iec.in.gov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96614" y="7190557"/>
            <a:ext cx="1464173" cy="1464173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745638" y="7299062"/>
            <a:ext cx="1654236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1st Email contains u</a:t>
            </a:r>
            <a:r>
              <a:rPr lang="en-US" sz="3399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sername</a:t>
            </a:r>
          </a:p>
          <a:p>
            <a:pPr algn="l">
              <a:lnSpc>
                <a:spcPts val="4759"/>
              </a:lnSpc>
            </a:pPr>
            <a:r>
              <a:rPr lang="en-US" sz="3399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2nd 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Email contains link to </a:t>
            </a:r>
            <a:r>
              <a:rPr lang="en-US" sz="3399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enter 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</a:t>
            </a:r>
            <a:r>
              <a:rPr lang="en-US" sz="3399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sername 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and receive a temporary </a:t>
            </a:r>
            <a:r>
              <a:rPr lang="en-US" sz="3399" dirty="0" smtClean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password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341</Words>
  <Application>Microsoft Office PowerPoint</Application>
  <PresentationFormat>Custom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TT Fors Bold</vt:lpstr>
      <vt:lpstr>Hussar Ekologiczy</vt:lpstr>
      <vt:lpstr>VAG Rounded Next Shine</vt:lpstr>
      <vt:lpstr>Calibri</vt:lpstr>
      <vt:lpstr>Arial</vt:lpstr>
      <vt:lpstr>Roca One Heavy</vt:lpstr>
      <vt:lpstr>Horta</vt:lpstr>
      <vt:lpstr>Gliker condensed</vt:lpstr>
      <vt:lpstr>Knockout Cruiserweight Bold</vt:lpstr>
      <vt:lpstr>Monument Bold</vt:lpstr>
      <vt:lpstr>Loubag Bold</vt:lpstr>
      <vt:lpstr>Canva Sans</vt:lpstr>
      <vt:lpstr>Canva Sans Bold</vt:lpstr>
      <vt:lpstr>Gulfs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in Setting up a New Employee</dc:title>
  <dc:creator>Autumn Swayer</dc:creator>
  <cp:lastModifiedBy>Autumn Swayer</cp:lastModifiedBy>
  <cp:revision>9</cp:revision>
  <cp:lastPrinted>2026-08-27T14:20:21Z</cp:lastPrinted>
  <dcterms:created xsi:type="dcterms:W3CDTF">2006-08-16T00:00:00Z</dcterms:created>
  <dcterms:modified xsi:type="dcterms:W3CDTF">2026-08-27T18:18:59Z</dcterms:modified>
  <dc:identifier>DAHTYyFD9UU</dc:identifier>
</cp:coreProperties>
</file>