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11" r:id="rId4"/>
  </p:sldMasterIdLst>
  <p:notesMasterIdLst>
    <p:notesMasterId r:id="rId25"/>
  </p:notesMasterIdLst>
  <p:handoutMasterIdLst>
    <p:handoutMasterId r:id="rId26"/>
  </p:handoutMasterIdLst>
  <p:sldIdLst>
    <p:sldId id="256" r:id="rId5"/>
    <p:sldId id="306" r:id="rId6"/>
    <p:sldId id="279" r:id="rId7"/>
    <p:sldId id="313" r:id="rId8"/>
    <p:sldId id="309" r:id="rId9"/>
    <p:sldId id="317" r:id="rId10"/>
    <p:sldId id="297" r:id="rId11"/>
    <p:sldId id="310" r:id="rId12"/>
    <p:sldId id="274" r:id="rId13"/>
    <p:sldId id="314" r:id="rId14"/>
    <p:sldId id="294" r:id="rId15"/>
    <p:sldId id="305" r:id="rId16"/>
    <p:sldId id="298" r:id="rId17"/>
    <p:sldId id="307" r:id="rId18"/>
    <p:sldId id="315" r:id="rId19"/>
    <p:sldId id="303" r:id="rId20"/>
    <p:sldId id="286" r:id="rId21"/>
    <p:sldId id="259" r:id="rId22"/>
    <p:sldId id="316" r:id="rId23"/>
    <p:sldId id="31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CF5059-B06F-D61E-9EB2-760BE559E104}" name="Miller, Kaila" initials="MK" userId="S::KaiMiller@bmv.in.gov::b310873a-32b5-461a-8d36-cbd2afb12b1c" providerId="AD"/>
  <p188:author id="{F8B44082-0267-0E1B-F406-B5E669E583F5}" name="Koorsen, Ashley" initials="KA" userId="S::akoorsen@bmv.in.gov::2d8ef2e8-050e-4e1b-b5e6-b2c44fef20b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uyer, Susan" initials="GS" lastIdx="1" clrIdx="0">
    <p:extLst>
      <p:ext uri="{19B8F6BF-5375-455C-9EA6-DF929625EA0E}">
        <p15:presenceInfo xmlns:p15="http://schemas.microsoft.com/office/powerpoint/2012/main" userId="S-1-5-21-1188002988-1839600294-1093625069-1454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B4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56076C-1528-4A40-BE24-4729B8F6E2BA}" v="9" dt="2026-06-01T13:46:39.0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566" autoAdjust="0"/>
  </p:normalViewPr>
  <p:slideViewPr>
    <p:cSldViewPr snapToGrid="0">
      <p:cViewPr varScale="1">
        <p:scale>
          <a:sx n="85" d="100"/>
          <a:sy n="85" d="100"/>
        </p:scale>
        <p:origin x="540" y="90"/>
      </p:cViewPr>
      <p:guideLst/>
    </p:cSldViewPr>
  </p:slideViewPr>
  <p:notesTextViewPr>
    <p:cViewPr>
      <p:scale>
        <a:sx n="1" d="1"/>
        <a:sy n="1" d="1"/>
      </p:scale>
      <p:origin x="0" y="0"/>
    </p:cViewPr>
  </p:notesTextViewPr>
  <p:notesViewPr>
    <p:cSldViewPr snapToGrid="0">
      <p:cViewPr>
        <p:scale>
          <a:sx n="1" d="2"/>
          <a:sy n="1" d="2"/>
        </p:scale>
        <p:origin x="4596" y="10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aton, Christyna" userId="d8f7b055-e128-4532-9afe-3d9e92746c8d" providerId="ADAL" clId="{2B6D3CC9-7521-42DA-AEDE-B1A17C5846D8}"/>
    <pc:docChg chg="custSel addSld delSld modSld sldOrd">
      <pc:chgData name="Eaton, Christyna" userId="d8f7b055-e128-4532-9afe-3d9e92746c8d" providerId="ADAL" clId="{2B6D3CC9-7521-42DA-AEDE-B1A17C5846D8}" dt="2026-06-02T11:26:05.412" v="1220" actId="20577"/>
      <pc:docMkLst>
        <pc:docMk/>
      </pc:docMkLst>
      <pc:sldChg chg="modSp mod">
        <pc:chgData name="Eaton, Christyna" userId="d8f7b055-e128-4532-9afe-3d9e92746c8d" providerId="ADAL" clId="{2B6D3CC9-7521-42DA-AEDE-B1A17C5846D8}" dt="2026-06-01T13:58:58.122" v="1210" actId="207"/>
        <pc:sldMkLst>
          <pc:docMk/>
          <pc:sldMk cId="0" sldId="259"/>
        </pc:sldMkLst>
        <pc:spChg chg="mod">
          <ac:chgData name="Eaton, Christyna" userId="d8f7b055-e128-4532-9afe-3d9e92746c8d" providerId="ADAL" clId="{2B6D3CC9-7521-42DA-AEDE-B1A17C5846D8}" dt="2026-06-01T13:58:47.171" v="1208" actId="207"/>
          <ac:spMkLst>
            <pc:docMk/>
            <pc:sldMk cId="0" sldId="259"/>
            <ac:spMk id="2" creationId="{A96FF914-9CF3-4CA8-913B-A921D331CC76}"/>
          </ac:spMkLst>
        </pc:spChg>
        <pc:spChg chg="mod">
          <ac:chgData name="Eaton, Christyna" userId="d8f7b055-e128-4532-9afe-3d9e92746c8d" providerId="ADAL" clId="{2B6D3CC9-7521-42DA-AEDE-B1A17C5846D8}" dt="2026-06-01T13:58:58.122" v="1210" actId="207"/>
          <ac:spMkLst>
            <pc:docMk/>
            <pc:sldMk cId="0" sldId="259"/>
            <ac:spMk id="5" creationId="{F3008B55-C115-4837-AD67-02EA2AD89CA9}"/>
          </ac:spMkLst>
        </pc:spChg>
      </pc:sldChg>
      <pc:sldChg chg="modNotesTx">
        <pc:chgData name="Eaton, Christyna" userId="d8f7b055-e128-4532-9afe-3d9e92746c8d" providerId="ADAL" clId="{2B6D3CC9-7521-42DA-AEDE-B1A17C5846D8}" dt="2026-06-01T11:59:22.192" v="69" actId="6549"/>
        <pc:sldMkLst>
          <pc:docMk/>
          <pc:sldMk cId="0" sldId="279"/>
        </pc:sldMkLst>
      </pc:sldChg>
      <pc:sldChg chg="del">
        <pc:chgData name="Eaton, Christyna" userId="d8f7b055-e128-4532-9afe-3d9e92746c8d" providerId="ADAL" clId="{2B6D3CC9-7521-42DA-AEDE-B1A17C5846D8}" dt="2026-06-01T13:42:05.048" v="745" actId="2696"/>
        <pc:sldMkLst>
          <pc:docMk/>
          <pc:sldMk cId="0" sldId="284"/>
        </pc:sldMkLst>
      </pc:sldChg>
      <pc:sldChg chg="modNotesTx">
        <pc:chgData name="Eaton, Christyna" userId="d8f7b055-e128-4532-9afe-3d9e92746c8d" providerId="ADAL" clId="{2B6D3CC9-7521-42DA-AEDE-B1A17C5846D8}" dt="2026-06-01T13:13:32.710" v="456" actId="313"/>
        <pc:sldMkLst>
          <pc:docMk/>
          <pc:sldMk cId="935587808" sldId="297"/>
        </pc:sldMkLst>
      </pc:sldChg>
      <pc:sldChg chg="modSp mod">
        <pc:chgData name="Eaton, Christyna" userId="d8f7b055-e128-4532-9afe-3d9e92746c8d" providerId="ADAL" clId="{2B6D3CC9-7521-42DA-AEDE-B1A17C5846D8}" dt="2026-06-02T11:26:05.412" v="1220" actId="20577"/>
        <pc:sldMkLst>
          <pc:docMk/>
          <pc:sldMk cId="3442871986" sldId="298"/>
        </pc:sldMkLst>
        <pc:spChg chg="mod">
          <ac:chgData name="Eaton, Christyna" userId="d8f7b055-e128-4532-9afe-3d9e92746c8d" providerId="ADAL" clId="{2B6D3CC9-7521-42DA-AEDE-B1A17C5846D8}" dt="2026-06-02T11:26:05.412" v="1220" actId="20577"/>
          <ac:spMkLst>
            <pc:docMk/>
            <pc:sldMk cId="3442871986" sldId="298"/>
            <ac:spMk id="4" creationId="{B3D25DE9-CCB0-4355-B15D-23457FC98196}"/>
          </ac:spMkLst>
        </pc:spChg>
      </pc:sldChg>
      <pc:sldChg chg="modSp mod">
        <pc:chgData name="Eaton, Christyna" userId="d8f7b055-e128-4532-9afe-3d9e92746c8d" providerId="ADAL" clId="{2B6D3CC9-7521-42DA-AEDE-B1A17C5846D8}" dt="2026-06-01T13:18:40.925" v="493" actId="120"/>
        <pc:sldMkLst>
          <pc:docMk/>
          <pc:sldMk cId="2267757929" sldId="309"/>
        </pc:sldMkLst>
        <pc:spChg chg="mod">
          <ac:chgData name="Eaton, Christyna" userId="d8f7b055-e128-4532-9afe-3d9e92746c8d" providerId="ADAL" clId="{2B6D3CC9-7521-42DA-AEDE-B1A17C5846D8}" dt="2026-06-01T13:18:40.925" v="493" actId="120"/>
          <ac:spMkLst>
            <pc:docMk/>
            <pc:sldMk cId="2267757929" sldId="309"/>
            <ac:spMk id="3" creationId="{91C51176-3B20-075F-F029-DE3DC9FBFE52}"/>
          </ac:spMkLst>
        </pc:spChg>
      </pc:sldChg>
      <pc:sldChg chg="modSp mod modNotesTx">
        <pc:chgData name="Eaton, Christyna" userId="d8f7b055-e128-4532-9afe-3d9e92746c8d" providerId="ADAL" clId="{2B6D3CC9-7521-42DA-AEDE-B1A17C5846D8}" dt="2026-06-01T13:04:30.457" v="340" actId="20577"/>
        <pc:sldMkLst>
          <pc:docMk/>
          <pc:sldMk cId="4132676618" sldId="310"/>
        </pc:sldMkLst>
        <pc:spChg chg="mod">
          <ac:chgData name="Eaton, Christyna" userId="d8f7b055-e128-4532-9afe-3d9e92746c8d" providerId="ADAL" clId="{2B6D3CC9-7521-42DA-AEDE-B1A17C5846D8}" dt="2026-06-01T13:03:36.952" v="244" actId="20577"/>
          <ac:spMkLst>
            <pc:docMk/>
            <pc:sldMk cId="4132676618" sldId="310"/>
            <ac:spMk id="2" creationId="{991DE82F-D69E-5530-9CA7-9BE68F67DA41}"/>
          </ac:spMkLst>
        </pc:spChg>
        <pc:spChg chg="mod">
          <ac:chgData name="Eaton, Christyna" userId="d8f7b055-e128-4532-9afe-3d9e92746c8d" providerId="ADAL" clId="{2B6D3CC9-7521-42DA-AEDE-B1A17C5846D8}" dt="2026-06-01T13:01:57.220" v="200" actId="20577"/>
          <ac:spMkLst>
            <pc:docMk/>
            <pc:sldMk cId="4132676618" sldId="310"/>
            <ac:spMk id="3" creationId="{2CD661B2-6048-B59E-FCD0-DFA9D66E4FF4}"/>
          </ac:spMkLst>
        </pc:spChg>
      </pc:sldChg>
      <pc:sldChg chg="modSp mod">
        <pc:chgData name="Eaton, Christyna" userId="d8f7b055-e128-4532-9afe-3d9e92746c8d" providerId="ADAL" clId="{2B6D3CC9-7521-42DA-AEDE-B1A17C5846D8}" dt="2026-06-01T13:05:37.289" v="345" actId="20577"/>
        <pc:sldMkLst>
          <pc:docMk/>
          <pc:sldMk cId="1367375033" sldId="314"/>
        </pc:sldMkLst>
        <pc:spChg chg="mod">
          <ac:chgData name="Eaton, Christyna" userId="d8f7b055-e128-4532-9afe-3d9e92746c8d" providerId="ADAL" clId="{2B6D3CC9-7521-42DA-AEDE-B1A17C5846D8}" dt="2026-06-01T13:05:37.289" v="345" actId="20577"/>
          <ac:spMkLst>
            <pc:docMk/>
            <pc:sldMk cId="1367375033" sldId="314"/>
            <ac:spMk id="4" creationId="{453F7E77-F989-DD32-3664-83FE73BDB583}"/>
          </ac:spMkLst>
        </pc:spChg>
        <pc:spChg chg="mod">
          <ac:chgData name="Eaton, Christyna" userId="d8f7b055-e128-4532-9afe-3d9e92746c8d" providerId="ADAL" clId="{2B6D3CC9-7521-42DA-AEDE-B1A17C5846D8}" dt="2026-06-01T13:05:17.007" v="342" actId="20577"/>
          <ac:spMkLst>
            <pc:docMk/>
            <pc:sldMk cId="1367375033" sldId="314"/>
            <ac:spMk id="5" creationId="{9939CF41-BFF7-D6F0-E055-BA14BF139A07}"/>
          </ac:spMkLst>
        </pc:spChg>
      </pc:sldChg>
      <pc:sldChg chg="addSp delSp modSp new mod ord">
        <pc:chgData name="Eaton, Christyna" userId="d8f7b055-e128-4532-9afe-3d9e92746c8d" providerId="ADAL" clId="{2B6D3CC9-7521-42DA-AEDE-B1A17C5846D8}" dt="2026-06-01T13:59:11.899" v="1212" actId="20577"/>
        <pc:sldMkLst>
          <pc:docMk/>
          <pc:sldMk cId="431785633" sldId="316"/>
        </pc:sldMkLst>
        <pc:spChg chg="mod">
          <ac:chgData name="Eaton, Christyna" userId="d8f7b055-e128-4532-9afe-3d9e92746c8d" providerId="ADAL" clId="{2B6D3CC9-7521-42DA-AEDE-B1A17C5846D8}" dt="2026-06-01T13:48:39.968" v="1110" actId="207"/>
          <ac:spMkLst>
            <pc:docMk/>
            <pc:sldMk cId="431785633" sldId="316"/>
            <ac:spMk id="2" creationId="{8D3422B7-70D2-8698-1BBA-D3DB0A5AB2E5}"/>
          </ac:spMkLst>
        </pc:spChg>
        <pc:spChg chg="mod">
          <ac:chgData name="Eaton, Christyna" userId="d8f7b055-e128-4532-9afe-3d9e92746c8d" providerId="ADAL" clId="{2B6D3CC9-7521-42DA-AEDE-B1A17C5846D8}" dt="2026-06-01T13:59:11.899" v="1212" actId="20577"/>
          <ac:spMkLst>
            <pc:docMk/>
            <pc:sldMk cId="431785633" sldId="316"/>
            <ac:spMk id="3" creationId="{CBA35EFB-D23C-079A-B14D-C8B2B9F98325}"/>
          </ac:spMkLst>
        </pc:spChg>
        <pc:picChg chg="add del">
          <ac:chgData name="Eaton, Christyna" userId="d8f7b055-e128-4532-9afe-3d9e92746c8d" providerId="ADAL" clId="{2B6D3CC9-7521-42DA-AEDE-B1A17C5846D8}" dt="2026-06-01T13:41:58.540" v="744" actId="478"/>
          <ac:picMkLst>
            <pc:docMk/>
            <pc:sldMk cId="431785633" sldId="316"/>
            <ac:picMk id="1026" creationId="{8D3D07E3-4EB1-9E64-E7BB-5785B5B667CE}"/>
          </ac:picMkLst>
        </pc:picChg>
      </pc:sldChg>
      <pc:sldChg chg="addSp delSp modSp add mod ord modNotesTx">
        <pc:chgData name="Eaton, Christyna" userId="d8f7b055-e128-4532-9afe-3d9e92746c8d" providerId="ADAL" clId="{2B6D3CC9-7521-42DA-AEDE-B1A17C5846D8}" dt="2026-06-01T13:22:20.228" v="741" actId="20577"/>
        <pc:sldMkLst>
          <pc:docMk/>
          <pc:sldMk cId="1802104010" sldId="317"/>
        </pc:sldMkLst>
        <pc:spChg chg="mod">
          <ac:chgData name="Eaton, Christyna" userId="d8f7b055-e128-4532-9afe-3d9e92746c8d" providerId="ADAL" clId="{2B6D3CC9-7521-42DA-AEDE-B1A17C5846D8}" dt="2026-06-01T13:15:27.452" v="471" actId="1076"/>
          <ac:spMkLst>
            <pc:docMk/>
            <pc:sldMk cId="1802104010" sldId="317"/>
            <ac:spMk id="4" creationId="{D1026BDB-0D08-8C79-9285-3CE4DD689EEC}"/>
          </ac:spMkLst>
        </pc:spChg>
        <pc:picChg chg="del">
          <ac:chgData name="Eaton, Christyna" userId="d8f7b055-e128-4532-9afe-3d9e92746c8d" providerId="ADAL" clId="{2B6D3CC9-7521-42DA-AEDE-B1A17C5846D8}" dt="2026-06-01T13:15:01.712" v="460" actId="478"/>
          <ac:picMkLst>
            <pc:docMk/>
            <pc:sldMk cId="1802104010" sldId="317"/>
            <ac:picMk id="3" creationId="{85A1881E-C4F1-572B-5FC9-E7AE0D4403F2}"/>
          </ac:picMkLst>
        </pc:picChg>
        <pc:picChg chg="add del mod">
          <ac:chgData name="Eaton, Christyna" userId="d8f7b055-e128-4532-9afe-3d9e92746c8d" providerId="ADAL" clId="{2B6D3CC9-7521-42DA-AEDE-B1A17C5846D8}" dt="2026-06-01T13:17:23.155" v="483" actId="478"/>
          <ac:picMkLst>
            <pc:docMk/>
            <pc:sldMk cId="1802104010" sldId="317"/>
            <ac:picMk id="5" creationId="{6330BC67-74DC-6BEE-3586-75039A196465}"/>
          </ac:picMkLst>
        </pc:picChg>
        <pc:picChg chg="del mod">
          <ac:chgData name="Eaton, Christyna" userId="d8f7b055-e128-4532-9afe-3d9e92746c8d" providerId="ADAL" clId="{2B6D3CC9-7521-42DA-AEDE-B1A17C5846D8}" dt="2026-06-01T13:16:36.686" v="478" actId="478"/>
          <ac:picMkLst>
            <pc:docMk/>
            <pc:sldMk cId="1802104010" sldId="317"/>
            <ac:picMk id="7" creationId="{65C3AEAB-6995-370D-AAC9-A0071AA32BB8}"/>
          </ac:picMkLst>
        </pc:picChg>
        <pc:picChg chg="add mod">
          <ac:chgData name="Eaton, Christyna" userId="d8f7b055-e128-4532-9afe-3d9e92746c8d" providerId="ADAL" clId="{2B6D3CC9-7521-42DA-AEDE-B1A17C5846D8}" dt="2026-06-01T13:17:51.275" v="491" actId="14100"/>
          <ac:picMkLst>
            <pc:docMk/>
            <pc:sldMk cId="1802104010" sldId="317"/>
            <ac:picMk id="8" creationId="{9783C48B-B162-6985-421B-3E7DF9D4113D}"/>
          </ac:picMkLst>
        </pc:picChg>
      </pc:sldChg>
      <pc:sldChg chg="modSp add mod">
        <pc:chgData name="Eaton, Christyna" userId="d8f7b055-e128-4532-9afe-3d9e92746c8d" providerId="ADAL" clId="{2B6D3CC9-7521-42DA-AEDE-B1A17C5846D8}" dt="2026-06-01T13:58:39.336" v="1207" actId="14100"/>
        <pc:sldMkLst>
          <pc:docMk/>
          <pc:sldMk cId="2322092761" sldId="318"/>
        </pc:sldMkLst>
        <pc:spChg chg="mod">
          <ac:chgData name="Eaton, Christyna" userId="d8f7b055-e128-4532-9afe-3d9e92746c8d" providerId="ADAL" clId="{2B6D3CC9-7521-42DA-AEDE-B1A17C5846D8}" dt="2026-06-01T13:58:28.424" v="1206" actId="27636"/>
          <ac:spMkLst>
            <pc:docMk/>
            <pc:sldMk cId="2322092761" sldId="318"/>
            <ac:spMk id="4" creationId="{5F45631F-0B52-A417-728F-73D471D2F178}"/>
          </ac:spMkLst>
        </pc:spChg>
        <pc:spChg chg="mod">
          <ac:chgData name="Eaton, Christyna" userId="d8f7b055-e128-4532-9afe-3d9e92746c8d" providerId="ADAL" clId="{2B6D3CC9-7521-42DA-AEDE-B1A17C5846D8}" dt="2026-06-01T13:58:39.336" v="1207" actId="14100"/>
          <ac:spMkLst>
            <pc:docMk/>
            <pc:sldMk cId="2322092761" sldId="318"/>
            <ac:spMk id="5" creationId="{E3900350-454F-A66E-FDF9-0ADF44EC81B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3B4C97-2B2D-4ED5-B319-6E937DAA7657}" type="datetimeFigureOut">
              <a:rPr lang="en-US" smtClean="0"/>
              <a:t>6/2/2026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F92334-0914-4DA0-9179-4EFE4BE6C34C}" type="slidenum">
              <a:rPr lang="en-US" smtClean="0"/>
              <a:t>‹#›</a:t>
            </a:fld>
            <a:endParaRPr lang="en-US"/>
          </a:p>
        </p:txBody>
      </p:sp>
    </p:spTree>
    <p:extLst>
      <p:ext uri="{BB962C8B-B14F-4D97-AF65-F5344CB8AC3E}">
        <p14:creationId xmlns:p14="http://schemas.microsoft.com/office/powerpoint/2010/main" val="6411492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E0D387-F40F-4405-84B6-E07A137363E5}" type="datetimeFigureOut">
              <a:rPr lang="en-US" smtClean="0"/>
              <a:t>6/1/2026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C7996F-25BC-49C1-BF4F-DBFBCC52309B}" type="slidenum">
              <a:rPr lang="en-US" smtClean="0"/>
              <a:t>‹#›</a:t>
            </a:fld>
            <a:endParaRPr lang="en-US"/>
          </a:p>
        </p:txBody>
      </p:sp>
    </p:spTree>
    <p:extLst>
      <p:ext uri="{BB962C8B-B14F-4D97-AF65-F5344CB8AC3E}">
        <p14:creationId xmlns:p14="http://schemas.microsoft.com/office/powerpoint/2010/main" val="2895433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Morning, I hope everyone is doing well, learning a lot and having a little fun along the way.     I am Christy the Program Director for Records management. I Have Carrie Brown with me today she is one of the program coordinators you may have spoken with if you call the court line or have sent an email for assistance.  Ashley  Littleton is my other program coordinator back in the office over seeing the rest of the department while we are here with all of you.  </a:t>
            </a:r>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2</a:t>
            </a:fld>
            <a:endParaRPr lang="en-US"/>
          </a:p>
        </p:txBody>
      </p:sp>
    </p:spTree>
    <p:extLst>
      <p:ext uri="{BB962C8B-B14F-4D97-AF65-F5344CB8AC3E}">
        <p14:creationId xmlns:p14="http://schemas.microsoft.com/office/powerpoint/2010/main" val="2672546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BMV receives many SR16s/Court Orders for processing every day. The BMV frequently returns SR16s and court orders to the court(s) for additional information or clarification. </a:t>
            </a:r>
            <a:br>
              <a:rPr lang="en-US" dirty="0"/>
            </a:br>
            <a:r>
              <a:rPr lang="en-US" dirty="0"/>
              <a:t>To allow for faster processing and fewer court returns,  keep the following items in mind: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the BMV is unable to verify the individual cited in the court document(s) then the document will be returned to the court requesting more information. Providing </a:t>
            </a:r>
            <a:r>
              <a:rPr lang="en-US" sz="1200" b="1" u="sng" dirty="0">
                <a:solidFill>
                  <a:schemeClr val="tx2"/>
                </a:solidFill>
              </a:rPr>
              <a:t>all</a:t>
            </a:r>
            <a:r>
              <a:rPr lang="en-US" sz="1200" dirty="0"/>
              <a:t> the identifiable information for the driver helps us to determine which John Smith, Betty White, or Mary Jones we are looking at. If the officer has provided </a:t>
            </a:r>
            <a:r>
              <a:rPr lang="en-US" sz="1200" b="1" u="sng" dirty="0"/>
              <a:t>any</a:t>
            </a:r>
            <a:r>
              <a:rPr lang="en-US" sz="1200" dirty="0"/>
              <a:t> driver licensing information, be sure to include that when submitting SR16’s &amp; Court Orders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a:t>
            </a:r>
          </a:p>
          <a:p>
            <a:r>
              <a:rPr lang="en-US" sz="1200" dirty="0"/>
              <a:t>Amendments – if there are any changes being made to something already on the driver record an SR16 must be marked as amended to make changes</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Orders for expungement does not contain the reference to the misdemeanor/felony case(s) numbers in which to expunge from the record. </a:t>
            </a:r>
          </a:p>
          <a:p>
            <a:endParaRPr lang="en-US" sz="1200" dirty="0"/>
          </a:p>
          <a:p>
            <a:endParaRPr lang="en-US" dirty="0"/>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11</a:t>
            </a:fld>
            <a:endParaRPr lang="en-US"/>
          </a:p>
        </p:txBody>
      </p:sp>
    </p:spTree>
    <p:extLst>
      <p:ext uri="{BB962C8B-B14F-4D97-AF65-F5344CB8AC3E}">
        <p14:creationId xmlns:p14="http://schemas.microsoft.com/office/powerpoint/2010/main" val="3411189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Example of SDP marking on the SR16 </a:t>
            </a:r>
            <a:r>
              <a:rPr lang="en-US" sz="1200" dirty="0"/>
              <a:t>SDP-  BMV must be given the effective suspension(s)that the SDP is going to apply to.  Also, if the SDP order has multiple durations listed, we can only apply one. </a:t>
            </a:r>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12</a:t>
            </a:fld>
            <a:endParaRPr lang="en-US"/>
          </a:p>
        </p:txBody>
      </p:sp>
    </p:spTree>
    <p:extLst>
      <p:ext uri="{BB962C8B-B14F-4D97-AF65-F5344CB8AC3E}">
        <p14:creationId xmlns:p14="http://schemas.microsoft.com/office/powerpoint/2010/main" val="2304853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t>Effective 12/31/2021 HEA 1199 allows FTPs, FTAs, No Insurance suspension, and no insurance fees to be stayed upon receipt of an SR22. Much like Specialized Driving Privileges, a driver can operate a motor vehicle while the suspension is in a Stayed status. </a:t>
            </a:r>
          </a:p>
          <a:p>
            <a:pPr marL="0" indent="0">
              <a:lnSpc>
                <a:spcPct val="100000"/>
              </a:lnSpc>
              <a:buFont typeface="Arial" panose="020B0604020202020204" pitchFamily="34" charset="0"/>
              <a:buNone/>
            </a:pPr>
            <a:endParaRPr lang="en-US" sz="2000" dirty="0"/>
          </a:p>
          <a:p>
            <a:pPr marL="285750" indent="-285750">
              <a:lnSpc>
                <a:spcPct val="100000"/>
              </a:lnSpc>
              <a:buFont typeface="Arial" panose="020B0604020202020204" pitchFamily="34" charset="0"/>
              <a:buChar char="•"/>
            </a:pPr>
            <a:r>
              <a:rPr lang="en-US" sz="2000" dirty="0"/>
              <a:t>An individual would be required to carry the SR22 for three years following the expiration of an Unsatisfied Judgement suspension or OWI suspension.</a:t>
            </a:r>
          </a:p>
          <a:p>
            <a:pPr marL="285750" indent="-285750">
              <a:lnSpc>
                <a:spcPct val="100000"/>
              </a:lnSpc>
              <a:buFont typeface="Arial" panose="020B0604020202020204" pitchFamily="34" charset="0"/>
              <a:buChar char="•"/>
            </a:pPr>
            <a:r>
              <a:rPr lang="en-US" sz="2000" dirty="0"/>
              <a:t>SR22 information must be submitted electronically by the driver’s Insurance Company through a BMV approved program.</a:t>
            </a:r>
          </a:p>
          <a:p>
            <a:pPr marL="1657350" lvl="3" indent="-285750">
              <a:lnSpc>
                <a:spcPct val="100000"/>
              </a:lnSpc>
              <a:buFont typeface="Courier New" panose="02070309020205020404" pitchFamily="49" charset="0"/>
              <a:buChar char="o"/>
            </a:pPr>
            <a:r>
              <a:rPr lang="en-US" sz="2000" dirty="0"/>
              <a:t>We will not accept paper insurance documents from the individual or the court.</a:t>
            </a:r>
          </a:p>
          <a:p>
            <a:pPr marL="285750" indent="-285750">
              <a:lnSpc>
                <a:spcPct val="100000"/>
              </a:lnSpc>
              <a:buFont typeface="Arial" panose="020B0604020202020204" pitchFamily="34" charset="0"/>
              <a:buChar char="•"/>
            </a:pPr>
            <a:r>
              <a:rPr lang="en-US" sz="2000" dirty="0"/>
              <a:t>The driver’s status will switch to conditional for the specialized driving privileges (SDP) once all reinstatement requirements have been satisfied. You must have SR22 for SDP</a:t>
            </a:r>
          </a:p>
          <a:p>
            <a:pPr marL="1657350" lvl="3" indent="-285750">
              <a:lnSpc>
                <a:spcPct val="100000"/>
              </a:lnSpc>
              <a:buFont typeface="Courier New" panose="02070309020205020404" pitchFamily="49" charset="0"/>
              <a:buChar char="o"/>
            </a:pPr>
            <a:r>
              <a:rPr lang="en-US" sz="2000" dirty="0"/>
              <a:t>The driver must have SR22 on file with the BMV and the SR22 must be dated within the past three years in order to satisfy the requirement of SR22.</a:t>
            </a:r>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13</a:t>
            </a:fld>
            <a:endParaRPr lang="en-US"/>
          </a:p>
        </p:txBody>
      </p:sp>
    </p:spTree>
    <p:extLst>
      <p:ext uri="{BB962C8B-B14F-4D97-AF65-F5344CB8AC3E}">
        <p14:creationId xmlns:p14="http://schemas.microsoft.com/office/powerpoint/2010/main" val="4105037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2000" dirty="0"/>
              <a:t>Failure to Appear</a:t>
            </a:r>
          </a:p>
          <a:p>
            <a:pPr marL="800100" lvl="1" indent="-342900">
              <a:buFont typeface="Arial" panose="020B0604020202020204" pitchFamily="34" charset="0"/>
              <a:buChar char="•"/>
            </a:pPr>
            <a:r>
              <a:rPr lang="en-US" sz="2000" dirty="0">
                <a:solidFill>
                  <a:srgbClr val="000000"/>
                </a:solidFill>
                <a:latin typeface="Segoe UI" panose="020B0502040204020203" pitchFamily="34" charset="0"/>
              </a:rPr>
              <a:t>Court must submit an SR16 with “</a:t>
            </a:r>
            <a:r>
              <a:rPr lang="en-US" sz="2000" b="1" dirty="0">
                <a:solidFill>
                  <a:schemeClr val="tx2"/>
                </a:solidFill>
                <a:latin typeface="Segoe UI" panose="020B0502040204020203" pitchFamily="34" charset="0"/>
              </a:rPr>
              <a:t>Reopened Disposed</a:t>
            </a:r>
            <a:r>
              <a:rPr lang="en-US" sz="2000" dirty="0">
                <a:solidFill>
                  <a:srgbClr val="000000"/>
                </a:solidFill>
                <a:latin typeface="Segoe UI" panose="020B0502040204020203" pitchFamily="34" charset="0"/>
              </a:rPr>
              <a:t>” marked. The offense date, offense number, and case number must match the FTA on record.</a:t>
            </a:r>
          </a:p>
          <a:p>
            <a:pPr marL="0" indent="0" algn="l">
              <a:buNone/>
            </a:pPr>
            <a:r>
              <a:rPr lang="en-US" sz="2000" b="1" dirty="0">
                <a:solidFill>
                  <a:schemeClr val="tx2"/>
                </a:solidFill>
                <a:latin typeface="Segoe UI" panose="020B0502040204020203" pitchFamily="34" charset="0"/>
              </a:rPr>
              <a:t>On or After 12/31/21</a:t>
            </a:r>
            <a:endParaRPr lang="en-US" sz="2000" dirty="0">
              <a:solidFill>
                <a:schemeClr val="tx2"/>
              </a:solidFill>
              <a:latin typeface="Segoe UI" panose="020B0502040204020203" pitchFamily="34" charset="0"/>
            </a:endParaRPr>
          </a:p>
          <a:p>
            <a:pPr lvl="1">
              <a:buFont typeface="Arial" panose="020B0604020202020204" pitchFamily="34" charset="0"/>
              <a:buChar char="•"/>
            </a:pPr>
            <a:r>
              <a:rPr lang="en-US" sz="2000" dirty="0">
                <a:solidFill>
                  <a:srgbClr val="000000"/>
                </a:solidFill>
                <a:latin typeface="Segoe UI" panose="020B0502040204020203" pitchFamily="34" charset="0"/>
              </a:rPr>
              <a:t>  FTA suspension(s) remain an indefinite suspension</a:t>
            </a:r>
          </a:p>
          <a:p>
            <a:pPr lvl="1">
              <a:buFont typeface="Arial" panose="020B0604020202020204" pitchFamily="34" charset="0"/>
              <a:buChar char="•"/>
            </a:pPr>
            <a:r>
              <a:rPr lang="en-US" sz="2000" dirty="0">
                <a:solidFill>
                  <a:srgbClr val="000000"/>
                </a:solidFill>
                <a:latin typeface="Segoe UI" panose="020B0502040204020203" pitchFamily="34" charset="0"/>
              </a:rPr>
              <a:t>  FTA suspensions can only be applied to misdemeanors and felonies</a:t>
            </a:r>
          </a:p>
          <a:p>
            <a:pPr lvl="1">
              <a:buFont typeface="Arial" panose="020B0604020202020204" pitchFamily="34" charset="0"/>
              <a:buChar char="•"/>
            </a:pPr>
            <a:r>
              <a:rPr lang="en-US" sz="2000" dirty="0">
                <a:solidFill>
                  <a:srgbClr val="000000"/>
                </a:solidFill>
                <a:latin typeface="Segoe UI" panose="020B0502040204020203" pitchFamily="34" charset="0"/>
              </a:rPr>
              <a:t>Having an insurance provider submit SR-22 insurance will “Stay” the suspension.</a:t>
            </a:r>
          </a:p>
          <a:p>
            <a:pPr lvl="1">
              <a:buFont typeface="Arial" panose="020B0604020202020204" pitchFamily="34" charset="0"/>
              <a:buNone/>
            </a:pPr>
            <a:endParaRPr lang="en-US" sz="2000" dirty="0">
              <a:solidFill>
                <a:srgbClr val="000000"/>
              </a:solidFill>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t>FTA suspensions can be stayed indefinitely as long as an active SR22 is on file. The driver still must appear in court to terminate the FTA suspension. If SR22 is canceled and a reopen/disposed has not been received, then the driver will become re-suspended for the FTA until a reopen/disposed or a new SR22 has been received.</a:t>
            </a:r>
          </a:p>
          <a:p>
            <a:pPr lvl="1">
              <a:buFont typeface="Arial" panose="020B0604020202020204" pitchFamily="34" charset="0"/>
              <a:buNone/>
            </a:pPr>
            <a:endParaRPr lang="en-US" sz="2000" dirty="0">
              <a:solidFill>
                <a:srgbClr val="000000"/>
              </a:solidFill>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14</a:t>
            </a:fld>
            <a:endParaRPr lang="en-US"/>
          </a:p>
        </p:txBody>
      </p:sp>
    </p:spTree>
    <p:extLst>
      <p:ext uri="{BB962C8B-B14F-4D97-AF65-F5344CB8AC3E}">
        <p14:creationId xmlns:p14="http://schemas.microsoft.com/office/powerpoint/2010/main" val="1817899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dirty="0"/>
              <a:t>FTP are now a 3-year suspension</a:t>
            </a:r>
          </a:p>
          <a:p>
            <a:pPr marL="285750" indent="-285750">
              <a:buFont typeface="Arial" panose="020B0604020202020204" pitchFamily="34" charset="0"/>
              <a:buChar char="•"/>
            </a:pPr>
            <a:r>
              <a:rPr lang="en-US" sz="1800" dirty="0"/>
              <a:t>FTPs can be stayed for the duration of the suspension with an SR22.  </a:t>
            </a:r>
          </a:p>
          <a:p>
            <a:pPr marL="285750" indent="-285750">
              <a:buFont typeface="Arial" panose="020B0604020202020204" pitchFamily="34" charset="0"/>
              <a:buChar char="•"/>
            </a:pPr>
            <a:r>
              <a:rPr lang="en-US" sz="1800" dirty="0"/>
              <a:t>FTP suspension will terminate after one of the following has been met:</a:t>
            </a:r>
          </a:p>
          <a:p>
            <a:pPr marL="742950" lvl="1" indent="-285750">
              <a:buFont typeface="Arial" panose="020B0604020202020204" pitchFamily="34" charset="0"/>
              <a:buChar char="•"/>
            </a:pPr>
            <a:r>
              <a:rPr lang="en-US" sz="1800" dirty="0"/>
              <a:t>A SR16 payment is received from the court</a:t>
            </a:r>
          </a:p>
          <a:p>
            <a:pPr marL="742950" lvl="1" indent="-285750">
              <a:buFont typeface="Arial" panose="020B0604020202020204" pitchFamily="34" charset="0"/>
              <a:buChar char="•"/>
            </a:pPr>
            <a:r>
              <a:rPr lang="en-US" sz="1800" dirty="0"/>
              <a:t>The three-year suspension has expired</a:t>
            </a:r>
          </a:p>
          <a:p>
            <a:pPr marL="742950" lvl="1" indent="-285750">
              <a:buFont typeface="Arial" panose="020B0604020202020204" pitchFamily="34" charset="0"/>
              <a:buChar char="•"/>
            </a:pPr>
            <a:r>
              <a:rPr lang="en-US" sz="1800" dirty="0"/>
              <a:t>The driver maintains SR22 for the entire three years</a:t>
            </a:r>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15</a:t>
            </a:fld>
            <a:endParaRPr lang="en-US"/>
          </a:p>
        </p:txBody>
      </p:sp>
    </p:spTree>
    <p:extLst>
      <p:ext uri="{BB962C8B-B14F-4D97-AF65-F5344CB8AC3E}">
        <p14:creationId xmlns:p14="http://schemas.microsoft.com/office/powerpoint/2010/main" val="1228925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400" dirty="0">
                <a:latin typeface="Calibri" panose="020F0502020204030204" pitchFamily="34" charset="0"/>
                <a:ea typeface="Calibri" panose="020F0502020204030204" pitchFamily="34" charset="0"/>
                <a:cs typeface="Times New Roman" panose="02020603050405020304" pitchFamily="18" charset="0"/>
              </a:rPr>
              <a:t>No Insurance suspensions that became effective on or after </a:t>
            </a:r>
            <a:r>
              <a:rPr lang="en-US" sz="2400" b="1" dirty="0">
                <a:latin typeface="Calibri" panose="020F0502020204030204" pitchFamily="34" charset="0"/>
                <a:ea typeface="Calibri" panose="020F0502020204030204" pitchFamily="34" charset="0"/>
                <a:cs typeface="Times New Roman" panose="02020603050405020304" pitchFamily="18" charset="0"/>
              </a:rPr>
              <a:t>12/31/2021</a:t>
            </a:r>
            <a:r>
              <a:rPr lang="en-US" sz="2400" dirty="0">
                <a:latin typeface="Calibri" panose="020F0502020204030204" pitchFamily="34" charset="0"/>
                <a:ea typeface="Calibri" panose="020F0502020204030204" pitchFamily="34" charset="0"/>
                <a:cs typeface="Times New Roman" panose="02020603050405020304" pitchFamily="18" charset="0"/>
              </a:rPr>
              <a:t> are now indefinite suspensions. If a Certificate of Compliance cannot be provided, the driver must maintain SR22 for 180 consecutive days to terminate the suspension. </a:t>
            </a:r>
          </a:p>
          <a:p>
            <a:pPr marL="1143000" lvl="2" indent="-228600">
              <a:lnSpc>
                <a:spcPct val="107000"/>
              </a:lnSpc>
              <a:buFont typeface="Arial" panose="020B0604020202020204" pitchFamily="34" charset="0"/>
              <a:buChar char="•"/>
              <a:tabLst>
                <a:tab pos="1371600" algn="l"/>
              </a:tabLst>
            </a:pPr>
            <a:r>
              <a:rPr lang="en-US" sz="2400" dirty="0">
                <a:latin typeface="Calibri" panose="020F0502020204030204" pitchFamily="34" charset="0"/>
                <a:ea typeface="Calibri" panose="020F0502020204030204" pitchFamily="34" charset="0"/>
                <a:cs typeface="Times New Roman" panose="02020603050405020304" pitchFamily="18" charset="0"/>
              </a:rPr>
              <a:t>If the driver completes the 180-day stay, they are not required to pay the no insurance fee to reinstate their driving privileges.</a:t>
            </a:r>
          </a:p>
          <a:p>
            <a:pPr marL="1143000" lvl="2" indent="-228600">
              <a:lnSpc>
                <a:spcPct val="107000"/>
              </a:lnSpc>
              <a:buFont typeface="Arial" panose="020B0604020202020204" pitchFamily="34" charset="0"/>
              <a:buChar char="•"/>
              <a:tabLst>
                <a:tab pos="1371600" algn="l"/>
              </a:tabLst>
            </a:pPr>
            <a:r>
              <a:rPr lang="en-US" sz="2400" dirty="0">
                <a:latin typeface="Calibri" panose="020F0502020204030204" pitchFamily="34" charset="0"/>
                <a:ea typeface="Calibri" panose="020F0502020204030204" pitchFamily="34" charset="0"/>
                <a:cs typeface="Times New Roman" panose="02020603050405020304" pitchFamily="18" charset="0"/>
              </a:rPr>
              <a:t>If a SR26 cancellation of SR22 is received during the 180-day stay, the stay is removed, the suspension is reopened, and a new 180-day holding period starts.</a:t>
            </a:r>
            <a:endParaRPr lang="en-US" dirty="0"/>
          </a:p>
          <a:p>
            <a:endParaRPr lang="en-US" dirty="0"/>
          </a:p>
          <a:p>
            <a:pPr marL="0" indent="0">
              <a:buNone/>
            </a:pPr>
            <a:r>
              <a:rPr lang="en-US" sz="2400" dirty="0">
                <a:latin typeface="Calibri" panose="020F0502020204030204" pitchFamily="34" charset="0"/>
                <a:ea typeface="Calibri" panose="020F0502020204030204" pitchFamily="34" charset="0"/>
                <a:cs typeface="Times New Roman" panose="02020603050405020304" pitchFamily="18" charset="0"/>
              </a:rPr>
              <a:t>No Insurance suspensions that were effective prior 12/31/2021 had a 90-day mandatory suspension that should have expired by now. For these no insurance suspension(s) the driver can reinstate their driving privilege without having to pay the reinstatement fee by maintaining SR22 for 180 consecutive days.  </a:t>
            </a:r>
          </a:p>
          <a:p>
            <a:pPr marL="0" indent="0">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buFont typeface="Arial" panose="020B0604020202020204" pitchFamily="34" charset="0"/>
              <a:buChar char="•"/>
              <a:tabLst>
                <a:tab pos="1371600" algn="l"/>
              </a:tabLst>
            </a:pPr>
            <a:r>
              <a:rPr lang="en-US" sz="2400" dirty="0">
                <a:latin typeface="Calibri" panose="020F0502020204030204" pitchFamily="34" charset="0"/>
                <a:ea typeface="Calibri" panose="020F0502020204030204" pitchFamily="34" charset="0"/>
                <a:cs typeface="Times New Roman" panose="02020603050405020304" pitchFamily="18" charset="0"/>
              </a:rPr>
              <a:t>If a SR26 (cancellation of SR22) is received during the 180-day stay, the fee is placed back into an active status which will suspend the driver and a new 180-day holding period will start. </a:t>
            </a:r>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16</a:t>
            </a:fld>
            <a:endParaRPr lang="en-US"/>
          </a:p>
        </p:txBody>
      </p:sp>
    </p:spTree>
    <p:extLst>
      <p:ext uri="{BB962C8B-B14F-4D97-AF65-F5344CB8AC3E}">
        <p14:creationId xmlns:p14="http://schemas.microsoft.com/office/powerpoint/2010/main" val="2803932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F05B7-F760-51DA-0214-CA1569C219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A60B2B-C12A-DDD9-04B1-8AC86D1FAEA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C7E620-9D24-D3E8-DFB4-E0B81334AFFE}"/>
              </a:ext>
            </a:extLst>
          </p:cNvPr>
          <p:cNvSpPr>
            <a:spLocks noGrp="1"/>
          </p:cNvSpPr>
          <p:nvPr>
            <p:ph type="body" idx="1"/>
          </p:nvPr>
        </p:nvSpPr>
        <p:spPr/>
        <p:txBody>
          <a:bodyPr/>
          <a:lstStyle/>
          <a:p>
            <a:pPr algn="ctr"/>
            <a:r>
              <a:rPr lang="en-US" sz="1200" dirty="0"/>
              <a:t>If at any time you have a question, you can always call the court/clerk line.  We may be momentarily unavailable due to break or lunch.  Please leave a message; we will call you back.  If the question is unable to be answered by the BMV clerk, it will be escalated to someone who can better assist. </a:t>
            </a:r>
          </a:p>
          <a:p>
            <a:endParaRPr lang="en-US" sz="1200" dirty="0"/>
          </a:p>
          <a:p>
            <a:pPr algn="ctr"/>
            <a:r>
              <a:rPr lang="en-US" sz="1200" dirty="0"/>
              <a:t>Please remember that the contact information </a:t>
            </a:r>
            <a:br>
              <a:rPr lang="en-US" sz="1200" dirty="0"/>
            </a:br>
            <a:r>
              <a:rPr lang="en-US" sz="1200" dirty="0"/>
              <a:t>that has been provided is for the court clerks to utilize.  </a:t>
            </a:r>
            <a:br>
              <a:rPr lang="en-US" sz="1200" dirty="0"/>
            </a:br>
            <a:r>
              <a:rPr lang="en-US" sz="1200" dirty="0"/>
              <a:t>The Contact Center phone number is the only one </a:t>
            </a:r>
            <a:br>
              <a:rPr lang="en-US" sz="1200" dirty="0"/>
            </a:br>
            <a:r>
              <a:rPr lang="en-US" sz="1200" dirty="0"/>
              <a:t>that should be given to the public.    </a:t>
            </a:r>
          </a:p>
          <a:p>
            <a:endParaRPr lang="en-US" dirty="0"/>
          </a:p>
        </p:txBody>
      </p:sp>
      <p:sp>
        <p:nvSpPr>
          <p:cNvPr id="4" name="Slide Number Placeholder 3">
            <a:extLst>
              <a:ext uri="{FF2B5EF4-FFF2-40B4-BE49-F238E27FC236}">
                <a16:creationId xmlns:a16="http://schemas.microsoft.com/office/drawing/2014/main" id="{237F589A-46E9-97D3-3461-16189188DB56}"/>
              </a:ext>
            </a:extLst>
          </p:cNvPr>
          <p:cNvSpPr>
            <a:spLocks noGrp="1"/>
          </p:cNvSpPr>
          <p:nvPr>
            <p:ph type="sldNum" sz="quarter" idx="5"/>
          </p:nvPr>
        </p:nvSpPr>
        <p:spPr/>
        <p:txBody>
          <a:bodyPr/>
          <a:lstStyle/>
          <a:p>
            <a:fld id="{96C7996F-25BC-49C1-BF4F-DBFBCC52309B}" type="slidenum">
              <a:rPr lang="en-US" smtClean="0"/>
              <a:t>20</a:t>
            </a:fld>
            <a:endParaRPr lang="en-US"/>
          </a:p>
        </p:txBody>
      </p:sp>
    </p:spTree>
    <p:extLst>
      <p:ext uri="{BB962C8B-B14F-4D97-AF65-F5344CB8AC3E}">
        <p14:creationId xmlns:p14="http://schemas.microsoft.com/office/powerpoint/2010/main" val="2416102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3"/>
            <a:r>
              <a:rPr lang="en-US" sz="2400" dirty="0"/>
              <a:t>	Today we will talk a little about the SR16 and the PCA, Special Driving Privileges, CTOR, and how the courts have the ability to send almost every type of action for a driver record to the BMV electronically.  These are copies of what the SR16 and PCA look like. </a:t>
            </a:r>
          </a:p>
        </p:txBody>
      </p:sp>
      <p:sp>
        <p:nvSpPr>
          <p:cNvPr id="4" name="Slide Number Placeholder 3"/>
          <p:cNvSpPr>
            <a:spLocks noGrp="1"/>
          </p:cNvSpPr>
          <p:nvPr>
            <p:ph type="sldNum" sz="quarter" idx="5"/>
          </p:nvPr>
        </p:nvSpPr>
        <p:spPr/>
        <p:txBody>
          <a:bodyPr/>
          <a:lstStyle/>
          <a:p>
            <a:fld id="{96C7996F-25BC-49C1-BF4F-DBFBCC52309B}" type="slidenum">
              <a:rPr lang="en-US" smtClean="0"/>
              <a:t>3</a:t>
            </a:fld>
            <a:endParaRPr lang="en-US"/>
          </a:p>
        </p:txBody>
      </p:sp>
    </p:spTree>
    <p:extLst>
      <p:ext uri="{BB962C8B-B14F-4D97-AF65-F5344CB8AC3E}">
        <p14:creationId xmlns:p14="http://schemas.microsoft.com/office/powerpoint/2010/main" val="1097350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6DA0A-CE29-F611-9EAE-0A234E0FD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519652-5136-31C0-AA96-73C171D0C3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C7E68A-3633-1549-D777-8A29E4BC7A00}"/>
              </a:ext>
            </a:extLst>
          </p:cNvPr>
          <p:cNvSpPr>
            <a:spLocks noGrp="1"/>
          </p:cNvSpPr>
          <p:nvPr>
            <p:ph type="body" idx="1"/>
          </p:nvPr>
        </p:nvSpPr>
        <p:spPr/>
        <p:txBody>
          <a:bodyPr/>
          <a:lstStyle/>
          <a:p>
            <a:pPr lvl="3"/>
            <a:r>
              <a:rPr lang="en-US" sz="2400" dirty="0"/>
              <a:t>	</a:t>
            </a:r>
          </a:p>
          <a:p>
            <a:pPr marL="0" lvl="0" indent="0">
              <a:buNone/>
            </a:pPr>
            <a:r>
              <a:rPr lang="en-US" sz="3200" dirty="0"/>
              <a:t>The SR16 provides the ability for most of the actions the court is wanting to take on a driver record. Such as the ability to:</a:t>
            </a:r>
          </a:p>
          <a:p>
            <a:pPr lvl="3"/>
            <a:endParaRPr lang="en-US" dirty="0"/>
          </a:p>
          <a:p>
            <a:r>
              <a:rPr lang="en-US" sz="1200" dirty="0"/>
              <a:t>Did you know there are events in Odyssey that enable the court to create and mark an SR16 to have Special Driving Privileges (SDP) or SDP w/Interlock. You can also mark the PCA for SDP or SDP W/Interlock or IIL.  Removing the need for you to send a separate court order for an individual case. </a:t>
            </a:r>
          </a:p>
          <a:p>
            <a:endParaRPr lang="en-US" sz="1200" dirty="0"/>
          </a:p>
          <a:p>
            <a:r>
              <a:rPr lang="en-US" sz="1200" dirty="0"/>
              <a:t>   Now there are times when the Bureau will still need the order for SDP and that is when a court wants to give SDP on multiple suspensions. Example – a driver has 4 suspensions; 2 are for different case numbers and 2 are administrative suspensions Like DSP and  HTV 5/10 yr suspension.  </a:t>
            </a:r>
          </a:p>
          <a:p>
            <a:endParaRPr lang="en-US" dirty="0"/>
          </a:p>
        </p:txBody>
      </p:sp>
      <p:sp>
        <p:nvSpPr>
          <p:cNvPr id="4" name="Slide Number Placeholder 3">
            <a:extLst>
              <a:ext uri="{FF2B5EF4-FFF2-40B4-BE49-F238E27FC236}">
                <a16:creationId xmlns:a16="http://schemas.microsoft.com/office/drawing/2014/main" id="{015B1646-5D3C-AD12-DFD5-51F7EE08A98C}"/>
              </a:ext>
            </a:extLst>
          </p:cNvPr>
          <p:cNvSpPr>
            <a:spLocks noGrp="1"/>
          </p:cNvSpPr>
          <p:nvPr>
            <p:ph type="sldNum" sz="quarter" idx="5"/>
          </p:nvPr>
        </p:nvSpPr>
        <p:spPr/>
        <p:txBody>
          <a:bodyPr/>
          <a:lstStyle/>
          <a:p>
            <a:fld id="{96C7996F-25BC-49C1-BF4F-DBFBCC52309B}" type="slidenum">
              <a:rPr lang="en-US" smtClean="0"/>
              <a:t>4</a:t>
            </a:fld>
            <a:endParaRPr lang="en-US"/>
          </a:p>
        </p:txBody>
      </p:sp>
    </p:spTree>
    <p:extLst>
      <p:ext uri="{BB962C8B-B14F-4D97-AF65-F5344CB8AC3E}">
        <p14:creationId xmlns:p14="http://schemas.microsoft.com/office/powerpoint/2010/main" val="220436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None/>
            </a:pPr>
            <a:r>
              <a:rPr lang="en-US" dirty="0"/>
              <a:t>On the PC there are selections for SDP with or without interlock and an option for Court ordered interlock in lieu of  suspension.  We get questions from courts on what is the difference between these options? Well let me tell you. Interlock vs Interlock in lieu of suspension (meaning no suspension)</a:t>
            </a:r>
          </a:p>
          <a:p>
            <a:pPr lvl="1"/>
            <a:r>
              <a:rPr lang="en-US" dirty="0"/>
              <a:t>Interlock in Lieu of means the court wants the driver to have the interlock device on their vehicle instead of having a license suspension, this gives the driver a conditional license for driving and there is no indication of a suspension on the ODR. </a:t>
            </a:r>
          </a:p>
          <a:p>
            <a:pPr lvl="1"/>
            <a:endParaRPr lang="en-US" dirty="0"/>
          </a:p>
          <a:p>
            <a:pPr lvl="1"/>
            <a:r>
              <a:rPr lang="en-US" dirty="0"/>
              <a:t>Interlock can only be applied to a driver record if it is issued with  SDP.   This means when the court wants the suspension to remain on record but to be closed/terminated and a condition of SDP with interlock will be applied to the record. The suspension would still be shown on the ODR.   Also keep in mind a refusal does not qualify for SDP per statue. </a:t>
            </a:r>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5</a:t>
            </a:fld>
            <a:endParaRPr lang="en-US"/>
          </a:p>
        </p:txBody>
      </p:sp>
    </p:spTree>
    <p:extLst>
      <p:ext uri="{BB962C8B-B14F-4D97-AF65-F5344CB8AC3E}">
        <p14:creationId xmlns:p14="http://schemas.microsoft.com/office/powerpoint/2010/main" val="4050046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F871C-373F-5655-68ED-8DF2FFACB6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8C406A-3A22-934D-D8A5-47A6F5266E0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2339720-24EB-CFB3-DA4B-366B98D6099E}"/>
              </a:ext>
            </a:extLst>
          </p:cNvPr>
          <p:cNvSpPr>
            <a:spLocks noGrp="1"/>
          </p:cNvSpPr>
          <p:nvPr>
            <p:ph type="body" idx="1"/>
          </p:nvPr>
        </p:nvSpPr>
        <p:spPr/>
        <p:txBody>
          <a:bodyPr/>
          <a:lstStyle/>
          <a:p>
            <a:pPr lvl="3"/>
            <a:r>
              <a:rPr lang="en-US" sz="2400" dirty="0"/>
              <a:t>	This shows the 2 options on the PC . In Red this is for interlock in lieu of where the suspension is not viewable on the record. The yellow is where the SDP  with or with out the interlock. </a:t>
            </a:r>
          </a:p>
        </p:txBody>
      </p:sp>
      <p:sp>
        <p:nvSpPr>
          <p:cNvPr id="4" name="Slide Number Placeholder 3">
            <a:extLst>
              <a:ext uri="{FF2B5EF4-FFF2-40B4-BE49-F238E27FC236}">
                <a16:creationId xmlns:a16="http://schemas.microsoft.com/office/drawing/2014/main" id="{7E43DC97-4EEE-66D1-35D9-7A87592CBE1A}"/>
              </a:ext>
            </a:extLst>
          </p:cNvPr>
          <p:cNvSpPr>
            <a:spLocks noGrp="1"/>
          </p:cNvSpPr>
          <p:nvPr>
            <p:ph type="sldNum" sz="quarter" idx="5"/>
          </p:nvPr>
        </p:nvSpPr>
        <p:spPr/>
        <p:txBody>
          <a:bodyPr/>
          <a:lstStyle/>
          <a:p>
            <a:fld id="{96C7996F-25BC-49C1-BF4F-DBFBCC52309B}" type="slidenum">
              <a:rPr lang="en-US" smtClean="0"/>
              <a:t>6</a:t>
            </a:fld>
            <a:endParaRPr lang="en-US"/>
          </a:p>
        </p:txBody>
      </p:sp>
    </p:spTree>
    <p:extLst>
      <p:ext uri="{BB962C8B-B14F-4D97-AF65-F5344CB8AC3E}">
        <p14:creationId xmlns:p14="http://schemas.microsoft.com/office/powerpoint/2010/main" val="637781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There are still situations where a Court Order needs to be sent to the Bureau for actions to occur on a driver record such 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With all the actions you can do with the SR16 there are times we still need a court order like: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Orders for SDP for Admin suspension –like  </a:t>
            </a:r>
            <a:r>
              <a:rPr lang="en-US" sz="2800" dirty="0"/>
              <a:t>Life HTV suspensions or  5-or 10-year HTV suspension or DSP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CTOR susp – example court wants to suspend the driver for not following the conditions set by the court like complete a driver safety course.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When it is for Expungement -- The BMV requires certain information to be in the expungement orders to process the order properly like the Cause Number for the conviction(s) being expunged must be provided so we know what to expunge.  If this is not clear it may result in a return to the court for verification of the cause number(s) the action is being applied.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7</a:t>
            </a:fld>
            <a:endParaRPr lang="en-US"/>
          </a:p>
        </p:txBody>
      </p:sp>
    </p:spTree>
    <p:extLst>
      <p:ext uri="{BB962C8B-B14F-4D97-AF65-F5344CB8AC3E}">
        <p14:creationId xmlns:p14="http://schemas.microsoft.com/office/powerpoint/2010/main" val="2398717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None/>
            </a:pPr>
            <a:r>
              <a:rPr lang="en-US" dirty="0"/>
              <a:t>We get questions all the time like </a:t>
            </a:r>
          </a:p>
          <a:p>
            <a:pPr marL="0" indent="0">
              <a:buNone/>
            </a:pPr>
            <a:r>
              <a:rPr lang="en-US" dirty="0"/>
              <a:t>I know everyone sees the “BMV” and thinks we run these programs but we do not OCT does.</a:t>
            </a:r>
          </a:p>
          <a:p>
            <a:pPr marL="0" indent="0">
              <a:buNone/>
            </a:pPr>
            <a:r>
              <a:rPr lang="en-US" dirty="0"/>
              <a:t>“What “event” do I need to do to send the FTP to the BMV?”</a:t>
            </a:r>
          </a:p>
          <a:p>
            <a:pPr marL="0" indent="0">
              <a:buNone/>
            </a:pPr>
            <a:r>
              <a:rPr lang="en-US" dirty="0"/>
              <a:t>“How do I process an interlock on the PC in Odyssey?”</a:t>
            </a:r>
          </a:p>
          <a:p>
            <a:pPr marL="0" indent="0">
              <a:buNone/>
            </a:pPr>
            <a:r>
              <a:rPr lang="en-US" dirty="0"/>
              <a:t>“How do I force an SR16 on a dismissed DUI case, so the BMV removes the PC suspension?”</a:t>
            </a:r>
          </a:p>
          <a:p>
            <a:pPr marL="0" indent="0">
              <a:buNone/>
            </a:pPr>
            <a:r>
              <a:rPr lang="en-US" dirty="0"/>
              <a:t>“How do I amend the information on the SR16 that was sent to the BMV?”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Activity report -- “I submitted something to the BMV, but I do not see it on the record, why not?”</a:t>
            </a:r>
          </a:p>
          <a:p>
            <a:pPr lvl="2"/>
            <a:r>
              <a:rPr lang="en-US" dirty="0"/>
              <a:t>If no, then there is an error that needs to be corrected before it will transmit the helpdesk for OCT can help you.</a:t>
            </a:r>
          </a:p>
          <a:p>
            <a:pPr lvl="2"/>
            <a:r>
              <a:rPr lang="en-US" dirty="0"/>
              <a:t>If yes, does the report show it was printed? Printed SR16/PC will go through the manual process. Processing time is 7 to 10 business days. 	</a:t>
            </a:r>
          </a:p>
          <a:p>
            <a:pPr marL="0" indent="0">
              <a:buNone/>
            </a:pPr>
            <a:endParaRPr lang="en-US" dirty="0"/>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8</a:t>
            </a:fld>
            <a:endParaRPr lang="en-US"/>
          </a:p>
        </p:txBody>
      </p:sp>
    </p:spTree>
    <p:extLst>
      <p:ext uri="{BB962C8B-B14F-4D97-AF65-F5344CB8AC3E}">
        <p14:creationId xmlns:p14="http://schemas.microsoft.com/office/powerpoint/2010/main" val="877865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Remember when I stated one of the questions from the courts has been “I submitted the information why isn’t it on the record?”  Well, if the SR16 isn’t marked properly then it won’t have the action the court wants to take on the driver record completed properly.   you should check the record. You have access to view a driver record within Incite.  The OCT helpdesk can help you if you do not know where to look or need access to that option.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Here’s an example: Let us assume the court is closing an FTA suspension, but the SR16 is marked as ‘Payment’.  This will not work to clear the FTA suspension and would be returned to court for verification of action. The correct marking to close an FTA suspension would be “Reopened and Disposed”.</a:t>
            </a:r>
            <a:endParaRPr lang="en-US" sz="1200" dirty="0"/>
          </a:p>
          <a:p>
            <a:endParaRPr lang="en-US" dirty="0"/>
          </a:p>
        </p:txBody>
      </p:sp>
      <p:sp>
        <p:nvSpPr>
          <p:cNvPr id="4" name="Slide Number Placeholder 3"/>
          <p:cNvSpPr>
            <a:spLocks noGrp="1"/>
          </p:cNvSpPr>
          <p:nvPr>
            <p:ph type="sldNum" sz="quarter" idx="5"/>
          </p:nvPr>
        </p:nvSpPr>
        <p:spPr/>
        <p:txBody>
          <a:bodyPr/>
          <a:lstStyle/>
          <a:p>
            <a:fld id="{96C7996F-25BC-49C1-BF4F-DBFBCC52309B}" type="slidenum">
              <a:rPr lang="en-US" smtClean="0"/>
              <a:t>9</a:t>
            </a:fld>
            <a:endParaRPr lang="en-US"/>
          </a:p>
        </p:txBody>
      </p:sp>
    </p:spTree>
    <p:extLst>
      <p:ext uri="{BB962C8B-B14F-4D97-AF65-F5344CB8AC3E}">
        <p14:creationId xmlns:p14="http://schemas.microsoft.com/office/powerpoint/2010/main" val="1609599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5ACBD-E536-D115-BA2A-9A4DE7C5E2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D1315D-6212-9757-5724-CC87C03F88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FD268A-07B3-FB50-7BCE-06E0E23E80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citations that are for an out of state driver are sent to the State of Record (SOR) (i.e. the driver’s licensing state).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Other states may have longer processing times; we do not know what the times are for another state.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driver should inquire with their licensing state for the processing schedule.  They may have a reinstatement fee to pay to that State DMV.  However, we are always happy to re-send the information for the driver to their SOR.  </a:t>
            </a:r>
          </a:p>
          <a:p>
            <a:endParaRPr lang="en-US" dirty="0"/>
          </a:p>
        </p:txBody>
      </p:sp>
      <p:sp>
        <p:nvSpPr>
          <p:cNvPr id="4" name="Slide Number Placeholder 3">
            <a:extLst>
              <a:ext uri="{FF2B5EF4-FFF2-40B4-BE49-F238E27FC236}">
                <a16:creationId xmlns:a16="http://schemas.microsoft.com/office/drawing/2014/main" id="{C854C188-5A3E-8B65-63B9-A8AC54A8F9E3}"/>
              </a:ext>
            </a:extLst>
          </p:cNvPr>
          <p:cNvSpPr>
            <a:spLocks noGrp="1"/>
          </p:cNvSpPr>
          <p:nvPr>
            <p:ph type="sldNum" sz="quarter" idx="5"/>
          </p:nvPr>
        </p:nvSpPr>
        <p:spPr/>
        <p:txBody>
          <a:bodyPr/>
          <a:lstStyle/>
          <a:p>
            <a:fld id="{96C7996F-25BC-49C1-BF4F-DBFBCC52309B}" type="slidenum">
              <a:rPr lang="en-US" smtClean="0"/>
              <a:t>10</a:t>
            </a:fld>
            <a:endParaRPr lang="en-US"/>
          </a:p>
        </p:txBody>
      </p:sp>
    </p:spTree>
    <p:extLst>
      <p:ext uri="{BB962C8B-B14F-4D97-AF65-F5344CB8AC3E}">
        <p14:creationId xmlns:p14="http://schemas.microsoft.com/office/powerpoint/2010/main" val="16714672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305600"/>
            <a:ext cx="12192000" cy="687562"/>
          </a:xfrm>
        </p:spPr>
        <p:txBody>
          <a:bodyPr anchor="b">
            <a:normAutofit/>
          </a:bodyPr>
          <a:lstStyle>
            <a:lvl1pPr algn="ctr">
              <a:defRPr sz="4800"/>
            </a:lvl1pPr>
          </a:lstStyle>
          <a:p>
            <a:r>
              <a:rPr lang="en-US" dirty="0"/>
              <a:t>PRESENTATION TITLE</a:t>
            </a:r>
          </a:p>
        </p:txBody>
      </p:sp>
    </p:spTree>
    <p:extLst>
      <p:ext uri="{BB962C8B-B14F-4D97-AF65-F5344CB8AC3E}">
        <p14:creationId xmlns:p14="http://schemas.microsoft.com/office/powerpoint/2010/main" val="3640957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6"/>
            <a:ext cx="10515600" cy="3761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33525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2364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236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15490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587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Rectangle 1"/>
          <p:cNvSpPr/>
          <p:nvPr userDrawn="1"/>
        </p:nvSpPr>
        <p:spPr>
          <a:xfrm>
            <a:off x="8455742" y="1700981"/>
            <a:ext cx="3814916" cy="48490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P:\SPD\COMMUNICATIONS\logos\spdlogo_spdonly_trans.png"/>
          <p:cNvPicPr>
            <a:picLocks noChangeAspect="1" noChangeArrowheads="1"/>
          </p:cNvPicPr>
          <p:nvPr userDrawn="1"/>
        </p:nvPicPr>
        <p:blipFill>
          <a:blip r:embed="rId2" cstate="print"/>
          <a:srcRect/>
          <a:stretch>
            <a:fillRect/>
          </a:stretch>
        </p:blipFill>
        <p:spPr bwMode="auto">
          <a:xfrm>
            <a:off x="10871200" y="5437239"/>
            <a:ext cx="1145117" cy="1112787"/>
          </a:xfrm>
          <a:prstGeom prst="rect">
            <a:avLst/>
          </a:prstGeom>
          <a:noFill/>
          <a:ln w="9525">
            <a:noFill/>
            <a:miter lim="800000"/>
            <a:headEnd/>
            <a:tailEnd/>
          </a:ln>
        </p:spPr>
      </p:pic>
      <p:sp>
        <p:nvSpPr>
          <p:cNvPr id="5" name="Rectangle 4"/>
          <p:cNvSpPr/>
          <p:nvPr userDrawn="1"/>
        </p:nvSpPr>
        <p:spPr>
          <a:xfrm>
            <a:off x="0" y="6553200"/>
            <a:ext cx="12192000" cy="304800"/>
          </a:xfrm>
          <a:prstGeom prst="rect">
            <a:avLst/>
          </a:prstGeom>
          <a:solidFill>
            <a:srgbClr val="112A6D"/>
          </a:solidFill>
          <a:effectLst>
            <a:innerShdw blurRad="63500" dist="50800" dir="5400000">
              <a:prstClr val="black">
                <a:alpha val="50000"/>
              </a:prstClr>
            </a:inn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Title 1"/>
          <p:cNvSpPr>
            <a:spLocks noGrp="1"/>
          </p:cNvSpPr>
          <p:nvPr>
            <p:ph type="title"/>
          </p:nvPr>
        </p:nvSpPr>
        <p:spPr>
          <a:xfrm>
            <a:off x="406400" y="274638"/>
            <a:ext cx="10972800" cy="792162"/>
          </a:xfrm>
        </p:spPr>
        <p:txBody>
          <a:bodyPr>
            <a:normAutofit/>
          </a:bodyPr>
          <a:lstStyle/>
          <a:p>
            <a:r>
              <a:rPr lang="en-US"/>
              <a:t>Title goes here</a:t>
            </a:r>
          </a:p>
        </p:txBody>
      </p:sp>
      <p:sp>
        <p:nvSpPr>
          <p:cNvPr id="10" name="Content Placeholder 2"/>
          <p:cNvSpPr>
            <a:spLocks noGrp="1"/>
          </p:cNvSpPr>
          <p:nvPr>
            <p:ph sz="half" idx="1"/>
          </p:nvPr>
        </p:nvSpPr>
        <p:spPr>
          <a:xfrm>
            <a:off x="609600" y="1219201"/>
            <a:ext cx="11277600" cy="4419599"/>
          </a:xfrm>
        </p:spPr>
        <p:txBody>
          <a:bodyPr>
            <a:normAutofit/>
          </a:bodyPr>
          <a:lstStyle/>
          <a:p>
            <a:r>
              <a:rPr lang="en-US"/>
              <a:t>Subhead</a:t>
            </a:r>
          </a:p>
          <a:p>
            <a:r>
              <a:rPr lang="en-US"/>
              <a:t>Paragraph text goes here</a:t>
            </a:r>
          </a:p>
          <a:p>
            <a:r>
              <a:rPr lang="en-US"/>
              <a:t>Bullet list item 1</a:t>
            </a:r>
          </a:p>
          <a:p>
            <a:r>
              <a:rPr lang="en-US"/>
              <a:t>Bullet list item 2</a:t>
            </a:r>
          </a:p>
          <a:p>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1210004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908539" y="1749484"/>
            <a:ext cx="8104448" cy="1461404"/>
          </a:xfrm>
          <a:prstGeom prst="rect">
            <a:avLst/>
          </a:prstGeom>
        </p:spPr>
        <p:txBody>
          <a:bodyPr vert="horz" lIns="91440" tIns="45720" rIns="91440" bIns="45720" rtlCol="0" anchor="b">
            <a:normAutofit/>
          </a:bodyPr>
          <a:lstStyle/>
          <a:p>
            <a:r>
              <a:rPr lang="en-US"/>
              <a:t>Click to edit Master title style</a:t>
            </a:r>
          </a:p>
        </p:txBody>
      </p:sp>
      <p:sp>
        <p:nvSpPr>
          <p:cNvPr id="10" name="Text Placeholder 9"/>
          <p:cNvSpPr>
            <a:spLocks noGrp="1"/>
          </p:cNvSpPr>
          <p:nvPr>
            <p:ph type="body" sz="quarter" idx="10"/>
          </p:nvPr>
        </p:nvSpPr>
        <p:spPr>
          <a:xfrm>
            <a:off x="910493" y="3210888"/>
            <a:ext cx="8104717" cy="1698625"/>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691812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6"/>
            <a:ext cx="10515600" cy="3775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54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011340"/>
            <a:ext cx="10515600" cy="2852737"/>
          </a:xfrm>
        </p:spPr>
        <p:txBody>
          <a:bodyPr anchor="b">
            <a:normAutofit/>
          </a:bodyPr>
          <a:lstStyle>
            <a:lvl1pPr>
              <a:defRPr sz="4400"/>
            </a:lvl1pPr>
          </a:lstStyle>
          <a:p>
            <a:r>
              <a:rPr lang="en-US"/>
              <a:t>Click to edit Master title style</a:t>
            </a:r>
            <a:endParaRPr lang="en-US" dirty="0"/>
          </a:p>
        </p:txBody>
      </p:sp>
      <p:sp>
        <p:nvSpPr>
          <p:cNvPr id="3" name="Text Placeholder 2"/>
          <p:cNvSpPr>
            <a:spLocks noGrp="1"/>
          </p:cNvSpPr>
          <p:nvPr>
            <p:ph type="body" idx="1"/>
          </p:nvPr>
        </p:nvSpPr>
        <p:spPr>
          <a:xfrm>
            <a:off x="831851" y="38910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6C474F1F-CCFF-445B-B0C9-8A224E0A8A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14964" y="5494563"/>
            <a:ext cx="1198521" cy="1198521"/>
          </a:xfrm>
          <a:prstGeom prst="rect">
            <a:avLst/>
          </a:prstGeom>
          <a:effectLst>
            <a:outerShdw blurRad="50800" dist="38100" dir="8100000" algn="tr" rotWithShape="0">
              <a:prstClr val="black">
                <a:alpha val="40000"/>
              </a:prstClr>
            </a:outerShdw>
          </a:effectLst>
        </p:spPr>
      </p:pic>
      <p:sp>
        <p:nvSpPr>
          <p:cNvPr id="5" name="Rectangle 4">
            <a:extLst>
              <a:ext uri="{FF2B5EF4-FFF2-40B4-BE49-F238E27FC236}">
                <a16:creationId xmlns:a16="http://schemas.microsoft.com/office/drawing/2014/main" id="{D4BF68E5-EE55-4DAB-BDEF-92FF8DFCD5BF}"/>
              </a:ext>
            </a:extLst>
          </p:cNvPr>
          <p:cNvSpPr/>
          <p:nvPr userDrawn="1"/>
        </p:nvSpPr>
        <p:spPr>
          <a:xfrm>
            <a:off x="684212" y="3955984"/>
            <a:ext cx="8534401" cy="86628"/>
          </a:xfrm>
          <a:prstGeom prst="rect">
            <a:avLst/>
          </a:prstGeom>
          <a:pattFill prst="dashUpDiag">
            <a:fgClr>
              <a:schemeClr val="accent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4240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6"/>
            <a:ext cx="5181600" cy="3790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6"/>
            <a:ext cx="5181600" cy="3790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15634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11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11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EF85AEB4-AD9F-42F4-8721-C7C98B55B83D}"/>
              </a:ext>
            </a:extLst>
          </p:cNvPr>
          <p:cNvCxnSpPr/>
          <p:nvPr userDrawn="1"/>
        </p:nvCxnSpPr>
        <p:spPr>
          <a:xfrm>
            <a:off x="684212" y="1197125"/>
            <a:ext cx="2687594"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2589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744940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9255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60697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537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536797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60697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537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62487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01001594"/>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 id="2147484023" r:id="rId12"/>
    <p:sldLayoutId id="2147483669" r:id="rId13"/>
    <p:sldLayoutId id="2147483992" r:id="rId14"/>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courtdocuments@bmv.in.gov" TargetMode="External"/><Relationship Id="rId2" Type="http://schemas.openxmlformats.org/officeDocument/2006/relationships/hyperlink" Target="mailto:bmvcourts@bmv.in.gov"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melissa.smith@courts.in.gov" TargetMode="External"/><Relationship Id="rId2" Type="http://schemas.openxmlformats.org/officeDocument/2006/relationships/hyperlink" Target="mailto:helpdesk@courts.in.gov" TargetMode="External"/><Relationship Id="rId1" Type="http://schemas.openxmlformats.org/officeDocument/2006/relationships/slideLayout" Target="../slideLayouts/slideLayout2.xml"/><Relationship Id="rId4" Type="http://schemas.openxmlformats.org/officeDocument/2006/relationships/hyperlink" Target="mailto:annette.page@courts.in.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www.in.gov/bmv/contact"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727BF2-BB3D-406F-8FA7-72E039E6F10F}"/>
              </a:ext>
            </a:extLst>
          </p:cNvPr>
          <p:cNvSpPr>
            <a:spLocks noGrp="1"/>
          </p:cNvSpPr>
          <p:nvPr>
            <p:ph type="ctrTitle"/>
          </p:nvPr>
        </p:nvSpPr>
        <p:spPr/>
        <p:txBody>
          <a:bodyPr>
            <a:normAutofit fontScale="90000"/>
          </a:bodyPr>
          <a:lstStyle/>
          <a:p>
            <a:r>
              <a:rPr lang="en-US" b="1" dirty="0"/>
              <a:t>Record Management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E0225-388B-F415-AE6E-242882FC34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53F7E77-F989-DD32-3664-83FE73BDB583}"/>
              </a:ext>
            </a:extLst>
          </p:cNvPr>
          <p:cNvSpPr>
            <a:spLocks noGrp="1"/>
          </p:cNvSpPr>
          <p:nvPr>
            <p:ph type="title"/>
          </p:nvPr>
        </p:nvSpPr>
        <p:spPr>
          <a:xfrm>
            <a:off x="838200" y="365128"/>
            <a:ext cx="10515600" cy="780091"/>
          </a:xfrm>
        </p:spPr>
        <p:txBody>
          <a:bodyPr/>
          <a:lstStyle/>
          <a:p>
            <a:r>
              <a:rPr lang="en-US" dirty="0"/>
              <a:t>			   Out-of-State Drivers</a:t>
            </a:r>
          </a:p>
        </p:txBody>
      </p:sp>
      <p:sp>
        <p:nvSpPr>
          <p:cNvPr id="5" name="Content Placeholder 4">
            <a:extLst>
              <a:ext uri="{FF2B5EF4-FFF2-40B4-BE49-F238E27FC236}">
                <a16:creationId xmlns:a16="http://schemas.microsoft.com/office/drawing/2014/main" id="{9939CF41-BFF7-D6F0-E055-BA14BF139A07}"/>
              </a:ext>
            </a:extLst>
          </p:cNvPr>
          <p:cNvSpPr>
            <a:spLocks noGrp="1"/>
          </p:cNvSpPr>
          <p:nvPr>
            <p:ph idx="1"/>
          </p:nvPr>
        </p:nvSpPr>
        <p:spPr>
          <a:xfrm>
            <a:off x="838200" y="1338606"/>
            <a:ext cx="10640627" cy="4308050"/>
          </a:xfrm>
        </p:spPr>
        <p:txBody>
          <a:bodyPr>
            <a:noAutofit/>
          </a:bodyPr>
          <a:lstStyle/>
          <a:p>
            <a:pPr>
              <a:lnSpc>
                <a:spcPct val="100000"/>
              </a:lnSpc>
            </a:pPr>
            <a:r>
              <a:rPr lang="en-US" sz="3200" dirty="0"/>
              <a:t>What happens to IN citations given to out-of-state drivers?</a:t>
            </a:r>
          </a:p>
          <a:p>
            <a:pPr>
              <a:lnSpc>
                <a:spcPct val="100000"/>
              </a:lnSpc>
            </a:pPr>
            <a:endParaRPr lang="en-US" sz="3200" dirty="0"/>
          </a:p>
          <a:p>
            <a:pPr>
              <a:lnSpc>
                <a:spcPct val="100000"/>
              </a:lnSpc>
            </a:pPr>
            <a:r>
              <a:rPr lang="en-US" sz="3200" dirty="0"/>
              <a:t>How long does it take for that state to process?</a:t>
            </a:r>
          </a:p>
          <a:p>
            <a:pPr>
              <a:lnSpc>
                <a:spcPct val="100000"/>
              </a:lnSpc>
            </a:pPr>
            <a:endParaRPr lang="en-US" sz="3200" dirty="0"/>
          </a:p>
          <a:p>
            <a:pPr>
              <a:lnSpc>
                <a:spcPct val="100000"/>
              </a:lnSpc>
            </a:pPr>
            <a:r>
              <a:rPr lang="en-US" sz="3200" dirty="0"/>
              <a:t>What if the driver calls and says their state still has them suspended or hasn’t received compliance?</a:t>
            </a:r>
          </a:p>
          <a:p>
            <a:pPr>
              <a:lnSpc>
                <a:spcPct val="100000"/>
              </a:lnSpc>
            </a:pPr>
            <a:endParaRPr lang="en-US" sz="1800" dirty="0"/>
          </a:p>
        </p:txBody>
      </p:sp>
    </p:spTree>
    <p:extLst>
      <p:ext uri="{BB962C8B-B14F-4D97-AF65-F5344CB8AC3E}">
        <p14:creationId xmlns:p14="http://schemas.microsoft.com/office/powerpoint/2010/main" val="1367375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19E06-69D7-495D-BFDC-DC881399CB40}"/>
              </a:ext>
            </a:extLst>
          </p:cNvPr>
          <p:cNvSpPr>
            <a:spLocks noGrp="1"/>
          </p:cNvSpPr>
          <p:nvPr>
            <p:ph type="title"/>
          </p:nvPr>
        </p:nvSpPr>
        <p:spPr>
          <a:xfrm>
            <a:off x="758301" y="436150"/>
            <a:ext cx="10515600" cy="815602"/>
          </a:xfrm>
        </p:spPr>
        <p:txBody>
          <a:bodyPr/>
          <a:lstStyle/>
          <a:p>
            <a:r>
              <a:rPr lang="en-US" dirty="0">
                <a:solidFill>
                  <a:schemeClr val="tx1"/>
                </a:solidFill>
              </a:rPr>
              <a:t>        Common Reasons for Court Returns</a:t>
            </a:r>
          </a:p>
        </p:txBody>
      </p:sp>
      <p:sp>
        <p:nvSpPr>
          <p:cNvPr id="3" name="Content Placeholder 2">
            <a:extLst>
              <a:ext uri="{FF2B5EF4-FFF2-40B4-BE49-F238E27FC236}">
                <a16:creationId xmlns:a16="http://schemas.microsoft.com/office/drawing/2014/main" id="{DB390967-CE28-44AA-8EB8-A24637FA8038}"/>
              </a:ext>
            </a:extLst>
          </p:cNvPr>
          <p:cNvSpPr>
            <a:spLocks noGrp="1"/>
          </p:cNvSpPr>
          <p:nvPr>
            <p:ph idx="1"/>
          </p:nvPr>
        </p:nvSpPr>
        <p:spPr>
          <a:xfrm>
            <a:off x="758301" y="1560250"/>
            <a:ext cx="10515600" cy="3737499"/>
          </a:xfrm>
        </p:spPr>
        <p:txBody>
          <a:bodyPr>
            <a:noAutofit/>
          </a:bodyPr>
          <a:lstStyle/>
          <a:p>
            <a:pPr marL="285750" indent="-285750">
              <a:buFont typeface="Arial" panose="020B0604020202020204" pitchFamily="34" charset="0"/>
              <a:buChar char="•"/>
            </a:pPr>
            <a:r>
              <a:rPr lang="en-US" sz="3200" dirty="0"/>
              <a:t>Unable to verify individual</a:t>
            </a:r>
          </a:p>
          <a:p>
            <a:pPr marL="285750" indent="-285750">
              <a:buFont typeface="Arial" panose="020B0604020202020204" pitchFamily="34" charset="0"/>
              <a:buChar char="•"/>
            </a:pPr>
            <a:endParaRPr lang="en-US" sz="3200" dirty="0"/>
          </a:p>
          <a:p>
            <a:pPr marL="285750" indent="-285750">
              <a:buFont typeface="Arial" panose="020B0604020202020204" pitchFamily="34" charset="0"/>
              <a:buChar char="•"/>
            </a:pPr>
            <a:r>
              <a:rPr lang="en-US" sz="3200" dirty="0"/>
              <a:t>Special Driving Privileges (SDP) </a:t>
            </a:r>
          </a:p>
          <a:p>
            <a:pPr marL="285750" indent="-285750">
              <a:buFont typeface="Arial" panose="020B0604020202020204" pitchFamily="34" charset="0"/>
              <a:buChar char="•"/>
            </a:pPr>
            <a:endParaRPr lang="en-US" sz="3200" dirty="0"/>
          </a:p>
          <a:p>
            <a:pPr marL="285750" indent="-285750">
              <a:buFont typeface="Arial" panose="020B0604020202020204" pitchFamily="34" charset="0"/>
              <a:buChar char="•"/>
            </a:pPr>
            <a:r>
              <a:rPr lang="en-US" sz="3200" dirty="0"/>
              <a:t>Amendments</a:t>
            </a:r>
          </a:p>
          <a:p>
            <a:pPr marL="285750" indent="-285750">
              <a:buFont typeface="Arial" panose="020B0604020202020204" pitchFamily="34" charset="0"/>
              <a:buChar char="•"/>
            </a:pPr>
            <a:endParaRPr lang="en-US" sz="3200" dirty="0"/>
          </a:p>
          <a:p>
            <a:pPr marL="285750" indent="-285750">
              <a:buFont typeface="Arial" panose="020B0604020202020204" pitchFamily="34" charset="0"/>
              <a:buChar char="•"/>
            </a:pPr>
            <a:r>
              <a:rPr lang="en-US" sz="3200" dirty="0"/>
              <a:t>Expungements</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p:txBody>
      </p:sp>
    </p:spTree>
    <p:extLst>
      <p:ext uri="{BB962C8B-B14F-4D97-AF65-F5344CB8AC3E}">
        <p14:creationId xmlns:p14="http://schemas.microsoft.com/office/powerpoint/2010/main" val="688178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059AE1-8C8F-47A6-8590-E5B12C96C0E4}"/>
              </a:ext>
            </a:extLst>
          </p:cNvPr>
          <p:cNvPicPr>
            <a:picLocks noChangeAspect="1"/>
          </p:cNvPicPr>
          <p:nvPr/>
        </p:nvPicPr>
        <p:blipFill>
          <a:blip r:embed="rId3"/>
          <a:stretch>
            <a:fillRect/>
          </a:stretch>
        </p:blipFill>
        <p:spPr>
          <a:xfrm>
            <a:off x="719588" y="1242000"/>
            <a:ext cx="10515600" cy="4435786"/>
          </a:xfrm>
          <a:prstGeom prst="rect">
            <a:avLst/>
          </a:prstGeom>
        </p:spPr>
      </p:pic>
      <p:sp>
        <p:nvSpPr>
          <p:cNvPr id="8" name="Title 7">
            <a:extLst>
              <a:ext uri="{FF2B5EF4-FFF2-40B4-BE49-F238E27FC236}">
                <a16:creationId xmlns:a16="http://schemas.microsoft.com/office/drawing/2014/main" id="{E50CFFAD-EE9D-4620-9DF9-721BCC262FB9}"/>
              </a:ext>
            </a:extLst>
          </p:cNvPr>
          <p:cNvSpPr>
            <a:spLocks noGrp="1"/>
          </p:cNvSpPr>
          <p:nvPr>
            <p:ph type="title"/>
          </p:nvPr>
        </p:nvSpPr>
        <p:spPr>
          <a:xfrm>
            <a:off x="838200" y="365128"/>
            <a:ext cx="10515600" cy="876872"/>
          </a:xfrm>
        </p:spPr>
        <p:txBody>
          <a:bodyPr/>
          <a:lstStyle/>
          <a:p>
            <a:r>
              <a:rPr lang="en-US" dirty="0">
                <a:solidFill>
                  <a:schemeClr val="tx1"/>
                </a:solidFill>
              </a:rPr>
              <a:t>            Example reason for Court Return</a:t>
            </a:r>
          </a:p>
        </p:txBody>
      </p:sp>
    </p:spTree>
    <p:extLst>
      <p:ext uri="{BB962C8B-B14F-4D97-AF65-F5344CB8AC3E}">
        <p14:creationId xmlns:p14="http://schemas.microsoft.com/office/powerpoint/2010/main" val="464378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D25DE9-CCB0-4355-B15D-23457FC98196}"/>
              </a:ext>
            </a:extLst>
          </p:cNvPr>
          <p:cNvSpPr>
            <a:spLocks noGrp="1"/>
          </p:cNvSpPr>
          <p:nvPr>
            <p:ph type="title"/>
          </p:nvPr>
        </p:nvSpPr>
        <p:spPr>
          <a:xfrm>
            <a:off x="838200" y="1991917"/>
            <a:ext cx="10515600" cy="2387009"/>
          </a:xfrm>
        </p:spPr>
        <p:txBody>
          <a:bodyPr>
            <a:normAutofit/>
          </a:bodyPr>
          <a:lstStyle/>
          <a:p>
            <a:pPr algn="ctr"/>
            <a:r>
              <a:rPr lang="en-US" sz="6600" dirty="0">
                <a:solidFill>
                  <a:schemeClr val="tx1"/>
                </a:solidFill>
              </a:rPr>
              <a:t>	     SR22 Insurance  		Information</a:t>
            </a:r>
          </a:p>
        </p:txBody>
      </p:sp>
      <p:sp>
        <p:nvSpPr>
          <p:cNvPr id="2" name="TextBox 1">
            <a:extLst>
              <a:ext uri="{FF2B5EF4-FFF2-40B4-BE49-F238E27FC236}">
                <a16:creationId xmlns:a16="http://schemas.microsoft.com/office/drawing/2014/main" id="{8842F45B-24F0-4720-EBAB-AE90322E20EF}"/>
              </a:ext>
            </a:extLst>
          </p:cNvPr>
          <p:cNvSpPr txBox="1"/>
          <p:nvPr/>
        </p:nvSpPr>
        <p:spPr>
          <a:xfrm>
            <a:off x="838200" y="297711"/>
            <a:ext cx="10994064" cy="769441"/>
          </a:xfrm>
          <a:prstGeom prst="rect">
            <a:avLst/>
          </a:prstGeom>
          <a:noFill/>
        </p:spPr>
        <p:txBody>
          <a:bodyPr wrap="square" rtlCol="0">
            <a:spAutoFit/>
          </a:bodyPr>
          <a:lstStyle/>
          <a:p>
            <a:r>
              <a:rPr lang="en-US" sz="4400" dirty="0">
                <a:ea typeface="+mj-ea"/>
                <a:cs typeface="+mj-cs"/>
              </a:rPr>
              <a:t>  </a:t>
            </a:r>
            <a:r>
              <a:rPr kumimoji="0" lang="en-US" sz="4400" b="0" i="0" u="none" strike="noStrike" kern="1200" cap="none" spc="0" normalizeH="0" baseline="0" noProof="0" dirty="0">
                <a:ln>
                  <a:noFill/>
                </a:ln>
                <a:effectLst/>
                <a:uLnTx/>
                <a:uFillTx/>
                <a:ea typeface="+mj-ea"/>
                <a:cs typeface="+mj-cs"/>
              </a:rPr>
              <a:t>Changes that occurred with HEA 1199</a:t>
            </a:r>
            <a:endParaRPr lang="en-US" sz="4400" dirty="0"/>
          </a:p>
        </p:txBody>
      </p:sp>
    </p:spTree>
    <p:extLst>
      <p:ext uri="{BB962C8B-B14F-4D97-AF65-F5344CB8AC3E}">
        <p14:creationId xmlns:p14="http://schemas.microsoft.com/office/powerpoint/2010/main" val="3442871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E7D9B0-29C8-4524-92A1-7922D3FC1EE0}"/>
              </a:ext>
            </a:extLst>
          </p:cNvPr>
          <p:cNvSpPr>
            <a:spLocks noGrp="1"/>
          </p:cNvSpPr>
          <p:nvPr>
            <p:ph type="title"/>
          </p:nvPr>
        </p:nvSpPr>
        <p:spPr>
          <a:xfrm>
            <a:off x="838200" y="280067"/>
            <a:ext cx="10515600" cy="1325563"/>
          </a:xfrm>
        </p:spPr>
        <p:txBody>
          <a:bodyPr/>
          <a:lstStyle/>
          <a:p>
            <a:r>
              <a:rPr lang="en-US" dirty="0">
                <a:solidFill>
                  <a:schemeClr val="tx1"/>
                </a:solidFill>
              </a:rPr>
              <a:t>	Changes that occurred with HEA 1199</a:t>
            </a:r>
          </a:p>
        </p:txBody>
      </p:sp>
      <p:sp>
        <p:nvSpPr>
          <p:cNvPr id="5" name="Content Placeholder 4">
            <a:extLst>
              <a:ext uri="{FF2B5EF4-FFF2-40B4-BE49-F238E27FC236}">
                <a16:creationId xmlns:a16="http://schemas.microsoft.com/office/drawing/2014/main" id="{9B36226B-F747-4C26-8509-D2050082E1A1}"/>
              </a:ext>
            </a:extLst>
          </p:cNvPr>
          <p:cNvSpPr>
            <a:spLocks noGrp="1"/>
          </p:cNvSpPr>
          <p:nvPr>
            <p:ph idx="1"/>
          </p:nvPr>
        </p:nvSpPr>
        <p:spPr>
          <a:xfrm>
            <a:off x="2954079" y="2697496"/>
            <a:ext cx="6455735" cy="1236551"/>
          </a:xfrm>
        </p:spPr>
        <p:txBody>
          <a:bodyPr>
            <a:normAutofit/>
          </a:bodyPr>
          <a:lstStyle/>
          <a:p>
            <a:pPr marL="0" indent="0">
              <a:buNone/>
            </a:pPr>
            <a:r>
              <a:rPr lang="en-US" sz="6000" dirty="0"/>
              <a:t>Failure to Appear</a:t>
            </a:r>
          </a:p>
        </p:txBody>
      </p:sp>
    </p:spTree>
    <p:extLst>
      <p:ext uri="{BB962C8B-B14F-4D97-AF65-F5344CB8AC3E}">
        <p14:creationId xmlns:p14="http://schemas.microsoft.com/office/powerpoint/2010/main" val="4238609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DADDF-4734-7833-8839-DDBF7C6D71D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2950BAA-817E-5DD3-47FF-8C5B7DFC0D17}"/>
              </a:ext>
            </a:extLst>
          </p:cNvPr>
          <p:cNvSpPr>
            <a:spLocks noGrp="1"/>
          </p:cNvSpPr>
          <p:nvPr>
            <p:ph type="title"/>
          </p:nvPr>
        </p:nvSpPr>
        <p:spPr>
          <a:xfrm>
            <a:off x="645161" y="1785031"/>
            <a:ext cx="10515600" cy="2574318"/>
          </a:xfrm>
        </p:spPr>
        <p:txBody>
          <a:bodyPr>
            <a:normAutofit/>
          </a:bodyPr>
          <a:lstStyle/>
          <a:p>
            <a:r>
              <a:rPr lang="en-US" sz="6000" dirty="0">
                <a:solidFill>
                  <a:schemeClr val="tx1"/>
                </a:solidFill>
              </a:rPr>
              <a:t>                 Failure to Pay</a:t>
            </a:r>
          </a:p>
        </p:txBody>
      </p:sp>
      <p:sp>
        <p:nvSpPr>
          <p:cNvPr id="6" name="TextBox 5">
            <a:extLst>
              <a:ext uri="{FF2B5EF4-FFF2-40B4-BE49-F238E27FC236}">
                <a16:creationId xmlns:a16="http://schemas.microsoft.com/office/drawing/2014/main" id="{EC7AFC9B-9996-D1C7-04D2-94BEF0B57896}"/>
              </a:ext>
            </a:extLst>
          </p:cNvPr>
          <p:cNvSpPr txBox="1"/>
          <p:nvPr/>
        </p:nvSpPr>
        <p:spPr>
          <a:xfrm>
            <a:off x="452123" y="276446"/>
            <a:ext cx="10901677" cy="769441"/>
          </a:xfrm>
          <a:prstGeom prst="rect">
            <a:avLst/>
          </a:prstGeom>
          <a:noFill/>
        </p:spPr>
        <p:txBody>
          <a:bodyPr wrap="square" rtlCol="0">
            <a:spAutoFit/>
          </a:bodyPr>
          <a:lstStyle/>
          <a:p>
            <a:r>
              <a:rPr lang="en-US" sz="4400" dirty="0"/>
              <a:t>	Changes that occurred with HEA 1199</a:t>
            </a:r>
          </a:p>
        </p:txBody>
      </p:sp>
    </p:spTree>
    <p:extLst>
      <p:ext uri="{BB962C8B-B14F-4D97-AF65-F5344CB8AC3E}">
        <p14:creationId xmlns:p14="http://schemas.microsoft.com/office/powerpoint/2010/main" val="1872027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097A83-8416-4ECB-B5A3-1836BBBC434F}"/>
              </a:ext>
            </a:extLst>
          </p:cNvPr>
          <p:cNvSpPr>
            <a:spLocks noGrp="1"/>
          </p:cNvSpPr>
          <p:nvPr>
            <p:ph type="title"/>
          </p:nvPr>
        </p:nvSpPr>
        <p:spPr>
          <a:xfrm>
            <a:off x="838200" y="276351"/>
            <a:ext cx="10515600" cy="891272"/>
          </a:xfrm>
        </p:spPr>
        <p:txBody>
          <a:bodyPr/>
          <a:lstStyle/>
          <a:p>
            <a:r>
              <a:rPr lang="en-US" dirty="0">
                <a:solidFill>
                  <a:schemeClr val="tx1"/>
                </a:solidFill>
              </a:rPr>
              <a:t>	Changes that occurred with HEA 1199</a:t>
            </a:r>
          </a:p>
        </p:txBody>
      </p:sp>
      <p:sp>
        <p:nvSpPr>
          <p:cNvPr id="5" name="Content Placeholder 4">
            <a:extLst>
              <a:ext uri="{FF2B5EF4-FFF2-40B4-BE49-F238E27FC236}">
                <a16:creationId xmlns:a16="http://schemas.microsoft.com/office/drawing/2014/main" id="{F045DCCF-9DAC-4DCC-BF6F-EE97BE85705C}"/>
              </a:ext>
            </a:extLst>
          </p:cNvPr>
          <p:cNvSpPr>
            <a:spLocks noGrp="1"/>
          </p:cNvSpPr>
          <p:nvPr>
            <p:ph idx="1"/>
          </p:nvPr>
        </p:nvSpPr>
        <p:spPr>
          <a:xfrm>
            <a:off x="838200" y="2509284"/>
            <a:ext cx="10515600" cy="1552354"/>
          </a:xfrm>
        </p:spPr>
        <p:txBody>
          <a:bodyPr>
            <a:normAutofit/>
          </a:bodyPr>
          <a:lstStyle/>
          <a:p>
            <a:pPr marL="0" indent="0" algn="ctr">
              <a:buNone/>
            </a:pPr>
            <a:r>
              <a:rPr lang="en-US" sz="6000" dirty="0"/>
              <a:t>No Insurance Suspensions</a:t>
            </a:r>
          </a:p>
        </p:txBody>
      </p:sp>
    </p:spTree>
    <p:extLst>
      <p:ext uri="{BB962C8B-B14F-4D97-AF65-F5344CB8AC3E}">
        <p14:creationId xmlns:p14="http://schemas.microsoft.com/office/powerpoint/2010/main" val="1947162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DAD9D-CEF7-4F78-BFC9-5E0B6C628F12}"/>
              </a:ext>
            </a:extLst>
          </p:cNvPr>
          <p:cNvSpPr>
            <a:spLocks noGrp="1"/>
          </p:cNvSpPr>
          <p:nvPr>
            <p:ph type="title"/>
          </p:nvPr>
        </p:nvSpPr>
        <p:spPr>
          <a:xfrm>
            <a:off x="838200" y="184458"/>
            <a:ext cx="10515600" cy="849998"/>
          </a:xfrm>
        </p:spPr>
        <p:txBody>
          <a:bodyPr/>
          <a:lstStyle/>
          <a:p>
            <a:r>
              <a:rPr lang="en-US" dirty="0"/>
              <a:t>		Document Processing Time</a:t>
            </a:r>
          </a:p>
        </p:txBody>
      </p:sp>
      <p:sp>
        <p:nvSpPr>
          <p:cNvPr id="5" name="Content Placeholder 4">
            <a:extLst>
              <a:ext uri="{FF2B5EF4-FFF2-40B4-BE49-F238E27FC236}">
                <a16:creationId xmlns:a16="http://schemas.microsoft.com/office/drawing/2014/main" id="{0265788A-57C0-4F79-86D9-3EAC196ED7C3}"/>
              </a:ext>
            </a:extLst>
          </p:cNvPr>
          <p:cNvSpPr>
            <a:spLocks noGrp="1"/>
          </p:cNvSpPr>
          <p:nvPr>
            <p:ph idx="1"/>
          </p:nvPr>
        </p:nvSpPr>
        <p:spPr>
          <a:xfrm>
            <a:off x="838200" y="1207363"/>
            <a:ext cx="10515600" cy="4394239"/>
          </a:xfrm>
        </p:spPr>
        <p:txBody>
          <a:bodyPr>
            <a:noAutofit/>
          </a:bodyPr>
          <a:lstStyle/>
          <a:p>
            <a:pPr marL="342900" indent="-342900">
              <a:lnSpc>
                <a:spcPct val="100000"/>
              </a:lnSpc>
              <a:buFont typeface="Arial" panose="020B0604020202020204" pitchFamily="34" charset="0"/>
              <a:buChar char="•"/>
            </a:pPr>
            <a:r>
              <a:rPr lang="en-US" sz="2000" dirty="0"/>
              <a:t>Records Management processing time takes  approximately 7 – 10 Business Days once received from the courts. Please refrain from resending documents prior to the 10 day turn around time as this builds up the processing queues and will delay completion of your document.</a:t>
            </a:r>
          </a:p>
          <a:p>
            <a:pPr marL="342900" indent="-342900">
              <a:lnSpc>
                <a:spcPct val="100000"/>
              </a:lnSpc>
              <a:buFont typeface="Arial" panose="020B0604020202020204" pitchFamily="34" charset="0"/>
              <a:buChar char="•"/>
            </a:pPr>
            <a:r>
              <a:rPr lang="en-US" sz="2000" dirty="0"/>
              <a:t>If the driver believes their record has an error, they can request a Material Error Review. This can be found on our website. It is an electronic form submission.  </a:t>
            </a:r>
          </a:p>
          <a:p>
            <a:pPr marL="342900" indent="-342900">
              <a:lnSpc>
                <a:spcPct val="100000"/>
              </a:lnSpc>
              <a:buFont typeface="Arial" panose="020B0604020202020204" pitchFamily="34" charset="0"/>
              <a:buChar char="•"/>
            </a:pPr>
            <a:r>
              <a:rPr lang="en-US" sz="2000" dirty="0"/>
              <a:t>If there is a reason for longer processing times, we will ask Court Services to post the information on INCITE so the courts will know there may be additional processing time occurring.</a:t>
            </a:r>
          </a:p>
          <a:p>
            <a:pPr marL="342900" indent="-342900">
              <a:lnSpc>
                <a:spcPct val="100000"/>
              </a:lnSpc>
              <a:buFont typeface="Arial" panose="020B0604020202020204" pitchFamily="34" charset="0"/>
              <a:buChar char="•"/>
            </a:pPr>
            <a:r>
              <a:rPr lang="en-US" sz="2000" dirty="0"/>
              <a:t>Some documents must go to the Legal Department for processing or review and may experience a minor processing time increase.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FF914-9CF3-4CA8-913B-A921D331CC76}"/>
              </a:ext>
            </a:extLst>
          </p:cNvPr>
          <p:cNvSpPr>
            <a:spLocks noGrp="1"/>
          </p:cNvSpPr>
          <p:nvPr>
            <p:ph type="title"/>
          </p:nvPr>
        </p:nvSpPr>
        <p:spPr>
          <a:xfrm>
            <a:off x="838200" y="231963"/>
            <a:ext cx="10515600" cy="886624"/>
          </a:xfrm>
        </p:spPr>
        <p:txBody>
          <a:bodyPr/>
          <a:lstStyle/>
          <a:p>
            <a:r>
              <a:rPr lang="en-US" dirty="0">
                <a:solidFill>
                  <a:schemeClr val="tx1"/>
                </a:solidFill>
              </a:rPr>
              <a:t>		    BMV Contact Information</a:t>
            </a:r>
          </a:p>
        </p:txBody>
      </p:sp>
      <p:sp>
        <p:nvSpPr>
          <p:cNvPr id="5" name="Content Placeholder 4">
            <a:extLst>
              <a:ext uri="{FF2B5EF4-FFF2-40B4-BE49-F238E27FC236}">
                <a16:creationId xmlns:a16="http://schemas.microsoft.com/office/drawing/2014/main" id="{F3008B55-C115-4837-AD67-02EA2AD89CA9}"/>
              </a:ext>
            </a:extLst>
          </p:cNvPr>
          <p:cNvSpPr>
            <a:spLocks noGrp="1"/>
          </p:cNvSpPr>
          <p:nvPr>
            <p:ph idx="1"/>
          </p:nvPr>
        </p:nvSpPr>
        <p:spPr>
          <a:xfrm>
            <a:off x="838200" y="1095376"/>
            <a:ext cx="10515600" cy="4667248"/>
          </a:xfrm>
        </p:spPr>
        <p:txBody>
          <a:bodyPr>
            <a:noAutofit/>
          </a:bodyPr>
          <a:lstStyle/>
          <a:p>
            <a:pPr marL="233363" indent="-233363">
              <a:lnSpc>
                <a:spcPct val="100000"/>
              </a:lnSpc>
              <a:buFont typeface="Arial" pitchFamily="34" charset="0"/>
              <a:buChar char="•"/>
            </a:pPr>
            <a:r>
              <a:rPr lang="en-US" sz="1800" b="1" dirty="0"/>
              <a:t>BMV Court/ Clerk Phone Number – (317) 234-6382</a:t>
            </a:r>
          </a:p>
          <a:p>
            <a:pPr marL="690563" lvl="1" indent="-233363">
              <a:lnSpc>
                <a:spcPct val="100000"/>
              </a:lnSpc>
              <a:buFont typeface="Arial" pitchFamily="34" charset="0"/>
              <a:buChar char="•"/>
            </a:pPr>
            <a:r>
              <a:rPr lang="en-US" sz="1600" dirty="0"/>
              <a:t>Do not give our contact information to the public or to attorneys</a:t>
            </a:r>
          </a:p>
          <a:p>
            <a:pPr marL="690563" lvl="1" indent="-233363">
              <a:lnSpc>
                <a:spcPct val="100000"/>
              </a:lnSpc>
              <a:buFont typeface="Arial" pitchFamily="34" charset="0"/>
              <a:buChar char="•"/>
            </a:pPr>
            <a:r>
              <a:rPr lang="en-US" sz="1600" dirty="0"/>
              <a:t>Leave a voicemail, otherwise we do not know you called </a:t>
            </a:r>
          </a:p>
          <a:p>
            <a:pPr marL="690563" lvl="1" indent="-233363">
              <a:lnSpc>
                <a:spcPct val="100000"/>
              </a:lnSpc>
              <a:buFont typeface="Arial" pitchFamily="34" charset="0"/>
              <a:buChar char="•"/>
            </a:pPr>
            <a:r>
              <a:rPr lang="en-US" sz="1600" dirty="0"/>
              <a:t>Voicemails left will receive a call back within two (2) business day(s) </a:t>
            </a:r>
          </a:p>
          <a:p>
            <a:pPr marL="690563" lvl="1" indent="-233363">
              <a:lnSpc>
                <a:spcPct val="100000"/>
              </a:lnSpc>
              <a:buFont typeface="Arial" pitchFamily="34" charset="0"/>
              <a:buChar char="•"/>
            </a:pPr>
            <a:endParaRPr lang="en-US" sz="1600" b="1" dirty="0"/>
          </a:p>
          <a:p>
            <a:pPr marL="233363" indent="-233363">
              <a:lnSpc>
                <a:spcPct val="100000"/>
              </a:lnSpc>
              <a:buFont typeface="Arial" pitchFamily="34" charset="0"/>
              <a:buChar char="•"/>
            </a:pPr>
            <a:r>
              <a:rPr lang="en-US" sz="1800" b="1" dirty="0"/>
              <a:t>BMV Court/ Clerk Email Box – </a:t>
            </a:r>
            <a:r>
              <a:rPr lang="en-US" sz="1800" b="1" dirty="0">
                <a:hlinkClick r:id="rId2">
                  <a:extLst>
                    <a:ext uri="{A12FA001-AC4F-418D-AE19-62706E023703}">
                      <ahyp:hlinkClr xmlns:ahyp="http://schemas.microsoft.com/office/drawing/2018/hyperlinkcolor" val="tx"/>
                    </a:ext>
                  </a:extLst>
                </a:hlinkClick>
              </a:rPr>
              <a:t>bmvcourts@bmv.in.gov</a:t>
            </a:r>
            <a:endParaRPr lang="en-US" sz="1800" b="1" dirty="0"/>
          </a:p>
          <a:p>
            <a:pPr marL="690563" lvl="1" indent="-233363">
              <a:lnSpc>
                <a:spcPct val="100000"/>
              </a:lnSpc>
              <a:buFont typeface="Arial" pitchFamily="34" charset="0"/>
              <a:buChar char="•"/>
            </a:pPr>
            <a:r>
              <a:rPr lang="en-US" sz="1600" dirty="0"/>
              <a:t>Court/ Clerk questions should be submitted to the BMV Court/ Clerk Email Box</a:t>
            </a:r>
          </a:p>
          <a:p>
            <a:pPr marL="690563" lvl="1" indent="-233363">
              <a:lnSpc>
                <a:spcPct val="100000"/>
              </a:lnSpc>
              <a:buFont typeface="Arial" pitchFamily="34" charset="0"/>
              <a:buChar char="•"/>
            </a:pPr>
            <a:r>
              <a:rPr lang="en-US" sz="1600" dirty="0"/>
              <a:t>Courts/ Clerks should expect a response (either email or telephone call) within two (2) business day(s)</a:t>
            </a:r>
          </a:p>
          <a:p>
            <a:pPr marL="690563" lvl="1" indent="-233363">
              <a:lnSpc>
                <a:spcPct val="100000"/>
              </a:lnSpc>
              <a:buFont typeface="Arial" pitchFamily="34" charset="0"/>
              <a:buChar char="•"/>
            </a:pPr>
            <a:endParaRPr lang="en-US" sz="1600" dirty="0"/>
          </a:p>
          <a:p>
            <a:pPr marL="233363" indent="-233363">
              <a:lnSpc>
                <a:spcPct val="100000"/>
              </a:lnSpc>
              <a:buFont typeface="Arial" pitchFamily="34" charset="0"/>
              <a:buChar char="•"/>
            </a:pPr>
            <a:r>
              <a:rPr lang="en-US" sz="1800" b="1" dirty="0"/>
              <a:t>Submitting Court Documents via Email –  </a:t>
            </a:r>
            <a:r>
              <a:rPr lang="en-US" sz="1800" b="1" dirty="0">
                <a:hlinkClick r:id="rId3">
                  <a:extLst>
                    <a:ext uri="{A12FA001-AC4F-418D-AE19-62706E023703}">
                      <ahyp:hlinkClr xmlns:ahyp="http://schemas.microsoft.com/office/drawing/2018/hyperlinkcolor" val="tx"/>
                    </a:ext>
                  </a:extLst>
                </a:hlinkClick>
              </a:rPr>
              <a:t>courtdocuments@bmv.in.gov</a:t>
            </a:r>
            <a:endParaRPr lang="en-US" sz="1800" b="1" dirty="0"/>
          </a:p>
          <a:p>
            <a:pPr marL="690563" lvl="1" indent="-233363">
              <a:lnSpc>
                <a:spcPct val="100000"/>
              </a:lnSpc>
            </a:pPr>
            <a:r>
              <a:rPr lang="en-US" sz="1800" b="1" dirty="0"/>
              <a:t>This email is for documents only. Questions will not be answered from this email. </a:t>
            </a:r>
          </a:p>
          <a:p>
            <a:pPr marL="690563" lvl="1" indent="-233363">
              <a:lnSpc>
                <a:spcPct val="100000"/>
              </a:lnSpc>
            </a:pPr>
            <a:endParaRPr lang="en-US" sz="1800" b="1" dirty="0"/>
          </a:p>
          <a:p>
            <a:pPr marL="233363" indent="-233363">
              <a:lnSpc>
                <a:spcPct val="100000"/>
              </a:lnSpc>
            </a:pPr>
            <a:r>
              <a:rPr lang="en-US" sz="1800" b="1" dirty="0"/>
              <a:t>Our fax number is (317) 233-5153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2B7-70D2-8698-1BBA-D3DB0A5AB2E5}"/>
              </a:ext>
            </a:extLst>
          </p:cNvPr>
          <p:cNvSpPr>
            <a:spLocks noGrp="1"/>
          </p:cNvSpPr>
          <p:nvPr>
            <p:ph type="title"/>
          </p:nvPr>
        </p:nvSpPr>
        <p:spPr>
          <a:xfrm>
            <a:off x="237067" y="116772"/>
            <a:ext cx="11842044" cy="989540"/>
          </a:xfrm>
        </p:spPr>
        <p:txBody>
          <a:bodyPr>
            <a:normAutofit/>
          </a:bodyPr>
          <a:lstStyle/>
          <a:p>
            <a:r>
              <a:rPr lang="en-US" sz="4000" dirty="0">
                <a:solidFill>
                  <a:schemeClr val="tx1"/>
                </a:solidFill>
                <a:latin typeface="+mn-lt"/>
              </a:rPr>
              <a:t>  Office of Court Technology Helpdesk Assistance</a:t>
            </a:r>
          </a:p>
        </p:txBody>
      </p:sp>
      <p:sp>
        <p:nvSpPr>
          <p:cNvPr id="3" name="Content Placeholder 2">
            <a:extLst>
              <a:ext uri="{FF2B5EF4-FFF2-40B4-BE49-F238E27FC236}">
                <a16:creationId xmlns:a16="http://schemas.microsoft.com/office/drawing/2014/main" id="{CBA35EFB-D23C-079A-B14D-C8B2B9F98325}"/>
              </a:ext>
            </a:extLst>
          </p:cNvPr>
          <p:cNvSpPr>
            <a:spLocks noGrp="1"/>
          </p:cNvSpPr>
          <p:nvPr>
            <p:ph idx="1"/>
          </p:nvPr>
        </p:nvSpPr>
        <p:spPr>
          <a:xfrm>
            <a:off x="237067" y="1253067"/>
            <a:ext cx="11842044" cy="4617155"/>
          </a:xfrm>
        </p:spPr>
        <p:txBody>
          <a:bodyPr>
            <a:normAutofit fontScale="92500" lnSpcReduction="20000"/>
          </a:bodyPr>
          <a:lstStyle/>
          <a:p>
            <a:pPr marL="0" indent="0" algn="ctr">
              <a:buNone/>
            </a:pPr>
            <a:r>
              <a:rPr lang="en-US" dirty="0"/>
              <a:t>      </a:t>
            </a:r>
            <a:r>
              <a:rPr lang="en-US" b="1" dirty="0"/>
              <a:t>Court Technology Helpdesk Telephone Number</a:t>
            </a:r>
            <a:r>
              <a:rPr lang="en-US" dirty="0"/>
              <a:t>: 1-888-275-5822</a:t>
            </a:r>
          </a:p>
          <a:p>
            <a:pPr marL="0" indent="0" algn="ctr">
              <a:buNone/>
            </a:pPr>
            <a:endParaRPr lang="en-US" dirty="0"/>
          </a:p>
          <a:p>
            <a:pPr marL="0" indent="0" algn="ctr">
              <a:buNone/>
            </a:pPr>
            <a:r>
              <a:rPr lang="en-US" dirty="0"/>
              <a:t>Email: </a:t>
            </a:r>
            <a:r>
              <a:rPr lang="en-US" b="1" dirty="0">
                <a:hlinkClick r:id="rId2">
                  <a:extLst>
                    <a:ext uri="{A12FA001-AC4F-418D-AE19-62706E023703}">
                      <ahyp:hlinkClr xmlns:ahyp="http://schemas.microsoft.com/office/drawing/2018/hyperlinkcolor" val="tx"/>
                    </a:ext>
                  </a:extLst>
                </a:hlinkClick>
              </a:rPr>
              <a:t>helpdesk@courts.in.gov</a:t>
            </a:r>
            <a:endParaRPr lang="en-US" b="1" dirty="0"/>
          </a:p>
          <a:p>
            <a:pPr marL="0" indent="0" algn="ctr">
              <a:buNone/>
            </a:pPr>
            <a:endParaRPr lang="en-US" dirty="0"/>
          </a:p>
          <a:p>
            <a:pPr marL="0" indent="0" algn="ctr">
              <a:buNone/>
            </a:pPr>
            <a:r>
              <a:rPr lang="en-US" b="1" dirty="0"/>
              <a:t>Melissa Smith</a:t>
            </a:r>
          </a:p>
          <a:p>
            <a:pPr marL="0" indent="0" algn="ctr">
              <a:buNone/>
            </a:pPr>
            <a:r>
              <a:rPr lang="en-US" dirty="0"/>
              <a:t>Email</a:t>
            </a:r>
            <a:r>
              <a:rPr lang="en-US" b="1" dirty="0"/>
              <a:t>: </a:t>
            </a:r>
            <a:r>
              <a:rPr lang="en-US" b="1" dirty="0">
                <a:hlinkClick r:id="rId3">
                  <a:extLst>
                    <a:ext uri="{A12FA001-AC4F-418D-AE19-62706E023703}">
                      <ahyp:hlinkClr xmlns:ahyp="http://schemas.microsoft.com/office/drawing/2018/hyperlinkcolor" val="tx"/>
                    </a:ext>
                  </a:extLst>
                </a:hlinkClick>
              </a:rPr>
              <a:t>melissa.smith@courts.in.gov</a:t>
            </a:r>
            <a:endParaRPr lang="en-US" b="1" dirty="0"/>
          </a:p>
          <a:p>
            <a:pPr marL="0" indent="0" algn="ctr">
              <a:buNone/>
            </a:pPr>
            <a:r>
              <a:rPr lang="en-US" dirty="0"/>
              <a:t>Telephone: (317) 234-2713</a:t>
            </a:r>
          </a:p>
          <a:p>
            <a:pPr marL="0" indent="0" algn="ctr">
              <a:buNone/>
            </a:pPr>
            <a:endParaRPr lang="en-US" dirty="0"/>
          </a:p>
          <a:p>
            <a:pPr marL="0" indent="0" algn="ctr">
              <a:buNone/>
            </a:pPr>
            <a:r>
              <a:rPr lang="en-US" b="1" dirty="0"/>
              <a:t>Annette Page</a:t>
            </a:r>
          </a:p>
          <a:p>
            <a:pPr marL="0" indent="0" algn="ctr">
              <a:buNone/>
            </a:pPr>
            <a:r>
              <a:rPr lang="en-US" dirty="0"/>
              <a:t>Email</a:t>
            </a:r>
            <a:r>
              <a:rPr lang="en-US" b="1" dirty="0"/>
              <a:t>: </a:t>
            </a:r>
            <a:r>
              <a:rPr lang="en-US" b="1" dirty="0">
                <a:hlinkClick r:id="rId4">
                  <a:extLst>
                    <a:ext uri="{A12FA001-AC4F-418D-AE19-62706E023703}">
                      <ahyp:hlinkClr xmlns:ahyp="http://schemas.microsoft.com/office/drawing/2018/hyperlinkcolor" val="tx"/>
                    </a:ext>
                  </a:extLst>
                </a:hlinkClick>
              </a:rPr>
              <a:t>annette.page@courts.in.gov</a:t>
            </a:r>
            <a:r>
              <a:rPr lang="en-US" b="1" dirty="0"/>
              <a:t>  </a:t>
            </a:r>
          </a:p>
          <a:p>
            <a:pPr marL="0" indent="0" algn="ctr">
              <a:buNone/>
            </a:pPr>
            <a:r>
              <a:rPr lang="en-US" dirty="0"/>
              <a:t>Telephone: (317) 234-3064</a:t>
            </a:r>
          </a:p>
          <a:p>
            <a:endParaRPr lang="en-US" dirty="0"/>
          </a:p>
          <a:p>
            <a:endParaRPr lang="en-US" dirty="0"/>
          </a:p>
        </p:txBody>
      </p:sp>
    </p:spTree>
    <p:extLst>
      <p:ext uri="{BB962C8B-B14F-4D97-AF65-F5344CB8AC3E}">
        <p14:creationId xmlns:p14="http://schemas.microsoft.com/office/powerpoint/2010/main" val="431785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0624" y="885186"/>
            <a:ext cx="11270751" cy="3477875"/>
          </a:xfrm>
          <a:prstGeom prst="rect">
            <a:avLst/>
          </a:prstGeom>
        </p:spPr>
        <p:txBody>
          <a:bodyPr wrap="square">
            <a:spAutoFit/>
          </a:bodyPr>
          <a:lstStyle/>
          <a:p>
            <a:pPr algn="ctr"/>
            <a:r>
              <a:rPr lang="en-US" sz="4400" dirty="0">
                <a:solidFill>
                  <a:schemeClr val="tx2"/>
                </a:solidFill>
                <a:latin typeface="+mj-lt"/>
              </a:rPr>
              <a:t>Records Management</a:t>
            </a:r>
          </a:p>
          <a:p>
            <a:pPr algn="ctr"/>
            <a:endParaRPr lang="en-US" sz="2800" dirty="0">
              <a:latin typeface="Arial" panose="020B0604020202020204" pitchFamily="34" charset="0"/>
              <a:cs typeface="Arial" panose="020B0604020202020204" pitchFamily="34" charset="0"/>
            </a:endParaRPr>
          </a:p>
          <a:p>
            <a:pPr algn="ctr"/>
            <a:r>
              <a:rPr lang="en-US" sz="2800" dirty="0">
                <a:latin typeface="Arial" panose="020B0604020202020204" pitchFamily="34" charset="0"/>
                <a:cs typeface="Arial" panose="020B0604020202020204" pitchFamily="34" charset="0"/>
              </a:rPr>
              <a:t>Director -  Loretta Robinson</a:t>
            </a:r>
          </a:p>
          <a:p>
            <a:pPr algn="ctr"/>
            <a:r>
              <a:rPr lang="en-US" sz="2800" dirty="0">
                <a:latin typeface="Arial" panose="020B0604020202020204" pitchFamily="34" charset="0"/>
                <a:cs typeface="Arial" panose="020B0604020202020204" pitchFamily="34" charset="0"/>
              </a:rPr>
              <a:t>Program Director – Christyna Eaton</a:t>
            </a:r>
          </a:p>
          <a:p>
            <a:pPr algn="ctr"/>
            <a:r>
              <a:rPr lang="en-US" sz="2800" dirty="0">
                <a:latin typeface="Arial" panose="020B0604020202020204" pitchFamily="34" charset="0"/>
                <a:cs typeface="Arial" panose="020B0604020202020204" pitchFamily="34" charset="0"/>
              </a:rPr>
              <a:t>Program Coordinators – Carrie Brown and Ashley Littleton</a:t>
            </a:r>
          </a:p>
          <a:p>
            <a:pPr algn="ctr"/>
            <a:endParaRPr lang="en-US" sz="2000" b="1" dirty="0">
              <a:latin typeface="Arial" panose="020B0604020202020204" pitchFamily="34" charset="0"/>
              <a:cs typeface="Arial" panose="020B0604020202020204" pitchFamily="34" charset="0"/>
            </a:endParaRPr>
          </a:p>
          <a:p>
            <a:pPr algn="ctr"/>
            <a:endParaRPr lang="en-US" sz="2000" b="1" dirty="0"/>
          </a:p>
          <a:p>
            <a:pPr algn="ctr"/>
            <a:endParaRPr lang="en-US" sz="2400" b="1" dirty="0"/>
          </a:p>
        </p:txBody>
      </p:sp>
    </p:spTree>
    <p:extLst>
      <p:ext uri="{BB962C8B-B14F-4D97-AF65-F5344CB8AC3E}">
        <p14:creationId xmlns:p14="http://schemas.microsoft.com/office/powerpoint/2010/main" val="3466001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18A89-DE72-6578-EACF-153211B43A4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45631F-0B52-A417-728F-73D471D2F178}"/>
              </a:ext>
            </a:extLst>
          </p:cNvPr>
          <p:cNvSpPr>
            <a:spLocks noGrp="1"/>
          </p:cNvSpPr>
          <p:nvPr>
            <p:ph type="title"/>
          </p:nvPr>
        </p:nvSpPr>
        <p:spPr>
          <a:xfrm>
            <a:off x="838200" y="304801"/>
            <a:ext cx="10515600" cy="796030"/>
          </a:xfrm>
        </p:spPr>
        <p:txBody>
          <a:bodyPr>
            <a:normAutofit fontScale="90000"/>
          </a:bodyPr>
          <a:lstStyle/>
          <a:p>
            <a:r>
              <a:rPr lang="en-US" dirty="0">
                <a:solidFill>
                  <a:schemeClr val="tx1"/>
                </a:solidFill>
                <a:latin typeface="+mn-lt"/>
              </a:rPr>
              <a:t>   Contact Center Information for the Public</a:t>
            </a:r>
          </a:p>
        </p:txBody>
      </p:sp>
      <p:sp>
        <p:nvSpPr>
          <p:cNvPr id="5" name="Content Placeholder 4">
            <a:extLst>
              <a:ext uri="{FF2B5EF4-FFF2-40B4-BE49-F238E27FC236}">
                <a16:creationId xmlns:a16="http://schemas.microsoft.com/office/drawing/2014/main" id="{E3900350-454F-A66E-FDF9-0ADF44EC81B3}"/>
              </a:ext>
            </a:extLst>
          </p:cNvPr>
          <p:cNvSpPr>
            <a:spLocks noGrp="1"/>
          </p:cNvSpPr>
          <p:nvPr>
            <p:ph idx="1"/>
          </p:nvPr>
        </p:nvSpPr>
        <p:spPr>
          <a:xfrm>
            <a:off x="0" y="1221063"/>
            <a:ext cx="11988800" cy="4897515"/>
          </a:xfrm>
        </p:spPr>
        <p:txBody>
          <a:bodyPr>
            <a:normAutofit/>
          </a:bodyPr>
          <a:lstStyle/>
          <a:p>
            <a:pPr marL="0" indent="0">
              <a:lnSpc>
                <a:spcPct val="100000"/>
              </a:lnSpc>
              <a:spcBef>
                <a:spcPts val="1200"/>
              </a:spcBef>
              <a:buNone/>
            </a:pPr>
            <a:r>
              <a:rPr lang="en-US" sz="4000" b="1" dirty="0"/>
              <a:t>BMV Contact Center Telephone</a:t>
            </a:r>
            <a:r>
              <a:rPr lang="en-US" sz="4000" dirty="0"/>
              <a:t>– (888) 692-6841</a:t>
            </a:r>
          </a:p>
          <a:p>
            <a:pPr marL="1200150" lvl="2" indent="-285750">
              <a:lnSpc>
                <a:spcPct val="100000"/>
              </a:lnSpc>
              <a:spcBef>
                <a:spcPts val="1200"/>
              </a:spcBef>
              <a:buFont typeface="Courier New" panose="02070309020205020404" pitchFamily="49" charset="0"/>
              <a:buChar char="o"/>
            </a:pPr>
            <a:r>
              <a:rPr lang="en-US" sz="2400" dirty="0"/>
              <a:t>All calls are answered in real time. </a:t>
            </a:r>
          </a:p>
          <a:p>
            <a:pPr marL="1200150" lvl="2" indent="-285750">
              <a:lnSpc>
                <a:spcPct val="100000"/>
              </a:lnSpc>
              <a:spcBef>
                <a:spcPts val="1200"/>
              </a:spcBef>
              <a:buFont typeface="Courier New" panose="02070309020205020404" pitchFamily="49" charset="0"/>
              <a:buChar char="o"/>
            </a:pPr>
            <a:r>
              <a:rPr lang="en-US" sz="2400" dirty="0"/>
              <a:t>All calls are logged to ensure issue resolution as</a:t>
            </a:r>
            <a:br>
              <a:rPr lang="en-US" sz="2400" dirty="0"/>
            </a:br>
            <a:r>
              <a:rPr lang="en-US" sz="2400" dirty="0"/>
              <a:t>well as identifying additional areas for improvement.</a:t>
            </a:r>
          </a:p>
          <a:p>
            <a:pPr marL="0" indent="0">
              <a:lnSpc>
                <a:spcPct val="100000"/>
              </a:lnSpc>
              <a:spcBef>
                <a:spcPts val="1200"/>
              </a:spcBef>
              <a:buNone/>
            </a:pPr>
            <a:endParaRPr lang="en-US" sz="2400" dirty="0"/>
          </a:p>
          <a:p>
            <a:pPr marL="0" indent="0">
              <a:lnSpc>
                <a:spcPct val="100000"/>
              </a:lnSpc>
              <a:spcBef>
                <a:spcPts val="1200"/>
              </a:spcBef>
              <a:buNone/>
            </a:pPr>
            <a:r>
              <a:rPr lang="en-US" sz="2400" dirty="0"/>
              <a:t>Customers can email the Contact Center by going to </a:t>
            </a:r>
            <a:r>
              <a:rPr lang="en-US" sz="2400" u="sng" dirty="0">
                <a:hlinkClick r:id="rId3"/>
              </a:rPr>
              <a:t>https://www.in.gov/bmv/contact</a:t>
            </a:r>
            <a:r>
              <a:rPr lang="en-US" sz="2400" dirty="0"/>
              <a:t> </a:t>
            </a:r>
          </a:p>
          <a:p>
            <a:pPr marL="0" indent="0">
              <a:lnSpc>
                <a:spcPct val="100000"/>
              </a:lnSpc>
              <a:spcBef>
                <a:spcPts val="1200"/>
              </a:spcBef>
              <a:buNone/>
            </a:pPr>
            <a:endParaRPr lang="en-US" sz="2400" dirty="0"/>
          </a:p>
          <a:p>
            <a:pPr marL="0" indent="0">
              <a:lnSpc>
                <a:spcPct val="100000"/>
              </a:lnSpc>
              <a:spcBef>
                <a:spcPts val="1200"/>
              </a:spcBef>
              <a:buNone/>
            </a:pPr>
            <a:r>
              <a:rPr lang="en-US" sz="2400" dirty="0"/>
              <a:t>Customers can chat with the Contact Center by signing into their account on MyBMV.com.</a:t>
            </a:r>
          </a:p>
          <a:p>
            <a:pPr lvl="1" algn="ctr">
              <a:lnSpc>
                <a:spcPct val="100000"/>
              </a:lnSpc>
              <a:spcBef>
                <a:spcPts val="1200"/>
              </a:spcBef>
            </a:pPr>
            <a:endParaRPr lang="en-US" dirty="0"/>
          </a:p>
          <a:p>
            <a:pPr marL="742950" lvl="1" indent="-285750">
              <a:lnSpc>
                <a:spcPct val="100000"/>
              </a:lnSpc>
              <a:spcBef>
                <a:spcPts val="1200"/>
              </a:spcBef>
              <a:buFont typeface="Courier New" panose="02070309020205020404" pitchFamily="49" charset="0"/>
              <a:buChar char="o"/>
            </a:pPr>
            <a:endParaRPr lang="en-US" dirty="0"/>
          </a:p>
        </p:txBody>
      </p:sp>
    </p:spTree>
    <p:extLst>
      <p:ext uri="{BB962C8B-B14F-4D97-AF65-F5344CB8AC3E}">
        <p14:creationId xmlns:p14="http://schemas.microsoft.com/office/powerpoint/2010/main" val="2322092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3368A9-99F4-419F-BE85-89CA5AB2219D}"/>
              </a:ext>
            </a:extLst>
          </p:cNvPr>
          <p:cNvSpPr>
            <a:spLocks noGrp="1"/>
          </p:cNvSpPr>
          <p:nvPr>
            <p:ph type="title"/>
          </p:nvPr>
        </p:nvSpPr>
        <p:spPr>
          <a:xfrm>
            <a:off x="838200" y="365125"/>
            <a:ext cx="10515600" cy="890587"/>
          </a:xfrm>
        </p:spPr>
        <p:txBody>
          <a:bodyPr>
            <a:normAutofit/>
          </a:bodyPr>
          <a:lstStyle/>
          <a:p>
            <a:r>
              <a:rPr lang="en-US" dirty="0"/>
              <a:t>                       The SR16 and PCA</a:t>
            </a:r>
          </a:p>
        </p:txBody>
      </p:sp>
      <p:pic>
        <p:nvPicPr>
          <p:cNvPr id="3" name="Picture 2">
            <a:extLst>
              <a:ext uri="{FF2B5EF4-FFF2-40B4-BE49-F238E27FC236}">
                <a16:creationId xmlns:a16="http://schemas.microsoft.com/office/drawing/2014/main" id="{B84A6A4F-F897-C7FF-87E5-F2DEDCF80A07}"/>
              </a:ext>
            </a:extLst>
          </p:cNvPr>
          <p:cNvPicPr>
            <a:picLocks noChangeAspect="1"/>
          </p:cNvPicPr>
          <p:nvPr/>
        </p:nvPicPr>
        <p:blipFill>
          <a:blip r:embed="rId3"/>
          <a:stretch>
            <a:fillRect/>
          </a:stretch>
        </p:blipFill>
        <p:spPr>
          <a:xfrm>
            <a:off x="124621" y="995842"/>
            <a:ext cx="5222980" cy="5192307"/>
          </a:xfrm>
          <a:prstGeom prst="rect">
            <a:avLst/>
          </a:prstGeom>
        </p:spPr>
      </p:pic>
      <p:pic>
        <p:nvPicPr>
          <p:cNvPr id="7" name="Picture 6">
            <a:extLst>
              <a:ext uri="{FF2B5EF4-FFF2-40B4-BE49-F238E27FC236}">
                <a16:creationId xmlns:a16="http://schemas.microsoft.com/office/drawing/2014/main" id="{73394943-B232-DC97-8788-1832CC503BC5}"/>
              </a:ext>
            </a:extLst>
          </p:cNvPr>
          <p:cNvPicPr>
            <a:picLocks noChangeAspect="1"/>
          </p:cNvPicPr>
          <p:nvPr/>
        </p:nvPicPr>
        <p:blipFill>
          <a:blip r:embed="rId4"/>
          <a:stretch>
            <a:fillRect/>
          </a:stretch>
        </p:blipFill>
        <p:spPr>
          <a:xfrm>
            <a:off x="6560288" y="995842"/>
            <a:ext cx="5631712" cy="50454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B09D4-E090-880A-C7A0-E2D2090CA2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56397A1-6533-D93F-37B6-21433ABE968A}"/>
              </a:ext>
            </a:extLst>
          </p:cNvPr>
          <p:cNvSpPr>
            <a:spLocks noGrp="1"/>
          </p:cNvSpPr>
          <p:nvPr>
            <p:ph type="title"/>
          </p:nvPr>
        </p:nvSpPr>
        <p:spPr>
          <a:xfrm>
            <a:off x="838200" y="365125"/>
            <a:ext cx="10515600" cy="890587"/>
          </a:xfrm>
        </p:spPr>
        <p:txBody>
          <a:bodyPr>
            <a:normAutofit/>
          </a:bodyPr>
          <a:lstStyle/>
          <a:p>
            <a:r>
              <a:rPr lang="en-US" dirty="0"/>
              <a:t>                       The SR16 and PCA</a:t>
            </a:r>
          </a:p>
        </p:txBody>
      </p:sp>
      <p:sp>
        <p:nvSpPr>
          <p:cNvPr id="5" name="Content Placeholder 4">
            <a:extLst>
              <a:ext uri="{FF2B5EF4-FFF2-40B4-BE49-F238E27FC236}">
                <a16:creationId xmlns:a16="http://schemas.microsoft.com/office/drawing/2014/main" id="{92E1FDC0-2A7C-A29C-5FDD-939DC4A67F13}"/>
              </a:ext>
            </a:extLst>
          </p:cNvPr>
          <p:cNvSpPr>
            <a:spLocks noGrp="1"/>
          </p:cNvSpPr>
          <p:nvPr>
            <p:ph idx="1"/>
          </p:nvPr>
        </p:nvSpPr>
        <p:spPr>
          <a:xfrm>
            <a:off x="838200" y="1481328"/>
            <a:ext cx="10515600" cy="4114800"/>
          </a:xfrm>
        </p:spPr>
        <p:txBody>
          <a:bodyPr>
            <a:noAutofit/>
          </a:bodyPr>
          <a:lstStyle/>
          <a:p>
            <a:pPr marL="1371600" lvl="3" indent="0">
              <a:buNone/>
            </a:pPr>
            <a:endParaRPr lang="en-US" dirty="0"/>
          </a:p>
          <a:p>
            <a:pPr lvl="3"/>
            <a:r>
              <a:rPr lang="en-US" sz="3600" dirty="0"/>
              <a:t>Add Conviction(s) </a:t>
            </a:r>
          </a:p>
          <a:p>
            <a:pPr lvl="3"/>
            <a:r>
              <a:rPr lang="en-US" sz="3600" dirty="0"/>
              <a:t>Add/Delete FTA/FTP/Conviction</a:t>
            </a:r>
          </a:p>
          <a:p>
            <a:pPr lvl="3"/>
            <a:r>
              <a:rPr lang="en-US" sz="3600" dirty="0"/>
              <a:t>Add SDP with or without interlock</a:t>
            </a:r>
          </a:p>
          <a:p>
            <a:pPr lvl="3"/>
            <a:r>
              <a:rPr lang="en-US" sz="3600" dirty="0"/>
              <a:t>Delete/Terminate SDP or interlock for conviction or PC</a:t>
            </a:r>
          </a:p>
          <a:p>
            <a:pPr lvl="3"/>
            <a:r>
              <a:rPr lang="en-US" sz="3600" dirty="0"/>
              <a:t>Delete/Terminate PC suspension	</a:t>
            </a:r>
          </a:p>
        </p:txBody>
      </p:sp>
    </p:spTree>
    <p:extLst>
      <p:ext uri="{BB962C8B-B14F-4D97-AF65-F5344CB8AC3E}">
        <p14:creationId xmlns:p14="http://schemas.microsoft.com/office/powerpoint/2010/main" val="2947648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16963-A281-9EE4-1F85-075C005E2E14}"/>
              </a:ext>
            </a:extLst>
          </p:cNvPr>
          <p:cNvSpPr>
            <a:spLocks noGrp="1"/>
          </p:cNvSpPr>
          <p:nvPr>
            <p:ph type="title"/>
          </p:nvPr>
        </p:nvSpPr>
        <p:spPr>
          <a:xfrm>
            <a:off x="838200" y="255798"/>
            <a:ext cx="10515600" cy="891272"/>
          </a:xfrm>
        </p:spPr>
        <p:txBody>
          <a:bodyPr>
            <a:normAutofit/>
          </a:bodyPr>
          <a:lstStyle/>
          <a:p>
            <a:r>
              <a:rPr lang="en-US" sz="5400" dirty="0"/>
              <a:t>           The SR16 and PCA Cont.</a:t>
            </a:r>
          </a:p>
        </p:txBody>
      </p:sp>
      <p:sp>
        <p:nvSpPr>
          <p:cNvPr id="3" name="Content Placeholder 2">
            <a:extLst>
              <a:ext uri="{FF2B5EF4-FFF2-40B4-BE49-F238E27FC236}">
                <a16:creationId xmlns:a16="http://schemas.microsoft.com/office/drawing/2014/main" id="{91C51176-3B20-075F-F029-DE3DC9FBFE52}"/>
              </a:ext>
            </a:extLst>
          </p:cNvPr>
          <p:cNvSpPr>
            <a:spLocks noGrp="1"/>
          </p:cNvSpPr>
          <p:nvPr>
            <p:ph idx="1"/>
          </p:nvPr>
        </p:nvSpPr>
        <p:spPr>
          <a:xfrm>
            <a:off x="212651" y="1219339"/>
            <a:ext cx="11748977" cy="4362754"/>
          </a:xfrm>
        </p:spPr>
        <p:txBody>
          <a:bodyPr>
            <a:normAutofit/>
          </a:bodyPr>
          <a:lstStyle/>
          <a:p>
            <a:pPr marL="457200" lvl="1" indent="0">
              <a:buNone/>
            </a:pPr>
            <a:r>
              <a:rPr lang="en-US" sz="4800" dirty="0"/>
              <a:t>PC Failure; Refusal; Pending Results</a:t>
            </a:r>
          </a:p>
          <a:p>
            <a:pPr marL="914400" lvl="2" indent="0">
              <a:buNone/>
            </a:pPr>
            <a:endParaRPr lang="en-US" sz="4000" dirty="0"/>
          </a:p>
          <a:p>
            <a:pPr marL="1371600" lvl="3" indent="0">
              <a:buNone/>
            </a:pPr>
            <a:r>
              <a:rPr lang="en-US" sz="3800" dirty="0"/>
              <a:t>Special Driving Privileges with Interlock</a:t>
            </a:r>
          </a:p>
          <a:p>
            <a:pPr marL="2286000" lvl="5" indent="0">
              <a:buNone/>
            </a:pPr>
            <a:r>
              <a:rPr lang="en-US" dirty="0"/>
              <a:t>			</a:t>
            </a:r>
          </a:p>
          <a:p>
            <a:pPr marL="2743200" lvl="6" indent="0">
              <a:buNone/>
            </a:pPr>
            <a:r>
              <a:rPr lang="en-US" sz="6000" dirty="0"/>
              <a:t>		vs</a:t>
            </a:r>
          </a:p>
          <a:p>
            <a:pPr marL="1371600" lvl="3" indent="0">
              <a:buNone/>
            </a:pPr>
            <a:r>
              <a:rPr lang="en-US" dirty="0"/>
              <a:t>	</a:t>
            </a:r>
          </a:p>
          <a:p>
            <a:pPr marL="1828800" lvl="4" indent="0">
              <a:buNone/>
            </a:pPr>
            <a:r>
              <a:rPr lang="en-US" sz="4000" dirty="0"/>
              <a:t>Interlock in Lieu of Suspension</a:t>
            </a:r>
          </a:p>
          <a:p>
            <a:endParaRPr lang="en-US" dirty="0"/>
          </a:p>
        </p:txBody>
      </p:sp>
    </p:spTree>
    <p:extLst>
      <p:ext uri="{BB962C8B-B14F-4D97-AF65-F5344CB8AC3E}">
        <p14:creationId xmlns:p14="http://schemas.microsoft.com/office/powerpoint/2010/main" val="2267757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50052-A26F-4F32-EB3B-49AA5214796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026BDB-0D08-8C79-9285-3CE4DD689EEC}"/>
              </a:ext>
            </a:extLst>
          </p:cNvPr>
          <p:cNvSpPr>
            <a:spLocks noGrp="1"/>
          </p:cNvSpPr>
          <p:nvPr>
            <p:ph type="title"/>
          </p:nvPr>
        </p:nvSpPr>
        <p:spPr>
          <a:xfrm>
            <a:off x="838200" y="98224"/>
            <a:ext cx="10515600" cy="890587"/>
          </a:xfrm>
        </p:spPr>
        <p:txBody>
          <a:bodyPr>
            <a:normAutofit/>
          </a:bodyPr>
          <a:lstStyle/>
          <a:p>
            <a:r>
              <a:rPr lang="en-US" dirty="0"/>
              <a:t>                       	   The PCA</a:t>
            </a:r>
          </a:p>
        </p:txBody>
      </p:sp>
      <p:pic>
        <p:nvPicPr>
          <p:cNvPr id="8" name="Picture 7">
            <a:extLst>
              <a:ext uri="{FF2B5EF4-FFF2-40B4-BE49-F238E27FC236}">
                <a16:creationId xmlns:a16="http://schemas.microsoft.com/office/drawing/2014/main" id="{9783C48B-B162-6985-421B-3E7DF9D4113D}"/>
              </a:ext>
            </a:extLst>
          </p:cNvPr>
          <p:cNvPicPr>
            <a:picLocks noChangeAspect="1"/>
          </p:cNvPicPr>
          <p:nvPr/>
        </p:nvPicPr>
        <p:blipFill>
          <a:blip r:embed="rId3"/>
          <a:stretch>
            <a:fillRect/>
          </a:stretch>
        </p:blipFill>
        <p:spPr>
          <a:xfrm>
            <a:off x="486936" y="988811"/>
            <a:ext cx="11218127" cy="4680469"/>
          </a:xfrm>
          <a:prstGeom prst="rect">
            <a:avLst/>
          </a:prstGeom>
        </p:spPr>
      </p:pic>
    </p:spTree>
    <p:extLst>
      <p:ext uri="{BB962C8B-B14F-4D97-AF65-F5344CB8AC3E}">
        <p14:creationId xmlns:p14="http://schemas.microsoft.com/office/powerpoint/2010/main" val="1802104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3CFE6-F815-4EF5-936C-1E20C27286A0}"/>
              </a:ext>
            </a:extLst>
          </p:cNvPr>
          <p:cNvSpPr>
            <a:spLocks noGrp="1"/>
          </p:cNvSpPr>
          <p:nvPr>
            <p:ph type="title"/>
          </p:nvPr>
        </p:nvSpPr>
        <p:spPr>
          <a:xfrm>
            <a:off x="838200" y="121311"/>
            <a:ext cx="10515600" cy="999559"/>
          </a:xfrm>
        </p:spPr>
        <p:txBody>
          <a:bodyPr/>
          <a:lstStyle/>
          <a:p>
            <a:r>
              <a:rPr lang="en-US" dirty="0"/>
              <a:t>                   	</a:t>
            </a:r>
            <a:r>
              <a:rPr lang="en-US" sz="6000" dirty="0">
                <a:latin typeface="+mn-lt"/>
              </a:rPr>
              <a:t>Court Orders</a:t>
            </a:r>
          </a:p>
        </p:txBody>
      </p:sp>
      <p:sp>
        <p:nvSpPr>
          <p:cNvPr id="4" name="Content Placeholder 3">
            <a:extLst>
              <a:ext uri="{FF2B5EF4-FFF2-40B4-BE49-F238E27FC236}">
                <a16:creationId xmlns:a16="http://schemas.microsoft.com/office/drawing/2014/main" id="{47C963F0-0E58-4572-8075-74C3D33AD18E}"/>
              </a:ext>
            </a:extLst>
          </p:cNvPr>
          <p:cNvSpPr>
            <a:spLocks noGrp="1"/>
          </p:cNvSpPr>
          <p:nvPr>
            <p:ph idx="1"/>
          </p:nvPr>
        </p:nvSpPr>
        <p:spPr>
          <a:xfrm>
            <a:off x="838200" y="1244266"/>
            <a:ext cx="10515600" cy="4741864"/>
          </a:xfrm>
        </p:spPr>
        <p:txBody>
          <a:bodyPr>
            <a:normAutofit fontScale="85000" lnSpcReduction="20000"/>
          </a:bodyPr>
          <a:lstStyle/>
          <a:p>
            <a:pPr lvl="1"/>
            <a:r>
              <a:rPr lang="en-US" sz="4200" dirty="0"/>
              <a:t>Waiving Reinstatement Fees</a:t>
            </a:r>
          </a:p>
          <a:p>
            <a:pPr lvl="1"/>
            <a:endParaRPr lang="en-US" sz="4200" dirty="0"/>
          </a:p>
          <a:p>
            <a:pPr lvl="1">
              <a:lnSpc>
                <a:spcPct val="100000"/>
              </a:lnSpc>
            </a:pPr>
            <a:r>
              <a:rPr lang="en-US" sz="4200" dirty="0"/>
              <a:t>Conviction/Judgment was sent in error</a:t>
            </a:r>
          </a:p>
          <a:p>
            <a:pPr lvl="1">
              <a:lnSpc>
                <a:spcPct val="100000"/>
              </a:lnSpc>
            </a:pPr>
            <a:endParaRPr lang="en-US" sz="4200" dirty="0"/>
          </a:p>
          <a:p>
            <a:pPr lvl="1">
              <a:lnSpc>
                <a:spcPct val="100000"/>
              </a:lnSpc>
            </a:pPr>
            <a:r>
              <a:rPr lang="en-US" sz="4200" dirty="0"/>
              <a:t>SDP for HTV administrative suspensions </a:t>
            </a:r>
          </a:p>
          <a:p>
            <a:pPr lvl="1">
              <a:lnSpc>
                <a:spcPct val="100000"/>
              </a:lnSpc>
            </a:pPr>
            <a:endParaRPr lang="en-US" sz="4200" dirty="0"/>
          </a:p>
          <a:p>
            <a:pPr lvl="1">
              <a:lnSpc>
                <a:spcPct val="100000"/>
              </a:lnSpc>
            </a:pPr>
            <a:r>
              <a:rPr lang="en-US" sz="4200" dirty="0"/>
              <a:t>Court Ordered Suspensions</a:t>
            </a:r>
          </a:p>
          <a:p>
            <a:pPr lvl="1">
              <a:lnSpc>
                <a:spcPct val="100000"/>
              </a:lnSpc>
            </a:pPr>
            <a:endParaRPr lang="en-US" sz="4200" dirty="0"/>
          </a:p>
          <a:p>
            <a:pPr lvl="1"/>
            <a:r>
              <a:rPr lang="en-US" sz="4200" dirty="0"/>
              <a:t>Granting expungement under IC 35-38-9</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latin typeface="+mj-lt"/>
            </a:endParaRPr>
          </a:p>
          <a:p>
            <a:endParaRPr lang="en-US" dirty="0"/>
          </a:p>
        </p:txBody>
      </p:sp>
    </p:spTree>
    <p:extLst>
      <p:ext uri="{BB962C8B-B14F-4D97-AF65-F5344CB8AC3E}">
        <p14:creationId xmlns:p14="http://schemas.microsoft.com/office/powerpoint/2010/main" val="935587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DE82F-D69E-5530-9CA7-9BE68F67DA41}"/>
              </a:ext>
            </a:extLst>
          </p:cNvPr>
          <p:cNvSpPr>
            <a:spLocks noGrp="1"/>
          </p:cNvSpPr>
          <p:nvPr>
            <p:ph type="title"/>
          </p:nvPr>
        </p:nvSpPr>
        <p:spPr>
          <a:xfrm>
            <a:off x="303320" y="214207"/>
            <a:ext cx="11585360" cy="891272"/>
          </a:xfrm>
        </p:spPr>
        <p:txBody>
          <a:bodyPr>
            <a:normAutofit/>
          </a:bodyPr>
          <a:lstStyle/>
          <a:p>
            <a:r>
              <a:rPr lang="en-US" dirty="0"/>
              <a:t>	Odyssey/INcite Interface for BMV Portal</a:t>
            </a:r>
          </a:p>
        </p:txBody>
      </p:sp>
      <p:sp>
        <p:nvSpPr>
          <p:cNvPr id="3" name="Content Placeholder 2">
            <a:extLst>
              <a:ext uri="{FF2B5EF4-FFF2-40B4-BE49-F238E27FC236}">
                <a16:creationId xmlns:a16="http://schemas.microsoft.com/office/drawing/2014/main" id="{2CD661B2-6048-B59E-FCD0-DFA9D66E4FF4}"/>
              </a:ext>
            </a:extLst>
          </p:cNvPr>
          <p:cNvSpPr>
            <a:spLocks noGrp="1"/>
          </p:cNvSpPr>
          <p:nvPr>
            <p:ph idx="1"/>
          </p:nvPr>
        </p:nvSpPr>
        <p:spPr>
          <a:xfrm>
            <a:off x="159487" y="1105479"/>
            <a:ext cx="11451265" cy="4811697"/>
          </a:xfrm>
        </p:spPr>
        <p:txBody>
          <a:bodyPr>
            <a:normAutofit/>
          </a:bodyPr>
          <a:lstStyle/>
          <a:p>
            <a:pPr marL="0" indent="0">
              <a:buNone/>
            </a:pPr>
            <a:endParaRPr lang="en-US" dirty="0"/>
          </a:p>
          <a:p>
            <a:pPr lvl="1"/>
            <a:r>
              <a:rPr lang="en-US" sz="3200" dirty="0"/>
              <a:t>Questions regarding Odyssey or Incite Portal should be directed to the Office of Court Technology (OCT) helpdesk. </a:t>
            </a:r>
          </a:p>
          <a:p>
            <a:pPr marL="457200" lvl="1" indent="0">
              <a:buNone/>
            </a:pPr>
            <a:endParaRPr lang="en-US" sz="3200" dirty="0"/>
          </a:p>
          <a:p>
            <a:pPr lvl="1"/>
            <a:r>
              <a:rPr lang="en-US" sz="3200" dirty="0"/>
              <a:t>These programs are monitored by OCT not the BMV. </a:t>
            </a:r>
          </a:p>
          <a:p>
            <a:pPr marL="457200" lvl="1" indent="0">
              <a:buNone/>
            </a:pPr>
            <a:endParaRPr lang="en-US" sz="3200" dirty="0"/>
          </a:p>
          <a:p>
            <a:pPr lvl="1"/>
            <a:r>
              <a:rPr lang="en-US" sz="3200" dirty="0"/>
              <a:t>Check your Activity Report did the SR16/PC transmit to the BMV?</a:t>
            </a:r>
          </a:p>
          <a:p>
            <a:pPr marL="914400" lvl="2" indent="0">
              <a:buNone/>
            </a:pPr>
            <a:r>
              <a:rPr lang="en-US" dirty="0"/>
              <a:t>			</a:t>
            </a:r>
          </a:p>
        </p:txBody>
      </p:sp>
    </p:spTree>
    <p:extLst>
      <p:ext uri="{BB962C8B-B14F-4D97-AF65-F5344CB8AC3E}">
        <p14:creationId xmlns:p14="http://schemas.microsoft.com/office/powerpoint/2010/main" val="4132676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5C683D-56BA-4CAE-B438-F898940A3901}"/>
              </a:ext>
            </a:extLst>
          </p:cNvPr>
          <p:cNvSpPr>
            <a:spLocks noGrp="1"/>
          </p:cNvSpPr>
          <p:nvPr>
            <p:ph type="title"/>
          </p:nvPr>
        </p:nvSpPr>
        <p:spPr>
          <a:xfrm>
            <a:off x="838200" y="365128"/>
            <a:ext cx="10515600" cy="803796"/>
          </a:xfrm>
        </p:spPr>
        <p:txBody>
          <a:bodyPr/>
          <a:lstStyle/>
          <a:p>
            <a:r>
              <a:rPr lang="en-US" dirty="0"/>
              <a:t>			Questions Continued </a:t>
            </a:r>
          </a:p>
        </p:txBody>
      </p:sp>
      <p:pic>
        <p:nvPicPr>
          <p:cNvPr id="15" name="Picture 14">
            <a:extLst>
              <a:ext uri="{FF2B5EF4-FFF2-40B4-BE49-F238E27FC236}">
                <a16:creationId xmlns:a16="http://schemas.microsoft.com/office/drawing/2014/main" id="{DBE0C975-C786-BD74-7E1B-59321B21A88B}"/>
              </a:ext>
            </a:extLst>
          </p:cNvPr>
          <p:cNvPicPr>
            <a:picLocks noChangeAspect="1"/>
          </p:cNvPicPr>
          <p:nvPr/>
        </p:nvPicPr>
        <p:blipFill>
          <a:blip r:embed="rId3"/>
          <a:stretch>
            <a:fillRect/>
          </a:stretch>
        </p:blipFill>
        <p:spPr>
          <a:xfrm>
            <a:off x="7303683" y="1089837"/>
            <a:ext cx="4834863" cy="4678326"/>
          </a:xfrm>
          <a:prstGeom prst="rect">
            <a:avLst/>
          </a:prstGeom>
        </p:spPr>
      </p:pic>
      <p:pic>
        <p:nvPicPr>
          <p:cNvPr id="17" name="Picture 16">
            <a:extLst>
              <a:ext uri="{FF2B5EF4-FFF2-40B4-BE49-F238E27FC236}">
                <a16:creationId xmlns:a16="http://schemas.microsoft.com/office/drawing/2014/main" id="{10A23F5E-793D-D8F5-4527-35796B28F5AA}"/>
              </a:ext>
            </a:extLst>
          </p:cNvPr>
          <p:cNvPicPr>
            <a:picLocks noChangeAspect="1"/>
          </p:cNvPicPr>
          <p:nvPr/>
        </p:nvPicPr>
        <p:blipFill>
          <a:blip r:embed="rId4"/>
          <a:stretch>
            <a:fillRect/>
          </a:stretch>
        </p:blipFill>
        <p:spPr>
          <a:xfrm>
            <a:off x="271314" y="1168924"/>
            <a:ext cx="4119931" cy="4678326"/>
          </a:xfrm>
          <a:prstGeom prst="rect">
            <a:avLst/>
          </a:prstGeom>
        </p:spPr>
      </p:pic>
      <p:sp>
        <p:nvSpPr>
          <p:cNvPr id="18" name="TextBox 17">
            <a:extLst>
              <a:ext uri="{FF2B5EF4-FFF2-40B4-BE49-F238E27FC236}">
                <a16:creationId xmlns:a16="http://schemas.microsoft.com/office/drawing/2014/main" id="{B10DCFFF-8283-AE34-31D7-DFEB99B1B75D}"/>
              </a:ext>
            </a:extLst>
          </p:cNvPr>
          <p:cNvSpPr txBox="1"/>
          <p:nvPr/>
        </p:nvSpPr>
        <p:spPr>
          <a:xfrm>
            <a:off x="4391245" y="2584757"/>
            <a:ext cx="2912438" cy="1200329"/>
          </a:xfrm>
          <a:prstGeom prst="rect">
            <a:avLst/>
          </a:prstGeom>
          <a:noFill/>
        </p:spPr>
        <p:txBody>
          <a:bodyPr wrap="square" rtlCol="0">
            <a:spAutoFit/>
          </a:bodyPr>
          <a:lstStyle/>
          <a:p>
            <a:pPr algn="ctr"/>
            <a:r>
              <a:rPr lang="en-US" b="1" dirty="0"/>
              <a:t>FTA suspension needs Reopen and Disposed to be closed.  Cannot use a Payment to close FTA.</a:t>
            </a:r>
          </a:p>
        </p:txBody>
      </p:sp>
    </p:spTree>
  </p:cSld>
  <p:clrMapOvr>
    <a:masterClrMapping/>
  </p:clrMapOvr>
</p:sld>
</file>

<file path=ppt/theme/theme1.xml><?xml version="1.0" encoding="utf-8"?>
<a:theme xmlns:a="http://schemas.openxmlformats.org/drawingml/2006/main" name="BMV Presentation Template - Wide">
  <a:themeElements>
    <a:clrScheme name="Custom 1">
      <a:dk1>
        <a:srgbClr val="171616"/>
      </a:dk1>
      <a:lt1>
        <a:sysClr val="window" lastClr="FFFFFF"/>
      </a:lt1>
      <a:dk2>
        <a:srgbClr val="003963"/>
      </a:dk2>
      <a:lt2>
        <a:srgbClr val="E7E6E6"/>
      </a:lt2>
      <a:accent1>
        <a:srgbClr val="2F6A96"/>
      </a:accent1>
      <a:accent2>
        <a:srgbClr val="61B4DE"/>
      </a:accent2>
      <a:accent3>
        <a:srgbClr val="FFCE34"/>
      </a:accent3>
      <a:accent4>
        <a:srgbClr val="A2C670"/>
      </a:accent4>
      <a:accent5>
        <a:srgbClr val="EA7D24"/>
      </a:accent5>
      <a:accent6>
        <a:srgbClr val="70AD47"/>
      </a:accent6>
      <a:hlink>
        <a:srgbClr val="0563C1"/>
      </a:hlink>
      <a:folHlink>
        <a:srgbClr val="954F72"/>
      </a:folHlink>
    </a:clrScheme>
    <a:fontScheme name="BMV Brand">
      <a:majorFont>
        <a:latin typeface="Chaparral Pro"/>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ADC51259-15E4-4F36-B9B8-7754B0E05850}" vid="{DE3FD4B1-D9F0-44F3-885B-E2B0F2E3DE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5CD92ED9830348B7D23C7132A6F800" ma:contentTypeVersion="9" ma:contentTypeDescription="Create a new document." ma:contentTypeScope="" ma:versionID="01c218245bcb087355a9eccecbc7c507">
  <xsd:schema xmlns:xsd="http://www.w3.org/2001/XMLSchema" xmlns:xs="http://www.w3.org/2001/XMLSchema" xmlns:p="http://schemas.microsoft.com/office/2006/metadata/properties" xmlns:ns2="ff7c8d27-b471-4a2f-a0cd-73e2e6267ee9" xmlns:ns3="b1400658-1058-40b2-ad6a-928259d703aa" targetNamespace="http://schemas.microsoft.com/office/2006/metadata/properties" ma:root="true" ma:fieldsID="ed7f499551bb86a2028dba785e30750a" ns2:_="" ns3:_="">
    <xsd:import namespace="ff7c8d27-b471-4a2f-a0cd-73e2e6267ee9"/>
    <xsd:import namespace="b1400658-1058-40b2-ad6a-928259d703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7c8d27-b471-4a2f-a0cd-73e2e6267e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1400658-1058-40b2-ad6a-928259d703a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9C2661-D269-4D36-B617-9F5F2C89325A}">
  <ds:schemaRefs>
    <ds:schemaRef ds:uri="b1400658-1058-40b2-ad6a-928259d703aa"/>
    <ds:schemaRef ds:uri="ff7c8d27-b471-4a2f-a0cd-73e2e6267ee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632ED2F-8A0E-41FD-92EB-ADF5BB5359D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666AB86-D9B8-47E7-80AC-4B083ED5BA39}">
  <ds:schemaRefs>
    <ds:schemaRef ds:uri="http://schemas.microsoft.com/sharepoint/v3/contenttype/forms"/>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BMV Presentation Template - Wide</Template>
  <TotalTime>13070</TotalTime>
  <Words>2721</Words>
  <Application>Microsoft Office PowerPoint</Application>
  <PresentationFormat>Widescreen</PresentationFormat>
  <Paragraphs>202</Paragraphs>
  <Slides>20</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Chaparral Pro</vt:lpstr>
      <vt:lpstr>Courier New</vt:lpstr>
      <vt:lpstr>Segoe UI</vt:lpstr>
      <vt:lpstr>BMV Presentation Template - Wide</vt:lpstr>
      <vt:lpstr>Record Management</vt:lpstr>
      <vt:lpstr>PowerPoint Presentation</vt:lpstr>
      <vt:lpstr>                       The SR16 and PCA</vt:lpstr>
      <vt:lpstr>                       The SR16 and PCA</vt:lpstr>
      <vt:lpstr>           The SR16 and PCA Cont.</vt:lpstr>
      <vt:lpstr>                           The PCA</vt:lpstr>
      <vt:lpstr>                    Court Orders</vt:lpstr>
      <vt:lpstr> Odyssey/INcite Interface for BMV Portal</vt:lpstr>
      <vt:lpstr>   Questions Continued </vt:lpstr>
      <vt:lpstr>      Out-of-State Drivers</vt:lpstr>
      <vt:lpstr>        Common Reasons for Court Returns</vt:lpstr>
      <vt:lpstr>            Example reason for Court Return</vt:lpstr>
      <vt:lpstr>      SR22 Insurance    Information</vt:lpstr>
      <vt:lpstr> Changes that occurred with HEA 1199</vt:lpstr>
      <vt:lpstr>                 Failure to Pay</vt:lpstr>
      <vt:lpstr> Changes that occurred with HEA 1199</vt:lpstr>
      <vt:lpstr>  Document Processing Time</vt:lpstr>
      <vt:lpstr>      BMV Contact Information</vt:lpstr>
      <vt:lpstr>  Office of Court Technology Helpdesk Assistance</vt:lpstr>
      <vt:lpstr>   Contact Center Information for the Public</vt:lpstr>
    </vt:vector>
  </TitlesOfParts>
  <Company>State of Indiana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Guyer, Susan</dc:creator>
  <cp:lastModifiedBy>Eaton, Christyna</cp:lastModifiedBy>
  <cp:revision>10</cp:revision>
  <dcterms:created xsi:type="dcterms:W3CDTF">2020-01-27T16:40:42Z</dcterms:created>
  <dcterms:modified xsi:type="dcterms:W3CDTF">2026-06-02T11:26:11Z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0x010100205CD92ED9830348B7D23C7132A6F800</vt:lpwstr>
  </property>
</Properties>
</file>