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69" r:id="rId5"/>
    <p:sldId id="274" r:id="rId6"/>
    <p:sldId id="263" r:id="rId7"/>
    <p:sldId id="264" r:id="rId8"/>
    <p:sldId id="265" r:id="rId9"/>
    <p:sldId id="270" r:id="rId10"/>
    <p:sldId id="271" r:id="rId11"/>
    <p:sldId id="273" r:id="rId12"/>
    <p:sldId id="275" r:id="rId13"/>
    <p:sldId id="260" r:id="rId14"/>
    <p:sldId id="262" r:id="rId15"/>
    <p:sldId id="272" r:id="rId16"/>
    <p:sldId id="278" r:id="rId17"/>
    <p:sldId id="279" r:id="rId18"/>
    <p:sldId id="280" r:id="rId19"/>
    <p:sldId id="276" r:id="rId20"/>
    <p:sldId id="281" r:id="rId21"/>
    <p:sldId id="277" r:id="rId22"/>
    <p:sldId id="261" r:id="rId23"/>
    <p:sldId id="282" r:id="rId24"/>
    <p:sldId id="266" r:id="rId25"/>
  </p:sldIdLst>
  <p:sldSz cx="18288000" cy="10287000"/>
  <p:notesSz cx="6858000" cy="9144000"/>
  <p:embeddedFontLst>
    <p:embeddedFont>
      <p:font typeface="Bangers" panose="020B0604020202020204" charset="0"/>
      <p:regular r:id="rId27"/>
    </p:embeddedFont>
    <p:embeddedFont>
      <p:font typeface="KG Primary Penmanship" panose="020B0604020202020204" charset="0"/>
      <p:regular r:id="rId28"/>
    </p:embeddedFont>
    <p:embeddedFont>
      <p:font typeface="Tufuli Arabic Semi-Bold" panose="020B0604020202020204" charset="-78"/>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2392"/>
    <a:srgbClr val="F995DF"/>
    <a:srgbClr val="FDDBF4"/>
    <a:srgbClr val="F987DB"/>
    <a:srgbClr val="F76DD3"/>
    <a:srgbClr val="AAE571"/>
    <a:srgbClr val="F6C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42546-0E00-4E12-96AB-9C6590F1EF8A}" v="3" dt="2026-02-18T22:05:43.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341" autoAdjust="0"/>
  </p:normalViewPr>
  <p:slideViewPr>
    <p:cSldViewPr>
      <p:cViewPr varScale="1">
        <p:scale>
          <a:sx n="65" d="100"/>
          <a:sy n="65" d="100"/>
        </p:scale>
        <p:origin x="996" y="96"/>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ED778-E2F8-4F17-AA23-C78D27F31274}"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016E6-3CE4-4A6B-A338-52B82305C806}" type="slidenum">
              <a:rPr lang="en-US" smtClean="0"/>
              <a:t>‹#›</a:t>
            </a:fld>
            <a:endParaRPr lang="en-US"/>
          </a:p>
        </p:txBody>
      </p:sp>
    </p:spTree>
    <p:extLst>
      <p:ext uri="{BB962C8B-B14F-4D97-AF65-F5344CB8AC3E}">
        <p14:creationId xmlns:p14="http://schemas.microsoft.com/office/powerpoint/2010/main" val="336891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016E6-3CE4-4A6B-A338-52B82305C806}" type="slidenum">
              <a:rPr lang="en-US" smtClean="0"/>
              <a:t>17</a:t>
            </a:fld>
            <a:endParaRPr lang="en-US"/>
          </a:p>
        </p:txBody>
      </p:sp>
    </p:spTree>
    <p:extLst>
      <p:ext uri="{BB962C8B-B14F-4D97-AF65-F5344CB8AC3E}">
        <p14:creationId xmlns:p14="http://schemas.microsoft.com/office/powerpoint/2010/main" val="69175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2.svg"/><Relationship Id="rId7" Type="http://schemas.openxmlformats.org/officeDocument/2006/relationships/image" Target="../media/image43.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5.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6.sv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2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sv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8.svg"/><Relationship Id="rId5" Type="http://schemas.openxmlformats.org/officeDocument/2006/relationships/image" Target="../media/image6.svg"/><Relationship Id="rId10" Type="http://schemas.openxmlformats.org/officeDocument/2006/relationships/image" Target="../media/image57.png"/><Relationship Id="rId4" Type="http://schemas.openxmlformats.org/officeDocument/2006/relationships/image" Target="../media/image5.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8911194" y="-3152271"/>
            <a:ext cx="11686522" cy="6391966"/>
            <a:chOff x="0" y="0"/>
            <a:chExt cx="1336329" cy="730908"/>
          </a:xfrm>
        </p:grpSpPr>
        <p:sp>
          <p:nvSpPr>
            <p:cNvPr id="3" name="Freeform 3"/>
            <p:cNvSpPr/>
            <p:nvPr/>
          </p:nvSpPr>
          <p:spPr>
            <a:xfrm>
              <a:off x="1909" y="0"/>
              <a:ext cx="1332512" cy="730908"/>
            </a:xfrm>
            <a:custGeom>
              <a:avLst/>
              <a:gdLst/>
              <a:ahLst/>
              <a:cxnLst/>
              <a:rect l="l" t="t" r="r" b="b"/>
              <a:pathLst>
                <a:path w="1332512" h="730908">
                  <a:moveTo>
                    <a:pt x="209241" y="0"/>
                  </a:moveTo>
                  <a:lnTo>
                    <a:pt x="1326471" y="0"/>
                  </a:lnTo>
                  <a:cubicBezTo>
                    <a:pt x="1328359" y="0"/>
                    <a:pt x="1330138" y="883"/>
                    <a:pt x="1331281" y="2386"/>
                  </a:cubicBezTo>
                  <a:cubicBezTo>
                    <a:pt x="1332423" y="3889"/>
                    <a:pt x="1332797" y="5840"/>
                    <a:pt x="1332291" y="7659"/>
                  </a:cubicBezTo>
                  <a:lnTo>
                    <a:pt x="1133350" y="723249"/>
                  </a:lnTo>
                  <a:cubicBezTo>
                    <a:pt x="1132091" y="727775"/>
                    <a:pt x="1127969" y="730908"/>
                    <a:pt x="1123271" y="730908"/>
                  </a:cubicBezTo>
                  <a:lnTo>
                    <a:pt x="6041" y="730908"/>
                  </a:lnTo>
                  <a:cubicBezTo>
                    <a:pt x="4153" y="730908"/>
                    <a:pt x="2373" y="730025"/>
                    <a:pt x="1231" y="728522"/>
                  </a:cubicBezTo>
                  <a:cubicBezTo>
                    <a:pt x="88" y="727019"/>
                    <a:pt x="-285" y="725068"/>
                    <a:pt x="220" y="723249"/>
                  </a:cubicBezTo>
                  <a:lnTo>
                    <a:pt x="199162" y="7659"/>
                  </a:lnTo>
                  <a:cubicBezTo>
                    <a:pt x="200420" y="3132"/>
                    <a:pt x="204542" y="0"/>
                    <a:pt x="209241" y="0"/>
                  </a:cubicBezTo>
                  <a:close/>
                </a:path>
              </a:pathLst>
            </a:custGeom>
            <a:solidFill>
              <a:srgbClr val="54A1E4"/>
            </a:solidFill>
            <a:ln w="85725" cap="sq">
              <a:solidFill>
                <a:srgbClr val="000000"/>
              </a:solidFill>
              <a:prstDash val="solid"/>
              <a:miter/>
            </a:ln>
          </p:spPr>
          <p:txBody>
            <a:bodyPr/>
            <a:lstStyle/>
            <a:p>
              <a:endParaRPr lang="en-US"/>
            </a:p>
          </p:txBody>
        </p:sp>
      </p:grpSp>
      <p:sp>
        <p:nvSpPr>
          <p:cNvPr id="4" name="Freeform 4"/>
          <p:cNvSpPr/>
          <p:nvPr/>
        </p:nvSpPr>
        <p:spPr>
          <a:xfrm rot="5400000">
            <a:off x="4245561" y="4868548"/>
            <a:ext cx="2220808" cy="2626762"/>
          </a:xfrm>
          <a:custGeom>
            <a:avLst/>
            <a:gdLst/>
            <a:ahLst/>
            <a:cxnLst/>
            <a:rect l="l" t="t" r="r" b="b"/>
            <a:pathLst>
              <a:path w="2220808" h="2626762">
                <a:moveTo>
                  <a:pt x="0" y="0"/>
                </a:moveTo>
                <a:lnTo>
                  <a:pt x="2220808" y="0"/>
                </a:lnTo>
                <a:lnTo>
                  <a:pt x="2220808" y="2626763"/>
                </a:lnTo>
                <a:lnTo>
                  <a:pt x="0" y="262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a:grpSpLocks noChangeAspect="1"/>
          </p:cNvGrpSpPr>
          <p:nvPr/>
        </p:nvGrpSpPr>
        <p:grpSpPr>
          <a:xfrm>
            <a:off x="70778" y="3583693"/>
            <a:ext cx="18211801" cy="4646986"/>
            <a:chOff x="0" y="0"/>
            <a:chExt cx="24028400" cy="5908040"/>
          </a:xfrm>
        </p:grpSpPr>
        <p:sp>
          <p:nvSpPr>
            <p:cNvPr id="6" name="Freeform 6"/>
            <p:cNvSpPr/>
            <p:nvPr/>
          </p:nvSpPr>
          <p:spPr>
            <a:xfrm>
              <a:off x="0" y="0"/>
              <a:ext cx="24028400" cy="5908040"/>
            </a:xfrm>
            <a:custGeom>
              <a:avLst/>
              <a:gdLst/>
              <a:ahLst/>
              <a:cxnLst/>
              <a:rect l="l" t="t" r="r" b="b"/>
              <a:pathLst>
                <a:path w="24028400" h="5908040">
                  <a:moveTo>
                    <a:pt x="0" y="0"/>
                  </a:moveTo>
                  <a:lnTo>
                    <a:pt x="0" y="5129530"/>
                  </a:lnTo>
                  <a:lnTo>
                    <a:pt x="5923280" y="5321300"/>
                  </a:lnTo>
                  <a:lnTo>
                    <a:pt x="6643370" y="5344160"/>
                  </a:lnTo>
                  <a:lnTo>
                    <a:pt x="6663690" y="5345430"/>
                  </a:lnTo>
                  <a:lnTo>
                    <a:pt x="7612380" y="5375910"/>
                  </a:lnTo>
                  <a:lnTo>
                    <a:pt x="8812530" y="5415280"/>
                  </a:lnTo>
                  <a:lnTo>
                    <a:pt x="9480550" y="5436870"/>
                  </a:lnTo>
                  <a:lnTo>
                    <a:pt x="14284961" y="5591810"/>
                  </a:lnTo>
                  <a:lnTo>
                    <a:pt x="15003780" y="5615940"/>
                  </a:lnTo>
                  <a:lnTo>
                    <a:pt x="19235420" y="5753100"/>
                  </a:lnTo>
                  <a:lnTo>
                    <a:pt x="23484839" y="5890260"/>
                  </a:lnTo>
                  <a:lnTo>
                    <a:pt x="24028400" y="5908040"/>
                  </a:lnTo>
                  <a:lnTo>
                    <a:pt x="24028400" y="0"/>
                  </a:lnTo>
                  <a:close/>
                </a:path>
              </a:pathLst>
            </a:custGeom>
            <a:solidFill>
              <a:srgbClr val="8E2AB8"/>
            </a:solidFill>
          </p:spPr>
          <p:txBody>
            <a:bodyPr/>
            <a:lstStyle/>
            <a:p>
              <a:endParaRPr lang="en-US"/>
            </a:p>
          </p:txBody>
        </p:sp>
        <p:sp>
          <p:nvSpPr>
            <p:cNvPr id="7" name="Freeform 7"/>
            <p:cNvSpPr/>
            <p:nvPr/>
          </p:nvSpPr>
          <p:spPr>
            <a:xfrm>
              <a:off x="-95250" y="-95250"/>
              <a:ext cx="24218900" cy="6102350"/>
            </a:xfrm>
            <a:custGeom>
              <a:avLst/>
              <a:gdLst/>
              <a:ahLst/>
              <a:cxnLst/>
              <a:rect l="l" t="t" r="r" b="b"/>
              <a:pathLst>
                <a:path w="24218900" h="6102350">
                  <a:moveTo>
                    <a:pt x="24218900" y="6102350"/>
                  </a:moveTo>
                  <a:lnTo>
                    <a:pt x="0" y="5317490"/>
                  </a:lnTo>
                  <a:lnTo>
                    <a:pt x="0" y="0"/>
                  </a:lnTo>
                  <a:lnTo>
                    <a:pt x="24218900" y="0"/>
                  </a:lnTo>
                  <a:lnTo>
                    <a:pt x="24218900" y="6102350"/>
                  </a:lnTo>
                  <a:close/>
                  <a:moveTo>
                    <a:pt x="190500" y="5132070"/>
                  </a:moveTo>
                  <a:lnTo>
                    <a:pt x="6022340" y="5321300"/>
                  </a:lnTo>
                  <a:lnTo>
                    <a:pt x="9579611" y="5436870"/>
                  </a:lnTo>
                  <a:lnTo>
                    <a:pt x="14382750" y="5591810"/>
                  </a:lnTo>
                  <a:lnTo>
                    <a:pt x="15102839" y="5614670"/>
                  </a:lnTo>
                  <a:lnTo>
                    <a:pt x="24028400" y="5904230"/>
                  </a:lnTo>
                  <a:lnTo>
                    <a:pt x="24028400" y="190500"/>
                  </a:lnTo>
                  <a:lnTo>
                    <a:pt x="190500" y="190500"/>
                  </a:lnTo>
                  <a:lnTo>
                    <a:pt x="190500" y="5132070"/>
                  </a:lnTo>
                  <a:close/>
                </a:path>
              </a:pathLst>
            </a:custGeom>
            <a:solidFill>
              <a:srgbClr val="060610"/>
            </a:solidFill>
          </p:spPr>
          <p:txBody>
            <a:bodyPr/>
            <a:lstStyle/>
            <a:p>
              <a:endParaRPr lang="en-US"/>
            </a:p>
          </p:txBody>
        </p:sp>
      </p:grpSp>
      <p:grpSp>
        <p:nvGrpSpPr>
          <p:cNvPr id="9" name="Group 9"/>
          <p:cNvGrpSpPr/>
          <p:nvPr/>
        </p:nvGrpSpPr>
        <p:grpSpPr>
          <a:xfrm>
            <a:off x="-1434243" y="-3152271"/>
            <a:ext cx="11686522" cy="6391966"/>
            <a:chOff x="0" y="0"/>
            <a:chExt cx="1336329" cy="730908"/>
          </a:xfrm>
        </p:grpSpPr>
        <p:sp>
          <p:nvSpPr>
            <p:cNvPr id="10" name="Freeform 10"/>
            <p:cNvSpPr/>
            <p:nvPr/>
          </p:nvSpPr>
          <p:spPr>
            <a:xfrm>
              <a:off x="1909" y="0"/>
              <a:ext cx="1332512" cy="730908"/>
            </a:xfrm>
            <a:custGeom>
              <a:avLst/>
              <a:gdLst/>
              <a:ahLst/>
              <a:cxnLst/>
              <a:rect l="l" t="t" r="r" b="b"/>
              <a:pathLst>
                <a:path w="1332512" h="730908">
                  <a:moveTo>
                    <a:pt x="209241" y="0"/>
                  </a:moveTo>
                  <a:lnTo>
                    <a:pt x="1326471" y="0"/>
                  </a:lnTo>
                  <a:cubicBezTo>
                    <a:pt x="1328359" y="0"/>
                    <a:pt x="1330138" y="883"/>
                    <a:pt x="1331281" y="2386"/>
                  </a:cubicBezTo>
                  <a:cubicBezTo>
                    <a:pt x="1332423" y="3889"/>
                    <a:pt x="1332797" y="5840"/>
                    <a:pt x="1332291" y="7659"/>
                  </a:cubicBezTo>
                  <a:lnTo>
                    <a:pt x="1133350" y="723249"/>
                  </a:lnTo>
                  <a:cubicBezTo>
                    <a:pt x="1132091" y="727775"/>
                    <a:pt x="1127969" y="730908"/>
                    <a:pt x="1123271" y="730908"/>
                  </a:cubicBezTo>
                  <a:lnTo>
                    <a:pt x="6041" y="730908"/>
                  </a:lnTo>
                  <a:cubicBezTo>
                    <a:pt x="4153" y="730908"/>
                    <a:pt x="2373" y="730025"/>
                    <a:pt x="1231" y="728522"/>
                  </a:cubicBezTo>
                  <a:cubicBezTo>
                    <a:pt x="88" y="727019"/>
                    <a:pt x="-285" y="725068"/>
                    <a:pt x="220" y="723249"/>
                  </a:cubicBezTo>
                  <a:lnTo>
                    <a:pt x="199162" y="7659"/>
                  </a:lnTo>
                  <a:cubicBezTo>
                    <a:pt x="200420" y="3132"/>
                    <a:pt x="204542" y="0"/>
                    <a:pt x="209241" y="0"/>
                  </a:cubicBezTo>
                  <a:close/>
                </a:path>
              </a:pathLst>
            </a:custGeom>
            <a:solidFill>
              <a:srgbClr val="FFBC10"/>
            </a:solidFill>
            <a:ln w="85725" cap="sq">
              <a:solidFill>
                <a:srgbClr val="000000"/>
              </a:solidFill>
              <a:prstDash val="solid"/>
              <a:miter/>
            </a:ln>
          </p:spPr>
          <p:txBody>
            <a:bodyPr/>
            <a:lstStyle/>
            <a:p>
              <a:endParaRPr lang="en-US"/>
            </a:p>
          </p:txBody>
        </p:sp>
      </p:grpSp>
      <p:grpSp>
        <p:nvGrpSpPr>
          <p:cNvPr id="11" name="Group 11"/>
          <p:cNvGrpSpPr/>
          <p:nvPr/>
        </p:nvGrpSpPr>
        <p:grpSpPr>
          <a:xfrm rot="86021">
            <a:off x="8485544" y="8407192"/>
            <a:ext cx="10187227" cy="5226840"/>
            <a:chOff x="0" y="0"/>
            <a:chExt cx="1529695" cy="730908"/>
          </a:xfrm>
        </p:grpSpPr>
        <p:sp>
          <p:nvSpPr>
            <p:cNvPr id="12" name="Freeform 12"/>
            <p:cNvSpPr/>
            <p:nvPr/>
          </p:nvSpPr>
          <p:spPr>
            <a:xfrm>
              <a:off x="1667" y="0"/>
              <a:ext cx="1526360" cy="730908"/>
            </a:xfrm>
            <a:custGeom>
              <a:avLst/>
              <a:gdLst/>
              <a:ahLst/>
              <a:cxnLst/>
              <a:rect l="l" t="t" r="r" b="b"/>
              <a:pathLst>
                <a:path w="1526360" h="730908">
                  <a:moveTo>
                    <a:pt x="208478" y="0"/>
                  </a:moveTo>
                  <a:lnTo>
                    <a:pt x="1521083" y="0"/>
                  </a:lnTo>
                  <a:cubicBezTo>
                    <a:pt x="1522733" y="0"/>
                    <a:pt x="1524287" y="771"/>
                    <a:pt x="1525285" y="2084"/>
                  </a:cubicBezTo>
                  <a:cubicBezTo>
                    <a:pt x="1526283" y="3398"/>
                    <a:pt x="1526610" y="5102"/>
                    <a:pt x="1526168" y="6691"/>
                  </a:cubicBezTo>
                  <a:lnTo>
                    <a:pt x="1326688" y="724217"/>
                  </a:lnTo>
                  <a:cubicBezTo>
                    <a:pt x="1325589" y="728171"/>
                    <a:pt x="1321988" y="730908"/>
                    <a:pt x="1317883" y="730908"/>
                  </a:cubicBezTo>
                  <a:lnTo>
                    <a:pt x="5278" y="730908"/>
                  </a:lnTo>
                  <a:cubicBezTo>
                    <a:pt x="3628" y="730908"/>
                    <a:pt x="2074" y="730137"/>
                    <a:pt x="1076" y="728824"/>
                  </a:cubicBezTo>
                  <a:cubicBezTo>
                    <a:pt x="78" y="727510"/>
                    <a:pt x="-249" y="725806"/>
                    <a:pt x="193" y="724217"/>
                  </a:cubicBezTo>
                  <a:lnTo>
                    <a:pt x="199673" y="6691"/>
                  </a:lnTo>
                  <a:cubicBezTo>
                    <a:pt x="200772" y="2736"/>
                    <a:pt x="204373" y="0"/>
                    <a:pt x="208478" y="0"/>
                  </a:cubicBezTo>
                  <a:close/>
                </a:path>
              </a:pathLst>
            </a:custGeom>
            <a:solidFill>
              <a:srgbClr val="E02392"/>
            </a:solidFill>
            <a:ln w="85725" cap="sq">
              <a:solidFill>
                <a:srgbClr val="000000"/>
              </a:solidFill>
              <a:prstDash val="solid"/>
              <a:miter/>
            </a:ln>
          </p:spPr>
          <p:txBody>
            <a:bodyPr/>
            <a:lstStyle/>
            <a:p>
              <a:endParaRPr lang="en-US"/>
            </a:p>
          </p:txBody>
        </p:sp>
      </p:grpSp>
      <p:sp>
        <p:nvSpPr>
          <p:cNvPr id="14" name="Freeform 14"/>
          <p:cNvSpPr/>
          <p:nvPr/>
        </p:nvSpPr>
        <p:spPr>
          <a:xfrm rot="86021">
            <a:off x="-2929140" y="8139569"/>
            <a:ext cx="12274522" cy="6391966"/>
          </a:xfrm>
          <a:custGeom>
            <a:avLst/>
            <a:gdLst/>
            <a:ahLst/>
            <a:cxnLst/>
            <a:rect l="l" t="t" r="r" b="b"/>
            <a:pathLst>
              <a:path w="1462681" h="730908">
                <a:moveTo>
                  <a:pt x="208706" y="0"/>
                </a:moveTo>
                <a:lnTo>
                  <a:pt x="1457174" y="0"/>
                </a:lnTo>
                <a:cubicBezTo>
                  <a:pt x="1458895" y="0"/>
                  <a:pt x="1460517" y="805"/>
                  <a:pt x="1461558" y="2175"/>
                </a:cubicBezTo>
                <a:cubicBezTo>
                  <a:pt x="1462599" y="3545"/>
                  <a:pt x="1462940" y="5323"/>
                  <a:pt x="1462479" y="6981"/>
                </a:cubicBezTo>
                <a:lnTo>
                  <a:pt x="1263161" y="723927"/>
                </a:lnTo>
                <a:cubicBezTo>
                  <a:pt x="1262013" y="728053"/>
                  <a:pt x="1258256" y="730908"/>
                  <a:pt x="1253974" y="730908"/>
                </a:cubicBezTo>
                <a:lnTo>
                  <a:pt x="5506" y="730908"/>
                </a:lnTo>
                <a:cubicBezTo>
                  <a:pt x="3785" y="730908"/>
                  <a:pt x="2163" y="730103"/>
                  <a:pt x="1122" y="728733"/>
                </a:cubicBezTo>
                <a:cubicBezTo>
                  <a:pt x="81" y="727363"/>
                  <a:pt x="-260" y="725585"/>
                  <a:pt x="201" y="723927"/>
                </a:cubicBezTo>
                <a:lnTo>
                  <a:pt x="199519" y="6981"/>
                </a:lnTo>
                <a:cubicBezTo>
                  <a:pt x="200666" y="2855"/>
                  <a:pt x="204423" y="0"/>
                  <a:pt x="208706" y="0"/>
                </a:cubicBezTo>
                <a:close/>
              </a:path>
            </a:pathLst>
          </a:custGeom>
          <a:solidFill>
            <a:srgbClr val="14CD21"/>
          </a:solidFill>
          <a:ln w="85725" cap="sq">
            <a:solidFill>
              <a:srgbClr val="000000"/>
            </a:solidFill>
            <a:prstDash val="solid"/>
            <a:miter/>
          </a:ln>
        </p:spPr>
        <p:txBody>
          <a:bodyPr/>
          <a:lstStyle/>
          <a:p>
            <a:endParaRPr lang="en-US"/>
          </a:p>
        </p:txBody>
      </p:sp>
      <p:sp>
        <p:nvSpPr>
          <p:cNvPr id="18" name="Freeform 18"/>
          <p:cNvSpPr/>
          <p:nvPr/>
        </p:nvSpPr>
        <p:spPr>
          <a:xfrm>
            <a:off x="1484204" y="246707"/>
            <a:ext cx="13246040" cy="9355016"/>
          </a:xfrm>
          <a:custGeom>
            <a:avLst/>
            <a:gdLst/>
            <a:ahLst/>
            <a:cxnLst/>
            <a:rect l="l" t="t" r="r" b="b"/>
            <a:pathLst>
              <a:path w="13246040" h="9355016">
                <a:moveTo>
                  <a:pt x="0" y="0"/>
                </a:moveTo>
                <a:lnTo>
                  <a:pt x="13246039" y="0"/>
                </a:lnTo>
                <a:lnTo>
                  <a:pt x="13246039" y="9355016"/>
                </a:lnTo>
                <a:lnTo>
                  <a:pt x="0" y="9355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5143282" y="2050955"/>
            <a:ext cx="5081338" cy="1102225"/>
          </a:xfrm>
          <a:prstGeom prst="rect">
            <a:avLst/>
          </a:prstGeom>
        </p:spPr>
        <p:txBody>
          <a:bodyPr lIns="0" tIns="0" rIns="0" bIns="0" rtlCol="0" anchor="t">
            <a:spAutoFit/>
          </a:bodyPr>
          <a:lstStyle/>
          <a:p>
            <a:pPr algn="ctr">
              <a:lnSpc>
                <a:spcPts val="9665"/>
              </a:lnSpc>
            </a:pPr>
            <a:r>
              <a:rPr lang="en-US" sz="4400" b="1" i="1" dirty="0">
                <a:solidFill>
                  <a:srgbClr val="FF0000"/>
                </a:solidFill>
                <a:latin typeface="Tufuli Arabic Semi-Bold"/>
                <a:ea typeface="Tufuli Arabic Semi-Bold"/>
                <a:cs typeface="Tufuli Arabic Semi-Bold"/>
                <a:sym typeface="Tufuli Arabic Semi-Bold"/>
              </a:rPr>
              <a:t>prepping for the</a:t>
            </a:r>
          </a:p>
        </p:txBody>
      </p:sp>
      <p:sp>
        <p:nvSpPr>
          <p:cNvPr id="20" name="Freeform 20"/>
          <p:cNvSpPr/>
          <p:nvPr/>
        </p:nvSpPr>
        <p:spPr>
          <a:xfrm flipH="1">
            <a:off x="11443379" y="-108180"/>
            <a:ext cx="7380613" cy="4155296"/>
          </a:xfrm>
          <a:custGeom>
            <a:avLst/>
            <a:gdLst/>
            <a:ahLst/>
            <a:cxnLst/>
            <a:rect l="l" t="t" r="r" b="b"/>
            <a:pathLst>
              <a:path w="7380613" h="4155296">
                <a:moveTo>
                  <a:pt x="7380613" y="0"/>
                </a:moveTo>
                <a:lnTo>
                  <a:pt x="0" y="0"/>
                </a:lnTo>
                <a:lnTo>
                  <a:pt x="0" y="4155296"/>
                </a:lnTo>
                <a:lnTo>
                  <a:pt x="7380613" y="4155296"/>
                </a:lnTo>
                <a:lnTo>
                  <a:pt x="7380613" y="0"/>
                </a:lnTo>
                <a:close/>
              </a:path>
            </a:pathLst>
          </a:custGeom>
          <a:blipFill>
            <a:blip r:embed="rId6">
              <a:extLst>
                <a:ext uri="{96DAC541-7B7A-43D3-8B79-37D633B846F1}">
                  <asvg:svgBlip xmlns:asvg="http://schemas.microsoft.com/office/drawing/2016/SVG/main" r:embed="rId7"/>
                </a:ext>
              </a:extLst>
            </a:blip>
            <a:stretch>
              <a:fillRect l="-35816" t="-141236"/>
            </a:stretch>
          </a:blipFill>
        </p:spPr>
        <p:txBody>
          <a:bodyPr/>
          <a:lstStyle/>
          <a:p>
            <a:endParaRPr lang="en-US"/>
          </a:p>
        </p:txBody>
      </p:sp>
      <p:sp>
        <p:nvSpPr>
          <p:cNvPr id="24" name="TextBox 24"/>
          <p:cNvSpPr txBox="1"/>
          <p:nvPr/>
        </p:nvSpPr>
        <p:spPr>
          <a:xfrm>
            <a:off x="3907439" y="5841265"/>
            <a:ext cx="7593929" cy="923330"/>
          </a:xfrm>
          <a:prstGeom prst="rect">
            <a:avLst/>
          </a:prstGeom>
        </p:spPr>
        <p:txBody>
          <a:bodyPr wrap="square" lIns="0" tIns="0" rIns="0" bIns="0" rtlCol="0" anchor="t">
            <a:spAutoFit/>
          </a:bodyPr>
          <a:lstStyle/>
          <a:p>
            <a:pPr algn="ctr"/>
            <a:r>
              <a:rPr lang="en-US" sz="2000" spc="173" dirty="0">
                <a:solidFill>
                  <a:srgbClr val="000000"/>
                </a:solidFill>
                <a:latin typeface="Bangers"/>
                <a:ea typeface="Bangers"/>
                <a:cs typeface="Bangers"/>
                <a:sym typeface="Bangers"/>
              </a:rPr>
              <a:t>Presented by: </a:t>
            </a:r>
          </a:p>
          <a:p>
            <a:pPr algn="ctr"/>
            <a:r>
              <a:rPr lang="en-US" sz="2000" spc="173" dirty="0">
                <a:solidFill>
                  <a:srgbClr val="000000"/>
                </a:solidFill>
                <a:latin typeface="Bangers"/>
                <a:ea typeface="Bangers"/>
                <a:cs typeface="Bangers"/>
                <a:sym typeface="Bangers"/>
              </a:rPr>
              <a:t>Brad King (R) &amp; Angie Nussmeyer (D), co-directors</a:t>
            </a:r>
          </a:p>
          <a:p>
            <a:pPr algn="ctr"/>
            <a:r>
              <a:rPr lang="en-US" sz="2000" spc="173" dirty="0">
                <a:solidFill>
                  <a:srgbClr val="000000"/>
                </a:solidFill>
                <a:latin typeface="Bangers"/>
                <a:ea typeface="Bangers"/>
                <a:cs typeface="Bangers"/>
                <a:sym typeface="Bangers"/>
              </a:rPr>
              <a:t>Matthew Kochevar (D) &amp; Valerie Warycha (R), co-general counsel</a:t>
            </a:r>
          </a:p>
        </p:txBody>
      </p:sp>
      <p:sp>
        <p:nvSpPr>
          <p:cNvPr id="25" name="TextBox 25"/>
          <p:cNvSpPr txBox="1"/>
          <p:nvPr/>
        </p:nvSpPr>
        <p:spPr>
          <a:xfrm>
            <a:off x="4146771" y="3150352"/>
            <a:ext cx="7000572" cy="2954655"/>
          </a:xfrm>
          <a:prstGeom prst="rect">
            <a:avLst/>
          </a:prstGeom>
        </p:spPr>
        <p:txBody>
          <a:bodyPr lIns="0" tIns="0" rIns="0" bIns="0" rtlCol="0" anchor="t">
            <a:spAutoFit/>
          </a:bodyPr>
          <a:lstStyle/>
          <a:p>
            <a:pPr marL="0" lvl="0" indent="0" algn="ctr">
              <a:spcBef>
                <a:spcPct val="0"/>
              </a:spcBef>
            </a:pPr>
            <a:r>
              <a:rPr lang="en-US" sz="9600" b="1" u="none" strike="noStrike" dirty="0">
                <a:solidFill>
                  <a:srgbClr val="FF0000"/>
                </a:solidFill>
                <a:latin typeface="Tufuli Arabic Semi-Bold"/>
                <a:ea typeface="Tufuli Arabic Semi-Bold"/>
                <a:cs typeface="Tufuli Arabic Semi-Bold"/>
                <a:sym typeface="Tufuli Arabic Semi-Bold"/>
              </a:rPr>
              <a:t>Primary</a:t>
            </a:r>
          </a:p>
          <a:p>
            <a:pPr marL="0" lvl="0" indent="0" algn="ctr">
              <a:spcBef>
                <a:spcPct val="0"/>
              </a:spcBef>
            </a:pPr>
            <a:r>
              <a:rPr lang="en-US" sz="9600" b="1" dirty="0">
                <a:solidFill>
                  <a:srgbClr val="FF0000"/>
                </a:solidFill>
                <a:latin typeface="Tufuli Arabic Semi-Bold"/>
                <a:ea typeface="Tufuli Arabic Semi-Bold"/>
                <a:cs typeface="Tufuli Arabic Semi-Bold"/>
                <a:sym typeface="Tufuli Arabic Semi-Bold"/>
              </a:rPr>
              <a:t>Election</a:t>
            </a:r>
            <a:endParaRPr lang="en-US" sz="9600" b="1" u="none" strike="noStrike" dirty="0">
              <a:solidFill>
                <a:srgbClr val="FF0000"/>
              </a:solidFill>
              <a:latin typeface="Tufuli Arabic Semi-Bold"/>
              <a:ea typeface="Tufuli Arabic Semi-Bold"/>
              <a:cs typeface="Tufuli Arabic Semi-Bold"/>
              <a:sym typeface="Tufuli Arabic Semi-Bold"/>
            </a:endParaRPr>
          </a:p>
        </p:txBody>
      </p:sp>
      <p:sp>
        <p:nvSpPr>
          <p:cNvPr id="21" name="Freeform 21"/>
          <p:cNvSpPr/>
          <p:nvPr/>
        </p:nvSpPr>
        <p:spPr>
          <a:xfrm>
            <a:off x="11386283" y="-122008"/>
            <a:ext cx="6896296" cy="3934494"/>
          </a:xfrm>
          <a:custGeom>
            <a:avLst/>
            <a:gdLst/>
            <a:ahLst/>
            <a:cxnLst/>
            <a:rect l="l" t="t" r="r" b="b"/>
            <a:pathLst>
              <a:path w="6896296" h="6419825">
                <a:moveTo>
                  <a:pt x="0" y="0"/>
                </a:moveTo>
                <a:lnTo>
                  <a:pt x="6896296" y="0"/>
                </a:lnTo>
                <a:lnTo>
                  <a:pt x="6896296" y="6419825"/>
                </a:lnTo>
                <a:lnTo>
                  <a:pt x="0" y="6419825"/>
                </a:lnTo>
                <a:lnTo>
                  <a:pt x="0" y="0"/>
                </a:lnTo>
                <a:close/>
              </a:path>
            </a:pathLst>
          </a:custGeom>
          <a:blipFill>
            <a:blip r:embed="rId8">
              <a:extLst>
                <a:ext uri="{96DAC541-7B7A-43D3-8B79-37D633B846F1}">
                  <asvg:svgBlip xmlns:asvg="http://schemas.microsoft.com/office/drawing/2016/SVG/main" r:embed="rId9"/>
                </a:ext>
              </a:extLst>
            </a:blip>
            <a:stretch>
              <a:fillRect t="-63168"/>
            </a:stretch>
          </a:blipFill>
        </p:spPr>
        <p:txBody>
          <a:bodyPr/>
          <a:lstStyle/>
          <a:p>
            <a:endParaRPr lang="en-US" dirty="0"/>
          </a:p>
        </p:txBody>
      </p:sp>
      <p:sp>
        <p:nvSpPr>
          <p:cNvPr id="22" name="Freeform 22"/>
          <p:cNvSpPr/>
          <p:nvPr/>
        </p:nvSpPr>
        <p:spPr>
          <a:xfrm rot="6731292">
            <a:off x="11362144" y="1678683"/>
            <a:ext cx="3391750" cy="4682668"/>
          </a:xfrm>
          <a:custGeom>
            <a:avLst/>
            <a:gdLst/>
            <a:ahLst/>
            <a:cxnLst/>
            <a:rect l="l" t="t" r="r" b="b"/>
            <a:pathLst>
              <a:path w="2725774" h="3621197">
                <a:moveTo>
                  <a:pt x="0" y="0"/>
                </a:moveTo>
                <a:lnTo>
                  <a:pt x="2725774" y="0"/>
                </a:lnTo>
                <a:lnTo>
                  <a:pt x="2725774" y="3621197"/>
                </a:lnTo>
                <a:lnTo>
                  <a:pt x="0" y="36211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TextBox 24">
            <a:extLst>
              <a:ext uri="{FF2B5EF4-FFF2-40B4-BE49-F238E27FC236}">
                <a16:creationId xmlns:a16="http://schemas.microsoft.com/office/drawing/2014/main" id="{5FA85658-DF6F-6F78-74F3-D3DA7985C18C}"/>
              </a:ext>
            </a:extLst>
          </p:cNvPr>
          <p:cNvSpPr txBox="1"/>
          <p:nvPr/>
        </p:nvSpPr>
        <p:spPr>
          <a:xfrm>
            <a:off x="10679952" y="8839433"/>
            <a:ext cx="5925316" cy="861774"/>
          </a:xfrm>
          <a:prstGeom prst="rect">
            <a:avLst/>
          </a:prstGeom>
        </p:spPr>
        <p:txBody>
          <a:bodyPr wrap="square" lIns="0" tIns="0" rIns="0" bIns="0" rtlCol="0" anchor="t">
            <a:spAutoFit/>
          </a:bodyPr>
          <a:lstStyle/>
          <a:p>
            <a:pPr algn="r"/>
            <a:r>
              <a:rPr lang="en-US" sz="2800" spc="173" dirty="0">
                <a:solidFill>
                  <a:srgbClr val="000000"/>
                </a:solidFill>
                <a:latin typeface="Bangers"/>
                <a:ea typeface="Bangers"/>
                <a:cs typeface="Bangers"/>
                <a:sym typeface="Bangers"/>
              </a:rPr>
              <a:t>Spring 2026 </a:t>
            </a:r>
          </a:p>
          <a:p>
            <a:pPr algn="r"/>
            <a:r>
              <a:rPr lang="en-US" sz="2800" spc="173" dirty="0">
                <a:solidFill>
                  <a:srgbClr val="000000"/>
                </a:solidFill>
                <a:latin typeface="Bangers"/>
                <a:ea typeface="Bangers"/>
                <a:cs typeface="Bangers"/>
                <a:sym typeface="Bangers"/>
              </a:rPr>
              <a:t>Clerks’ association Conference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7A6EE-1701-2C8F-5123-1F23D53F43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345773-E23A-5A40-7C85-88D62A338A7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70C9D0C6-C2C3-B170-748E-65CA2B077E9B}"/>
              </a:ext>
            </a:extLst>
          </p:cNvPr>
          <p:cNvGrpSpPr/>
          <p:nvPr/>
        </p:nvGrpSpPr>
        <p:grpSpPr>
          <a:xfrm rot="-5508783">
            <a:off x="7535581" y="-6567871"/>
            <a:ext cx="4032534" cy="18528188"/>
            <a:chOff x="0" y="0"/>
            <a:chExt cx="2006926" cy="5174755"/>
          </a:xfrm>
        </p:grpSpPr>
        <p:sp>
          <p:nvSpPr>
            <p:cNvPr id="4" name="Freeform 4">
              <a:extLst>
                <a:ext uri="{FF2B5EF4-FFF2-40B4-BE49-F238E27FC236}">
                  <a16:creationId xmlns:a16="http://schemas.microsoft.com/office/drawing/2014/main" id="{2B5867F9-ED6B-3B05-98BB-008A2976C591}"/>
                </a:ext>
              </a:extLst>
            </p:cNvPr>
            <p:cNvSpPr/>
            <p:nvPr/>
          </p:nvSpPr>
          <p:spPr>
            <a:xfrm>
              <a:off x="469" y="0"/>
              <a:ext cx="2005987" cy="5174755"/>
            </a:xfrm>
            <a:custGeom>
              <a:avLst/>
              <a:gdLst/>
              <a:ahLst/>
              <a:cxnLst/>
              <a:rect l="l" t="t" r="r" b="b"/>
              <a:pathLst>
                <a:path w="2005987" h="5174755">
                  <a:moveTo>
                    <a:pt x="214923" y="5174755"/>
                  </a:moveTo>
                  <a:lnTo>
                    <a:pt x="1791065" y="5174755"/>
                  </a:lnTo>
                  <a:cubicBezTo>
                    <a:pt x="1797875" y="5174755"/>
                    <a:pt x="1803468" y="5169377"/>
                    <a:pt x="1803736" y="5162573"/>
                  </a:cubicBezTo>
                  <a:lnTo>
                    <a:pt x="2005979" y="12183"/>
                  </a:lnTo>
                  <a:cubicBezTo>
                    <a:pt x="2006104" y="8996"/>
                    <a:pt x="2004925" y="5896"/>
                    <a:pt x="2002715" y="3598"/>
                  </a:cubicBezTo>
                  <a:cubicBezTo>
                    <a:pt x="2000505" y="1299"/>
                    <a:pt x="1997454" y="0"/>
                    <a:pt x="1994265" y="0"/>
                  </a:cubicBezTo>
                  <a:lnTo>
                    <a:pt x="11723" y="0"/>
                  </a:lnTo>
                  <a:cubicBezTo>
                    <a:pt x="8534" y="0"/>
                    <a:pt x="5483" y="1299"/>
                    <a:pt x="3273" y="3598"/>
                  </a:cubicBezTo>
                  <a:cubicBezTo>
                    <a:pt x="1063" y="5896"/>
                    <a:pt x="-116" y="8996"/>
                    <a:pt x="9" y="12183"/>
                  </a:cubicBezTo>
                  <a:lnTo>
                    <a:pt x="202253" y="5162573"/>
                  </a:lnTo>
                  <a:cubicBezTo>
                    <a:pt x="202520" y="5169377"/>
                    <a:pt x="208113" y="5174755"/>
                    <a:pt x="214923" y="5174755"/>
                  </a:cubicBezTo>
                  <a:close/>
                </a:path>
              </a:pathLst>
            </a:custGeom>
            <a:solidFill>
              <a:srgbClr val="FFFFFF"/>
            </a:solidFill>
            <a:ln w="1143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D03E050D-C6BF-0F55-FDFB-C0D6CC3E3B3D}"/>
                </a:ext>
              </a:extLst>
            </p:cNvPr>
            <p:cNvSpPr txBox="1"/>
            <p:nvPr/>
          </p:nvSpPr>
          <p:spPr>
            <a:xfrm>
              <a:off x="127000" y="-47625"/>
              <a:ext cx="1752926" cy="5222380"/>
            </a:xfrm>
            <a:prstGeom prst="rect">
              <a:avLst/>
            </a:prstGeom>
          </p:spPr>
          <p:txBody>
            <a:bodyPr lIns="50800" tIns="50800" rIns="50800" bIns="50800" rtlCol="0" anchor="ctr"/>
            <a:lstStyle/>
            <a:p>
              <a:pPr algn="ctr">
                <a:lnSpc>
                  <a:spcPts val="2938"/>
                </a:lnSpc>
              </a:pPr>
              <a:endParaRPr/>
            </a:p>
          </p:txBody>
        </p:sp>
      </p:grpSp>
      <p:sp>
        <p:nvSpPr>
          <p:cNvPr id="7" name="TextBox 7">
            <a:extLst>
              <a:ext uri="{FF2B5EF4-FFF2-40B4-BE49-F238E27FC236}">
                <a16:creationId xmlns:a16="http://schemas.microsoft.com/office/drawing/2014/main" id="{38E3F370-15E6-721D-4F44-F185D5363273}"/>
              </a:ext>
            </a:extLst>
          </p:cNvPr>
          <p:cNvSpPr txBox="1"/>
          <p:nvPr/>
        </p:nvSpPr>
        <p:spPr>
          <a:xfrm>
            <a:off x="990600" y="1557391"/>
            <a:ext cx="16306800" cy="923330"/>
          </a:xfrm>
          <a:prstGeom prst="rect">
            <a:avLst/>
          </a:prstGeom>
        </p:spPr>
        <p:txBody>
          <a:bodyPr wrap="square" lIns="0" tIns="0" rIns="0" bIns="0" rtlCol="0" anchor="t">
            <a:spAutoFit/>
          </a:bodyPr>
          <a:lstStyle/>
          <a:p>
            <a:pPr marL="0" lvl="0" indent="0" algn="l">
              <a:spcBef>
                <a:spcPct val="0"/>
              </a:spcBef>
            </a:pPr>
            <a:r>
              <a:rPr lang="en-US" sz="6000" b="1" dirty="0">
                <a:solidFill>
                  <a:srgbClr val="7030A0"/>
                </a:solidFill>
                <a:latin typeface="Tufuli Arabic Semi-Bold"/>
                <a:ea typeface="Tufuli Arabic Semi-Bold"/>
                <a:cs typeface="Tufuli Arabic Semi-Bold"/>
                <a:sym typeface="Tufuli Arabic Semi-Bold"/>
              </a:rPr>
              <a:t>Federal Post Card Application (FPCA)</a:t>
            </a:r>
          </a:p>
        </p:txBody>
      </p:sp>
      <p:sp>
        <p:nvSpPr>
          <p:cNvPr id="8" name="TextBox 8">
            <a:extLst>
              <a:ext uri="{FF2B5EF4-FFF2-40B4-BE49-F238E27FC236}">
                <a16:creationId xmlns:a16="http://schemas.microsoft.com/office/drawing/2014/main" id="{12F63EBB-EC82-B586-2AF5-75BC10E2076C}"/>
              </a:ext>
            </a:extLst>
          </p:cNvPr>
          <p:cNvSpPr txBox="1"/>
          <p:nvPr/>
        </p:nvSpPr>
        <p:spPr>
          <a:xfrm>
            <a:off x="990600" y="2480721"/>
            <a:ext cx="15925800" cy="1908215"/>
          </a:xfrm>
          <a:prstGeom prst="rect">
            <a:avLst/>
          </a:prstGeom>
        </p:spPr>
        <p:txBody>
          <a:bodyPr wrap="square" lIns="0" tIns="0" rIns="0" bIns="0" rtlCol="0" anchor="t">
            <a:spAutoFit/>
          </a:bodyPr>
          <a:lstStyle/>
          <a:p>
            <a:pPr marL="742950" indent="-742950" algn="l">
              <a:buFont typeface="+mj-lt"/>
              <a:buAutoNum type="arabicParenR" startAt="4"/>
            </a:pPr>
            <a:r>
              <a:rPr lang="en-US" sz="4400" dirty="0">
                <a:solidFill>
                  <a:srgbClr val="000102"/>
                </a:solidFill>
                <a:ea typeface="KG Primary Penmanship"/>
                <a:cs typeface="KG Primary Penmanship"/>
                <a:sym typeface="KG Primary Penmanship"/>
              </a:rPr>
              <a:t>Overseas voter who NEVER resided in Indiana for at least 30-days before residing overseas </a:t>
            </a:r>
            <a:endParaRPr lang="en-US" sz="4400" u="none" strike="noStrike" dirty="0">
              <a:solidFill>
                <a:srgbClr val="000102"/>
              </a:solidFill>
              <a:ea typeface="KG Primary Penmanship"/>
              <a:cs typeface="KG Primary Penmanship"/>
              <a:sym typeface="KG Primary Penmanship"/>
            </a:endParaRPr>
          </a:p>
          <a:p>
            <a:pPr marL="1028700" lvl="1"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MUST deny the application</a:t>
            </a:r>
            <a:endParaRPr lang="en-US" sz="2400" dirty="0">
              <a:solidFill>
                <a:srgbClr val="000102"/>
              </a:solidFill>
              <a:ea typeface="KG Primary Penmanship"/>
              <a:cs typeface="KG Primary Penmanship"/>
              <a:sym typeface="KG Primary Penmanship"/>
            </a:endParaRPr>
          </a:p>
        </p:txBody>
      </p:sp>
      <p:sp>
        <p:nvSpPr>
          <p:cNvPr id="9" name="Freeform 4">
            <a:extLst>
              <a:ext uri="{FF2B5EF4-FFF2-40B4-BE49-F238E27FC236}">
                <a16:creationId xmlns:a16="http://schemas.microsoft.com/office/drawing/2014/main" id="{EEC6B24F-7A5E-F7D1-1064-2DF65FC8BEAF}"/>
              </a:ext>
            </a:extLst>
          </p:cNvPr>
          <p:cNvSpPr/>
          <p:nvPr/>
        </p:nvSpPr>
        <p:spPr>
          <a:xfrm rot="16200000" flipV="1">
            <a:off x="6387511" y="-1838861"/>
            <a:ext cx="5186401" cy="18288001"/>
          </a:xfrm>
          <a:custGeom>
            <a:avLst/>
            <a:gdLst/>
            <a:ahLst/>
            <a:cxnLst/>
            <a:rect l="l" t="t" r="r" b="b"/>
            <a:pathLst>
              <a:path w="2005987" h="5174755">
                <a:moveTo>
                  <a:pt x="214923" y="5174755"/>
                </a:moveTo>
                <a:lnTo>
                  <a:pt x="1791065" y="5174755"/>
                </a:lnTo>
                <a:cubicBezTo>
                  <a:pt x="1797875" y="5174755"/>
                  <a:pt x="1803468" y="5169377"/>
                  <a:pt x="1803736" y="5162573"/>
                </a:cubicBezTo>
                <a:lnTo>
                  <a:pt x="2005979" y="12183"/>
                </a:lnTo>
                <a:cubicBezTo>
                  <a:pt x="2006104" y="8996"/>
                  <a:pt x="2004925" y="5896"/>
                  <a:pt x="2002715" y="3598"/>
                </a:cubicBezTo>
                <a:cubicBezTo>
                  <a:pt x="2000505" y="1299"/>
                  <a:pt x="1997454" y="0"/>
                  <a:pt x="1994265" y="0"/>
                </a:cubicBezTo>
                <a:lnTo>
                  <a:pt x="11723" y="0"/>
                </a:lnTo>
                <a:cubicBezTo>
                  <a:pt x="8534" y="0"/>
                  <a:pt x="5483" y="1299"/>
                  <a:pt x="3273" y="3598"/>
                </a:cubicBezTo>
                <a:cubicBezTo>
                  <a:pt x="1063" y="5896"/>
                  <a:pt x="-116" y="8996"/>
                  <a:pt x="9" y="12183"/>
                </a:cubicBezTo>
                <a:lnTo>
                  <a:pt x="202253" y="5162573"/>
                </a:lnTo>
                <a:cubicBezTo>
                  <a:pt x="202520" y="5169377"/>
                  <a:pt x="208113" y="5174755"/>
                  <a:pt x="214923" y="5174755"/>
                </a:cubicBezTo>
                <a:close/>
              </a:path>
            </a:pathLst>
          </a:custGeom>
          <a:solidFill>
            <a:srgbClr val="FFFFFF"/>
          </a:solidFill>
          <a:ln w="114300" cap="sq">
            <a:solidFill>
              <a:srgbClr val="000000"/>
            </a:solidFill>
            <a:prstDash val="solid"/>
            <a:miter/>
          </a:ln>
        </p:spPr>
        <p:txBody>
          <a:bodyPr/>
          <a:lstStyle/>
          <a:p>
            <a:endParaRPr lang="en-US"/>
          </a:p>
        </p:txBody>
      </p:sp>
      <p:sp>
        <p:nvSpPr>
          <p:cNvPr id="15" name="Freeform 8"/>
          <p:cNvSpPr/>
          <p:nvPr/>
        </p:nvSpPr>
        <p:spPr>
          <a:xfrm>
            <a:off x="-163290" y="5170714"/>
            <a:ext cx="5011946" cy="5427626"/>
          </a:xfrm>
          <a:custGeom>
            <a:avLst/>
            <a:gdLst/>
            <a:ahLst/>
            <a:cxnLst/>
            <a:rect l="l" t="t" r="r" b="b"/>
            <a:pathLst>
              <a:path w="9424529" h="9424529">
                <a:moveTo>
                  <a:pt x="0" y="0"/>
                </a:moveTo>
                <a:lnTo>
                  <a:pt x="9424529" y="0"/>
                </a:lnTo>
                <a:lnTo>
                  <a:pt x="9424529" y="9424529"/>
                </a:lnTo>
                <a:lnTo>
                  <a:pt x="0" y="9424529"/>
                </a:lnTo>
                <a:lnTo>
                  <a:pt x="0" y="0"/>
                </a:lnTo>
                <a:close/>
              </a:path>
            </a:pathLst>
          </a:custGeom>
          <a:blipFill>
            <a:blip r:embed="rId3">
              <a:extLst>
                <a:ext uri="{96DAC541-7B7A-43D3-8B79-37D633B846F1}">
                  <asvg:svgBlip xmlns:asvg="http://schemas.microsoft.com/office/drawing/2016/SVG/main" r:embed="rId4"/>
                </a:ext>
              </a:extLst>
            </a:blip>
            <a:stretch>
              <a:fillRect l="-62680" t="-33789" b="-1"/>
            </a:stretch>
          </a:blipFill>
        </p:spPr>
        <p:txBody>
          <a:bodyPr/>
          <a:lstStyle/>
          <a:p>
            <a:endParaRPr lang="en-US" dirty="0"/>
          </a:p>
        </p:txBody>
      </p:sp>
      <p:pic>
        <p:nvPicPr>
          <p:cNvPr id="11" name="Picture 10" descr="A picture containing text, indoor&#10;&#10;AI-generated content may be incorrect.">
            <a:extLst>
              <a:ext uri="{FF2B5EF4-FFF2-40B4-BE49-F238E27FC236}">
                <a16:creationId xmlns:a16="http://schemas.microsoft.com/office/drawing/2014/main" id="{DFFF8789-32C0-F259-F52C-4F0CD80744C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18109" y1="17241" x2="18109" y2="17241"/>
                        <a14:foregroundMark x1="51107" y1="10889" x2="51107" y2="10889"/>
                        <a14:foregroundMark x1="11469" y1="82940" x2="11469" y2="82940"/>
                        <a14:foregroundMark x1="24547" y1="83122" x2="24547" y2="83122"/>
                        <a14:foregroundMark x1="27565" y1="86751" x2="27565" y2="86751"/>
                        <a14:foregroundMark x1="30584" y1="92196" x2="30584" y2="92196"/>
                        <a14:foregroundMark x1="30181" y1="86207" x2="28169" y2="82214"/>
                        <a14:foregroundMark x1="47082" y1="77132" x2="47485" y2="76225"/>
                        <a14:foregroundMark x1="50302" y1="73866" x2="50302" y2="73866"/>
                        <a14:foregroundMark x1="63783" y1="71143" x2="63783" y2="71143"/>
                        <a14:foregroundMark x1="65795" y1="72595" x2="65795" y2="72595"/>
                        <a14:foregroundMark x1="84708" y1="32668" x2="84708" y2="32668"/>
                        <a14:foregroundMark x1="90141" y1="51361" x2="90141" y2="51361"/>
                        <a14:foregroundMark x1="89940" y1="30853" x2="89940" y2="30853"/>
                        <a14:foregroundMark x1="73843" y1="23412" x2="73843" y2="23412"/>
                        <a14:foregroundMark x1="77867" y1="20690" x2="77867" y2="20690"/>
                        <a14:foregroundMark x1="81288" y1="17241" x2="81288" y2="17241"/>
                        <a14:foregroundMark x1="84708" y1="34301" x2="84708" y2="34301"/>
                        <a14:foregroundMark x1="81690" y1="34301" x2="84708" y2="37750"/>
                      </a14:backgroundRemoval>
                    </a14:imgEffect>
                  </a14:imgLayer>
                </a14:imgProps>
              </a:ext>
              <a:ext uri="{28A0092B-C50C-407E-A947-70E740481C1C}">
                <a14:useLocalDpi xmlns:a14="http://schemas.microsoft.com/office/drawing/2010/main"/>
              </a:ext>
            </a:extLst>
          </a:blip>
          <a:srcRect/>
          <a:stretch>
            <a:fillRect/>
          </a:stretch>
        </p:blipFill>
        <p:spPr>
          <a:xfrm>
            <a:off x="-163290" y="4992400"/>
            <a:ext cx="4735290" cy="5248693"/>
          </a:xfrm>
          <a:prstGeom prst="rect">
            <a:avLst/>
          </a:prstGeom>
        </p:spPr>
      </p:pic>
      <p:sp>
        <p:nvSpPr>
          <p:cNvPr id="13" name="TextBox 8">
            <a:extLst>
              <a:ext uri="{FF2B5EF4-FFF2-40B4-BE49-F238E27FC236}">
                <a16:creationId xmlns:a16="http://schemas.microsoft.com/office/drawing/2014/main" id="{89CDDD52-415F-4068-5AC9-3413E912AA62}"/>
              </a:ext>
            </a:extLst>
          </p:cNvPr>
          <p:cNvSpPr txBox="1"/>
          <p:nvPr/>
        </p:nvSpPr>
        <p:spPr>
          <a:xfrm>
            <a:off x="3733800" y="5451064"/>
            <a:ext cx="13926443" cy="3739485"/>
          </a:xfrm>
          <a:prstGeom prst="rect">
            <a:avLst/>
          </a:prstGeom>
        </p:spPr>
        <p:txBody>
          <a:bodyPr wrap="square" lIns="0" tIns="0" rIns="0" bIns="0" rtlCol="0" anchor="t">
            <a:spAutoFit/>
          </a:bodyPr>
          <a:lstStyle/>
          <a:p>
            <a:pPr algn="ctr"/>
            <a:r>
              <a:rPr lang="en-US" sz="5400" dirty="0">
                <a:solidFill>
                  <a:srgbClr val="FF0000"/>
                </a:solidFill>
                <a:latin typeface="Tufuli Arabic Semi-Bold" panose="020B0604020202020204" charset="-78"/>
                <a:ea typeface="KG Primary Penmanship"/>
                <a:cs typeface="Tufuli Arabic Semi-Bold" panose="020B0604020202020204" charset="-78"/>
                <a:sym typeface="KG Primary Penmanship"/>
              </a:rPr>
              <a:t>COUNTIES MUST BEGIN SENDING ABS BALLOTS NOT LATER THAN 3/21/26!</a:t>
            </a:r>
          </a:p>
          <a:p>
            <a:pPr algn="r"/>
            <a:r>
              <a:rPr lang="en-US" sz="2800" b="1" dirty="0">
                <a:ea typeface="KG Primary Penmanship"/>
                <a:cs typeface="Tufuli Arabic Semi-Bold" panose="020B0604020202020204" charset="-78"/>
                <a:sym typeface="KG Primary Penmanship"/>
              </a:rPr>
              <a:t>All voters with an ABS application (ABS-Mail, VPD, FPCA) that is </a:t>
            </a:r>
            <a:r>
              <a:rPr lang="en-US" sz="2800" b="1" u="sng" dirty="0">
                <a:ea typeface="KG Primary Penmanship"/>
                <a:cs typeface="Tufuli Arabic Semi-Bold" panose="020B0604020202020204" charset="-78"/>
                <a:sym typeface="KG Primary Penmanship"/>
              </a:rPr>
              <a:t>REVIEWED &amp; APPROVED</a:t>
            </a:r>
            <a:r>
              <a:rPr lang="en-US" sz="2800" b="1" dirty="0">
                <a:ea typeface="KG Primary Penmanship"/>
                <a:cs typeface="Tufuli Arabic Semi-Bold" panose="020B0604020202020204" charset="-78"/>
                <a:sym typeface="KG Primary Penmanship"/>
              </a:rPr>
              <a:t> </a:t>
            </a:r>
            <a:br>
              <a:rPr lang="en-US" sz="2800" b="1" dirty="0">
                <a:ea typeface="KG Primary Penmanship"/>
                <a:cs typeface="Tufuli Arabic Semi-Bold" panose="020B0604020202020204" charset="-78"/>
                <a:sym typeface="KG Primary Penmanship"/>
              </a:rPr>
            </a:br>
            <a:r>
              <a:rPr lang="en-US" sz="2800" b="1" dirty="0">
                <a:ea typeface="KG Primary Penmanship"/>
                <a:cs typeface="Tufuli Arabic Semi-Bold" panose="020B0604020202020204" charset="-78"/>
                <a:sym typeface="KG Primary Penmanship"/>
              </a:rPr>
              <a:t>by county’s ballot ready date must be sent by method selected by voter (mail, email, fax)</a:t>
            </a:r>
          </a:p>
          <a:p>
            <a:pPr algn="r"/>
            <a:endParaRPr lang="en-US" sz="1100" dirty="0">
              <a:ea typeface="KG Primary Penmanship"/>
              <a:cs typeface="Tufuli Arabic Semi-Bold" panose="020B0604020202020204" charset="-78"/>
              <a:sym typeface="KG Primary Penmanship"/>
            </a:endParaRPr>
          </a:p>
          <a:p>
            <a:pPr algn="r"/>
            <a:r>
              <a:rPr lang="en-US" sz="2800" i="1" dirty="0">
                <a:ea typeface="KG Primary Penmanship"/>
                <a:cs typeface="Tufuli Arabic Semi-Bold" panose="020B0604020202020204" charset="-78"/>
                <a:sym typeface="KG Primary Penmanship"/>
              </a:rPr>
              <a:t>Don’t forget to request an </a:t>
            </a:r>
            <a:r>
              <a:rPr lang="en-US" sz="2800" i="1" u="sng" dirty="0">
                <a:ea typeface="KG Primary Penmanship"/>
                <a:cs typeface="Tufuli Arabic Semi-Bold" panose="020B0604020202020204" charset="-78"/>
                <a:sym typeface="KG Primary Penmanship"/>
              </a:rPr>
              <a:t>earlier ballot ready date in SVRS</a:t>
            </a:r>
            <a:r>
              <a:rPr lang="en-US" sz="2800" i="1" dirty="0">
                <a:ea typeface="KG Primary Penmanship"/>
                <a:cs typeface="Tufuli Arabic Semi-Bold" panose="020B0604020202020204" charset="-78"/>
                <a:sym typeface="KG Primary Penmanship"/>
              </a:rPr>
              <a:t> if planning to mail </a:t>
            </a:r>
            <a:r>
              <a:rPr lang="en-US" sz="2800" b="1" i="1" dirty="0">
                <a:ea typeface="KG Primary Penmanship"/>
                <a:cs typeface="Tufuli Arabic Semi-Bold" panose="020B0604020202020204" charset="-78"/>
                <a:sym typeface="KG Primary Penmanship"/>
              </a:rPr>
              <a:t>BEFORE</a:t>
            </a:r>
            <a:r>
              <a:rPr lang="en-US" sz="2800" i="1" dirty="0">
                <a:ea typeface="KG Primary Penmanship"/>
                <a:cs typeface="Tufuli Arabic Semi-Bold" panose="020B0604020202020204" charset="-78"/>
                <a:sym typeface="KG Primary Penmanship"/>
              </a:rPr>
              <a:t> 3/21</a:t>
            </a:r>
          </a:p>
          <a:p>
            <a:pPr algn="r"/>
            <a:r>
              <a:rPr lang="en-US" sz="1200" dirty="0">
                <a:ea typeface="KG Primary Penmanship"/>
                <a:cs typeface="Tufuli Arabic Semi-Bold" panose="020B0604020202020204" charset="-78"/>
                <a:sym typeface="KG Primary Penmanship"/>
              </a:rPr>
              <a:t> </a:t>
            </a:r>
          </a:p>
          <a:p>
            <a:pPr algn="r"/>
            <a:r>
              <a:rPr lang="en-US" sz="2800" b="1" dirty="0">
                <a:ea typeface="KG Primary Penmanship"/>
                <a:cs typeface="Tufuli Arabic Semi-Bold" panose="020B0604020202020204" charset="-78"/>
                <a:sym typeface="KG Primary Penmanship"/>
              </a:rPr>
              <a:t>After initial push, ABS ballots must be sent SAME DAY the application is reviewed &amp; approved  </a:t>
            </a:r>
          </a:p>
        </p:txBody>
      </p:sp>
    </p:spTree>
    <p:extLst>
      <p:ext uri="{BB962C8B-B14F-4D97-AF65-F5344CB8AC3E}">
        <p14:creationId xmlns:p14="http://schemas.microsoft.com/office/powerpoint/2010/main" val="8590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F912-D040-4622-57F1-F897D9CCDB94}"/>
            </a:ext>
          </a:extLst>
        </p:cNvPr>
        <p:cNvGrpSpPr/>
        <p:nvPr/>
      </p:nvGrpSpPr>
      <p:grpSpPr>
        <a:xfrm>
          <a:off x="0" y="0"/>
          <a:ext cx="0" cy="0"/>
          <a:chOff x="0" y="0"/>
          <a:chExt cx="0" cy="0"/>
        </a:xfrm>
      </p:grpSpPr>
      <p:sp>
        <p:nvSpPr>
          <p:cNvPr id="56" name="Rectangle 55">
            <a:extLst>
              <a:ext uri="{FF2B5EF4-FFF2-40B4-BE49-F238E27FC236}">
                <a16:creationId xmlns:a16="http://schemas.microsoft.com/office/drawing/2014/main" id="{E8B17F85-D136-4C26-434F-2DF06BF558A0}"/>
              </a:ext>
            </a:extLst>
          </p:cNvPr>
          <p:cNvSpPr/>
          <p:nvPr/>
        </p:nvSpPr>
        <p:spPr>
          <a:xfrm>
            <a:off x="0" y="0"/>
            <a:ext cx="14478000" cy="1028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a:extLst>
              <a:ext uri="{FF2B5EF4-FFF2-40B4-BE49-F238E27FC236}">
                <a16:creationId xmlns:a16="http://schemas.microsoft.com/office/drawing/2014/main" id="{361E8C3A-C973-632D-FEBD-20BC5D6B77ED}"/>
              </a:ext>
            </a:extLst>
          </p:cNvPr>
          <p:cNvGrpSpPr/>
          <p:nvPr/>
        </p:nvGrpSpPr>
        <p:grpSpPr>
          <a:xfrm>
            <a:off x="11353803" y="-424894"/>
            <a:ext cx="8531020" cy="13722232"/>
            <a:chOff x="1771563" y="219821"/>
            <a:chExt cx="975504" cy="1569108"/>
          </a:xfrm>
        </p:grpSpPr>
        <p:sp>
          <p:nvSpPr>
            <p:cNvPr id="3" name="Freeform 3">
              <a:extLst>
                <a:ext uri="{FF2B5EF4-FFF2-40B4-BE49-F238E27FC236}">
                  <a16:creationId xmlns:a16="http://schemas.microsoft.com/office/drawing/2014/main" id="{F2A49421-A179-3F81-7131-DA701870DDFC}"/>
                </a:ext>
              </a:extLst>
            </p:cNvPr>
            <p:cNvSpPr/>
            <p:nvPr/>
          </p:nvSpPr>
          <p:spPr>
            <a:xfrm>
              <a:off x="1771563" y="219821"/>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solidFill>
              <a:srgbClr val="7030A0"/>
            </a:solidFill>
            <a:ln cap="sq">
              <a:noFill/>
              <a:prstDash val="solid"/>
              <a:miter/>
            </a:ln>
          </p:spPr>
          <p:txBody>
            <a:bodyPr/>
            <a:lstStyle/>
            <a:p>
              <a:endParaRPr lang="en-US"/>
            </a:p>
          </p:txBody>
        </p:sp>
      </p:grpSp>
      <p:sp>
        <p:nvSpPr>
          <p:cNvPr id="7" name="Freeform 7">
            <a:extLst>
              <a:ext uri="{FF2B5EF4-FFF2-40B4-BE49-F238E27FC236}">
                <a16:creationId xmlns:a16="http://schemas.microsoft.com/office/drawing/2014/main" id="{C73A8BDE-1A3C-5235-18E8-F6B58EA780B0}"/>
              </a:ext>
            </a:extLst>
          </p:cNvPr>
          <p:cNvSpPr/>
          <p:nvPr/>
        </p:nvSpPr>
        <p:spPr>
          <a:xfrm rot="5400000" flipH="1">
            <a:off x="6223463" y="-1901621"/>
            <a:ext cx="12190603" cy="12186639"/>
          </a:xfrm>
          <a:custGeom>
            <a:avLst/>
            <a:gdLst/>
            <a:ahLst/>
            <a:cxnLst/>
            <a:rect l="l" t="t" r="r" b="b"/>
            <a:pathLst>
              <a:path w="12190603" h="12186639">
                <a:moveTo>
                  <a:pt x="12190603" y="0"/>
                </a:moveTo>
                <a:lnTo>
                  <a:pt x="0" y="0"/>
                </a:lnTo>
                <a:lnTo>
                  <a:pt x="0" y="12186639"/>
                </a:lnTo>
                <a:lnTo>
                  <a:pt x="12190603" y="12186639"/>
                </a:lnTo>
                <a:lnTo>
                  <a:pt x="1219060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a:extLst>
              <a:ext uri="{FF2B5EF4-FFF2-40B4-BE49-F238E27FC236}">
                <a16:creationId xmlns:a16="http://schemas.microsoft.com/office/drawing/2014/main" id="{9DFEEE97-5E23-2585-F09C-18943D949E6B}"/>
              </a:ext>
            </a:extLst>
          </p:cNvPr>
          <p:cNvSpPr txBox="1"/>
          <p:nvPr/>
        </p:nvSpPr>
        <p:spPr>
          <a:xfrm>
            <a:off x="13387064" y="2297927"/>
            <a:ext cx="4464497" cy="5539978"/>
          </a:xfrm>
          <a:prstGeom prst="rect">
            <a:avLst/>
          </a:prstGeom>
        </p:spPr>
        <p:txBody>
          <a:bodyPr wrap="square" lIns="0" tIns="0" rIns="0" bIns="0" rtlCol="0" anchor="t">
            <a:spAutoFit/>
          </a:bodyPr>
          <a:lstStyle/>
          <a:p>
            <a:pPr marL="0" lvl="0" indent="0" algn="ctr">
              <a:spcBef>
                <a:spcPct val="0"/>
              </a:spcBef>
            </a:pPr>
            <a:r>
              <a:rPr lang="en-US" sz="6000" b="1" dirty="0">
                <a:solidFill>
                  <a:schemeClr val="bg1"/>
                </a:solidFill>
                <a:latin typeface="Tufuli Arabic Semi-Bold"/>
                <a:ea typeface="Tufuli Arabic Semi-Bold"/>
                <a:cs typeface="Tufuli Arabic Semi-Bold"/>
                <a:sym typeface="Tufuli Arabic Semi-Bold"/>
              </a:rPr>
              <a:t>FPCA Voters Ballot Return &amp; USPS Postmarks</a:t>
            </a:r>
          </a:p>
        </p:txBody>
      </p:sp>
      <p:grpSp>
        <p:nvGrpSpPr>
          <p:cNvPr id="4" name="Group 4">
            <a:extLst>
              <a:ext uri="{FF2B5EF4-FFF2-40B4-BE49-F238E27FC236}">
                <a16:creationId xmlns:a16="http://schemas.microsoft.com/office/drawing/2014/main" id="{3A3619F1-BC2B-F5AF-95AD-C86E0B52D211}"/>
              </a:ext>
            </a:extLst>
          </p:cNvPr>
          <p:cNvGrpSpPr/>
          <p:nvPr/>
        </p:nvGrpSpPr>
        <p:grpSpPr>
          <a:xfrm rot="407864">
            <a:off x="12242628" y="-420001"/>
            <a:ext cx="757547" cy="11362034"/>
            <a:chOff x="0" y="0"/>
            <a:chExt cx="199519" cy="2992470"/>
          </a:xfrm>
        </p:grpSpPr>
        <p:sp>
          <p:nvSpPr>
            <p:cNvPr id="5" name="Freeform 5">
              <a:extLst>
                <a:ext uri="{FF2B5EF4-FFF2-40B4-BE49-F238E27FC236}">
                  <a16:creationId xmlns:a16="http://schemas.microsoft.com/office/drawing/2014/main" id="{6F2C0CD2-D609-5DC8-FE7C-6371528B1233}"/>
                </a:ext>
              </a:extLst>
            </p:cNvPr>
            <p:cNvSpPr/>
            <p:nvPr/>
          </p:nvSpPr>
          <p:spPr>
            <a:xfrm>
              <a:off x="0" y="0"/>
              <a:ext cx="199519" cy="2992470"/>
            </a:xfrm>
            <a:custGeom>
              <a:avLst/>
              <a:gdLst/>
              <a:ahLst/>
              <a:cxnLst/>
              <a:rect l="l" t="t" r="r" b="b"/>
              <a:pathLst>
                <a:path w="199519" h="2992470">
                  <a:moveTo>
                    <a:pt x="99759" y="0"/>
                  </a:moveTo>
                  <a:lnTo>
                    <a:pt x="99759" y="0"/>
                  </a:lnTo>
                  <a:cubicBezTo>
                    <a:pt x="126217" y="0"/>
                    <a:pt x="151591" y="10510"/>
                    <a:pt x="170300" y="29219"/>
                  </a:cubicBezTo>
                  <a:cubicBezTo>
                    <a:pt x="189008" y="47927"/>
                    <a:pt x="199519" y="73301"/>
                    <a:pt x="199519" y="99759"/>
                  </a:cubicBezTo>
                  <a:lnTo>
                    <a:pt x="199519" y="2892711"/>
                  </a:lnTo>
                  <a:cubicBezTo>
                    <a:pt x="199519" y="2919168"/>
                    <a:pt x="189008" y="2944543"/>
                    <a:pt x="170300" y="2963251"/>
                  </a:cubicBezTo>
                  <a:cubicBezTo>
                    <a:pt x="151591" y="2981959"/>
                    <a:pt x="126217" y="2992470"/>
                    <a:pt x="99759" y="2992470"/>
                  </a:cubicBezTo>
                  <a:lnTo>
                    <a:pt x="99759" y="2992470"/>
                  </a:lnTo>
                  <a:cubicBezTo>
                    <a:pt x="73301" y="2992470"/>
                    <a:pt x="47927" y="2981959"/>
                    <a:pt x="29219" y="2963251"/>
                  </a:cubicBezTo>
                  <a:cubicBezTo>
                    <a:pt x="10510" y="2944543"/>
                    <a:pt x="0" y="2919168"/>
                    <a:pt x="0" y="2892711"/>
                  </a:cubicBezTo>
                  <a:lnTo>
                    <a:pt x="0" y="99759"/>
                  </a:lnTo>
                  <a:cubicBezTo>
                    <a:pt x="0" y="73301"/>
                    <a:pt x="10510" y="47927"/>
                    <a:pt x="29219" y="29219"/>
                  </a:cubicBezTo>
                  <a:cubicBezTo>
                    <a:pt x="47927" y="10510"/>
                    <a:pt x="73301" y="0"/>
                    <a:pt x="99759" y="0"/>
                  </a:cubicBezTo>
                  <a:close/>
                </a:path>
              </a:pathLst>
            </a:custGeom>
            <a:solidFill>
              <a:srgbClr val="FEFFFF"/>
            </a:solidFill>
            <a:ln w="85725" cap="sq">
              <a:solidFill>
                <a:srgbClr val="000000"/>
              </a:solidFill>
              <a:prstDash val="solid"/>
              <a:miter/>
            </a:ln>
          </p:spPr>
          <p:txBody>
            <a:bodyPr/>
            <a:lstStyle/>
            <a:p>
              <a:endParaRPr lang="en-US"/>
            </a:p>
          </p:txBody>
        </p:sp>
        <p:sp>
          <p:nvSpPr>
            <p:cNvPr id="6" name="TextBox 6">
              <a:extLst>
                <a:ext uri="{FF2B5EF4-FFF2-40B4-BE49-F238E27FC236}">
                  <a16:creationId xmlns:a16="http://schemas.microsoft.com/office/drawing/2014/main" id="{E9269124-B69D-1625-09DD-60ACA37F26AA}"/>
                </a:ext>
              </a:extLst>
            </p:cNvPr>
            <p:cNvSpPr txBox="1"/>
            <p:nvPr/>
          </p:nvSpPr>
          <p:spPr>
            <a:xfrm>
              <a:off x="0" y="-47625"/>
              <a:ext cx="199519" cy="3040095"/>
            </a:xfrm>
            <a:prstGeom prst="rect">
              <a:avLst/>
            </a:prstGeom>
          </p:spPr>
          <p:txBody>
            <a:bodyPr lIns="50800" tIns="50800" rIns="50800" bIns="50800" rtlCol="0" anchor="ctr"/>
            <a:lstStyle/>
            <a:p>
              <a:pPr algn="ctr">
                <a:lnSpc>
                  <a:spcPts val="2938"/>
                </a:lnSpc>
              </a:pPr>
              <a:endParaRPr/>
            </a:p>
          </p:txBody>
        </p:sp>
      </p:grpSp>
      <p:sp>
        <p:nvSpPr>
          <p:cNvPr id="57" name="TextBox 8">
            <a:extLst>
              <a:ext uri="{FF2B5EF4-FFF2-40B4-BE49-F238E27FC236}">
                <a16:creationId xmlns:a16="http://schemas.microsoft.com/office/drawing/2014/main" id="{51A7B196-E73F-C88C-39DC-41EEBC1C921E}"/>
              </a:ext>
            </a:extLst>
          </p:cNvPr>
          <p:cNvSpPr txBox="1"/>
          <p:nvPr/>
        </p:nvSpPr>
        <p:spPr>
          <a:xfrm>
            <a:off x="826363" y="666711"/>
            <a:ext cx="11492401" cy="9325630"/>
          </a:xfrm>
          <a:prstGeom prst="rect">
            <a:avLst/>
          </a:prstGeom>
        </p:spPr>
        <p:txBody>
          <a:bodyPr wrap="square" lIns="0" tIns="0" rIns="0" bIns="0" rtlCol="0" anchor="t">
            <a:spAutoFit/>
          </a:bodyPr>
          <a:lstStyle/>
          <a:p>
            <a:pPr algn="l"/>
            <a:r>
              <a:rPr lang="en-US" sz="4000" b="1" dirty="0">
                <a:solidFill>
                  <a:schemeClr val="bg1"/>
                </a:solidFill>
                <a:ea typeface="KG Primary Penmanship"/>
                <a:cs typeface="KG Primary Penmanship"/>
                <a:sym typeface="KG Primary Penmanship"/>
              </a:rPr>
              <a:t>EMAILED ABS BALLOTS TO M/O VOTERS USING FPCA</a:t>
            </a:r>
          </a:p>
          <a:p>
            <a:pPr marL="342900" indent="-342900">
              <a:buFont typeface="Arial" panose="020B0604020202020204" pitchFamily="34" charset="0"/>
              <a:buChar char="•"/>
            </a:pPr>
            <a:r>
              <a:rPr lang="en-US" sz="2800" dirty="0">
                <a:solidFill>
                  <a:schemeClr val="bg1"/>
                </a:solidFill>
                <a:ea typeface="KG Primary Penmanship"/>
                <a:cs typeface="KG Primary Penmanship"/>
                <a:sym typeface="KG Primary Penmanship"/>
              </a:rPr>
              <a:t>Deadline to file FPCA for EMAILED ABS ballot</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NOON, May 4, 2026 (May primary) </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NOON, Nov. 2, 2026 (November general)</a:t>
            </a:r>
          </a:p>
          <a:p>
            <a:pPr marL="342900" indent="-342900">
              <a:buFont typeface="Arial" panose="020B0604020202020204" pitchFamily="34" charset="0"/>
              <a:buChar char="•"/>
            </a:pPr>
            <a:r>
              <a:rPr lang="en-US" sz="2800" dirty="0">
                <a:solidFill>
                  <a:schemeClr val="bg1"/>
                </a:solidFill>
                <a:ea typeface="KG Primary Penmanship"/>
                <a:cs typeface="KG Primary Penmanship"/>
                <a:sym typeface="KG Primary Penmanship"/>
              </a:rPr>
              <a:t>Deadline for CEB to RECEIVE M/O EMAILED ABS ballot</a:t>
            </a:r>
          </a:p>
          <a:p>
            <a:pPr marL="800100" lvl="1" indent="-342900">
              <a:buFont typeface="Arial" panose="020B0604020202020204" pitchFamily="34" charset="0"/>
              <a:buChar char="•"/>
            </a:pPr>
            <a:r>
              <a:rPr lang="en-US" sz="2800" dirty="0">
                <a:solidFill>
                  <a:schemeClr val="bg1"/>
                </a:solidFill>
                <a:ea typeface="KG Primary Penmanship"/>
                <a:cs typeface="KG Primary Penmanship"/>
                <a:sym typeface="KG Primary Penmanship"/>
              </a:rPr>
              <a:t>6PM, Election Day (May 5, 2026 or Nov. 3, 2026)</a:t>
            </a:r>
          </a:p>
          <a:p>
            <a:pPr marL="800100" lvl="1" indent="-342900">
              <a:buFont typeface="Arial" panose="020B0604020202020204" pitchFamily="34" charset="0"/>
              <a:buChar char="•"/>
            </a:pPr>
            <a:endParaRPr lang="en-US" sz="2000" b="1" dirty="0">
              <a:solidFill>
                <a:schemeClr val="bg1"/>
              </a:solidFill>
              <a:ea typeface="KG Primary Penmanship"/>
              <a:cs typeface="KG Primary Penmanship"/>
              <a:sym typeface="KG Primary Penmanship"/>
            </a:endParaRPr>
          </a:p>
          <a:p>
            <a:pPr algn="l"/>
            <a:r>
              <a:rPr lang="en-US" sz="4000" b="1" dirty="0">
                <a:solidFill>
                  <a:schemeClr val="bg1"/>
                </a:solidFill>
                <a:ea typeface="KG Primary Penmanship"/>
                <a:cs typeface="KG Primary Penmanship"/>
                <a:sym typeface="KG Primary Penmanship"/>
              </a:rPr>
              <a:t>MAILED ABS BALLOTS TO M/O VOTERS USING FPCA</a:t>
            </a:r>
          </a:p>
          <a:p>
            <a:pPr marL="342900" indent="-342900" algn="l">
              <a:buFont typeface="Arial" panose="020B0604020202020204" pitchFamily="34" charset="0"/>
              <a:buChar char="•"/>
            </a:pPr>
            <a:r>
              <a:rPr lang="en-US" sz="2800" dirty="0">
                <a:solidFill>
                  <a:schemeClr val="bg1"/>
                </a:solidFill>
                <a:ea typeface="KG Primary Penmanship"/>
                <a:cs typeface="KG Primary Penmanship"/>
                <a:sym typeface="KG Primary Penmanship"/>
              </a:rPr>
              <a:t>Deadline to file FPCA for MAILED ABS ballot</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11:59PM, April 23, 2026 (May primary) </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11:59PM, Oct. 22, 2026 (November general)</a:t>
            </a:r>
          </a:p>
          <a:p>
            <a:pPr marL="342900" indent="-342900">
              <a:buFont typeface="Arial" panose="020B0604020202020204" pitchFamily="34" charset="0"/>
              <a:buChar char="•"/>
            </a:pPr>
            <a:r>
              <a:rPr lang="en-US" sz="2800" dirty="0">
                <a:solidFill>
                  <a:schemeClr val="bg1"/>
                </a:solidFill>
                <a:ea typeface="KG Primary Penmanship"/>
                <a:cs typeface="KG Primary Penmanship"/>
                <a:sym typeface="KG Primary Penmanship"/>
              </a:rPr>
              <a:t>Deadline for CEB to RECEIVE M/O MAILED ABS ballot</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If stateside military, 6PM, Election Day – the same as all “civilian” voters</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If overseas military or overseas civilian, noon, ten (10) days after election day </a:t>
            </a:r>
            <a:br>
              <a:rPr lang="en-US" sz="2400" dirty="0">
                <a:solidFill>
                  <a:schemeClr val="bg1"/>
                </a:solidFill>
                <a:ea typeface="KG Primary Penmanship"/>
                <a:cs typeface="KG Primary Penmanship"/>
                <a:sym typeface="KG Primary Penmanship"/>
              </a:rPr>
            </a:br>
            <a:r>
              <a:rPr lang="en-US" sz="2400" dirty="0">
                <a:solidFill>
                  <a:schemeClr val="bg1"/>
                </a:solidFill>
                <a:ea typeface="KG Primary Penmanship"/>
                <a:cs typeface="KG Primary Penmanship"/>
                <a:sym typeface="KG Primary Penmanship"/>
              </a:rPr>
              <a:t>	</a:t>
            </a:r>
            <a:r>
              <a:rPr lang="en-US" sz="2400" u="sng" dirty="0">
                <a:solidFill>
                  <a:schemeClr val="bg1"/>
                </a:solidFill>
                <a:ea typeface="KG Primary Penmanship"/>
                <a:cs typeface="KG Primary Penmanship"/>
                <a:sym typeface="KG Primary Penmanship"/>
              </a:rPr>
              <a:t>IF postmark is on or before election day</a:t>
            </a:r>
          </a:p>
          <a:p>
            <a:pPr marL="1257300" lvl="2"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Noon, May 15, 2026 (May primary)</a:t>
            </a:r>
          </a:p>
          <a:p>
            <a:pPr marL="1257300" lvl="2"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Noon, Nov. 13, 2026 (November general)</a:t>
            </a:r>
          </a:p>
          <a:p>
            <a:pPr marL="800100" lvl="1"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MUST process ABS ballot from M/O voter if voter is otherwise eligible	</a:t>
            </a:r>
          </a:p>
          <a:p>
            <a:pPr marL="1257300" lvl="2" indent="-342900">
              <a:buFont typeface="Arial" panose="020B0604020202020204" pitchFamily="34" charset="0"/>
              <a:buChar char="•"/>
            </a:pPr>
            <a:r>
              <a:rPr lang="en-US" sz="2400" dirty="0">
                <a:solidFill>
                  <a:schemeClr val="bg1"/>
                </a:solidFill>
                <a:ea typeface="KG Primary Penmanship"/>
                <a:cs typeface="KG Primary Penmanship"/>
                <a:sym typeface="KG Primary Penmanship"/>
              </a:rPr>
              <a:t>Overseas Military &amp; Overseas US Citizens can have envelope hand-canceled at their APO (Army Post Office) or DPO (Diplomatic Post Office)</a:t>
            </a:r>
          </a:p>
          <a:p>
            <a:pPr marL="1257300" lvl="2" indent="-342900">
              <a:buFont typeface="Arial" panose="020B0604020202020204" pitchFamily="34" charset="0"/>
              <a:buChar char="•"/>
            </a:pPr>
            <a:endParaRPr lang="en-US" sz="2400" dirty="0">
              <a:solidFill>
                <a:schemeClr val="bg1"/>
              </a:solidFill>
              <a:ea typeface="KG Primary Penmanship"/>
              <a:cs typeface="KG Primary Penmanship"/>
              <a:sym typeface="KG Primary Penmanship"/>
            </a:endParaRPr>
          </a:p>
          <a:p>
            <a:pPr algn="l"/>
            <a:r>
              <a:rPr lang="en-US" i="1" dirty="0">
                <a:solidFill>
                  <a:schemeClr val="bg1"/>
                </a:solidFill>
                <a:ea typeface="KG Primary Penmanship"/>
                <a:cs typeface="KG Primary Penmanship"/>
                <a:sym typeface="KG Primary Penmanship"/>
              </a:rPr>
              <a:t>Note: Denmark is no longer operating (or is limiting) its international mail services for letter (not parcel) services. </a:t>
            </a:r>
            <a:br>
              <a:rPr lang="en-US" i="1" dirty="0">
                <a:solidFill>
                  <a:schemeClr val="bg1"/>
                </a:solidFill>
                <a:ea typeface="KG Primary Penmanship"/>
                <a:cs typeface="KG Primary Penmanship"/>
                <a:sym typeface="KG Primary Penmanship"/>
              </a:rPr>
            </a:br>
            <a:r>
              <a:rPr lang="en-US" i="1" dirty="0">
                <a:solidFill>
                  <a:schemeClr val="bg1"/>
                </a:solidFill>
                <a:ea typeface="KG Primary Penmanship"/>
                <a:cs typeface="KG Primary Penmanship"/>
                <a:sym typeface="KG Primary Penmanship"/>
              </a:rPr>
              <a:t>If you have an M/O voter residing in Denmark, discuss any concerns with your voter </a:t>
            </a:r>
            <a:br>
              <a:rPr lang="en-US" i="1" dirty="0">
                <a:solidFill>
                  <a:schemeClr val="bg1"/>
                </a:solidFill>
                <a:ea typeface="KG Primary Penmanship"/>
                <a:cs typeface="KG Primary Penmanship"/>
                <a:sym typeface="KG Primary Penmanship"/>
              </a:rPr>
            </a:br>
            <a:r>
              <a:rPr lang="en-US" i="1" dirty="0">
                <a:solidFill>
                  <a:schemeClr val="bg1"/>
                </a:solidFill>
                <a:ea typeface="KG Primary Penmanship"/>
                <a:cs typeface="KG Primary Penmanship"/>
                <a:sym typeface="KG Primary Penmanship"/>
              </a:rPr>
              <a:t>and encourage the use of an emailed ballot.</a:t>
            </a:r>
          </a:p>
        </p:txBody>
      </p:sp>
    </p:spTree>
    <p:extLst>
      <p:ext uri="{BB962C8B-B14F-4D97-AF65-F5344CB8AC3E}">
        <p14:creationId xmlns:p14="http://schemas.microsoft.com/office/powerpoint/2010/main" val="389187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7DAE-1B88-3857-332A-75D836392FD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91E0C8-4693-B914-999B-468CF566D9F5}"/>
              </a:ext>
            </a:extLst>
          </p:cNvPr>
          <p:cNvGrpSpPr/>
          <p:nvPr/>
        </p:nvGrpSpPr>
        <p:grpSpPr>
          <a:xfrm>
            <a:off x="8911194" y="-3152271"/>
            <a:ext cx="11686522" cy="5413103"/>
            <a:chOff x="0" y="0"/>
            <a:chExt cx="1336329" cy="730908"/>
          </a:xfrm>
        </p:grpSpPr>
        <p:sp>
          <p:nvSpPr>
            <p:cNvPr id="3" name="Freeform 3">
              <a:extLst>
                <a:ext uri="{FF2B5EF4-FFF2-40B4-BE49-F238E27FC236}">
                  <a16:creationId xmlns:a16="http://schemas.microsoft.com/office/drawing/2014/main" id="{1D045432-36B4-E07E-B80D-64BA4C9F4D8C}"/>
                </a:ext>
              </a:extLst>
            </p:cNvPr>
            <p:cNvSpPr/>
            <p:nvPr/>
          </p:nvSpPr>
          <p:spPr>
            <a:xfrm>
              <a:off x="1909" y="0"/>
              <a:ext cx="1332512" cy="730908"/>
            </a:xfrm>
            <a:custGeom>
              <a:avLst/>
              <a:gdLst/>
              <a:ahLst/>
              <a:cxnLst/>
              <a:rect l="l" t="t" r="r" b="b"/>
              <a:pathLst>
                <a:path w="1332512" h="730908">
                  <a:moveTo>
                    <a:pt x="209241" y="0"/>
                  </a:moveTo>
                  <a:lnTo>
                    <a:pt x="1326471" y="0"/>
                  </a:lnTo>
                  <a:cubicBezTo>
                    <a:pt x="1328359" y="0"/>
                    <a:pt x="1330138" y="883"/>
                    <a:pt x="1331281" y="2386"/>
                  </a:cubicBezTo>
                  <a:cubicBezTo>
                    <a:pt x="1332423" y="3889"/>
                    <a:pt x="1332797" y="5840"/>
                    <a:pt x="1332291" y="7659"/>
                  </a:cubicBezTo>
                  <a:lnTo>
                    <a:pt x="1133350" y="723249"/>
                  </a:lnTo>
                  <a:cubicBezTo>
                    <a:pt x="1132091" y="727775"/>
                    <a:pt x="1127969" y="730908"/>
                    <a:pt x="1123271" y="730908"/>
                  </a:cubicBezTo>
                  <a:lnTo>
                    <a:pt x="6041" y="730908"/>
                  </a:lnTo>
                  <a:cubicBezTo>
                    <a:pt x="4153" y="730908"/>
                    <a:pt x="2373" y="730025"/>
                    <a:pt x="1231" y="728522"/>
                  </a:cubicBezTo>
                  <a:cubicBezTo>
                    <a:pt x="88" y="727019"/>
                    <a:pt x="-285" y="725068"/>
                    <a:pt x="220" y="723249"/>
                  </a:cubicBezTo>
                  <a:lnTo>
                    <a:pt x="199162" y="7659"/>
                  </a:lnTo>
                  <a:cubicBezTo>
                    <a:pt x="200420" y="3132"/>
                    <a:pt x="204542" y="0"/>
                    <a:pt x="209241" y="0"/>
                  </a:cubicBezTo>
                  <a:close/>
                </a:path>
              </a:pathLst>
            </a:custGeom>
            <a:solidFill>
              <a:srgbClr val="54A1E4"/>
            </a:solidFill>
            <a:ln w="85725" cap="sq">
              <a:solidFill>
                <a:srgbClr val="000000"/>
              </a:solidFill>
              <a:prstDash val="solid"/>
              <a:miter/>
            </a:ln>
          </p:spPr>
          <p:txBody>
            <a:bodyPr/>
            <a:lstStyle/>
            <a:p>
              <a:endParaRPr lang="en-US"/>
            </a:p>
          </p:txBody>
        </p:sp>
      </p:grpSp>
      <p:grpSp>
        <p:nvGrpSpPr>
          <p:cNvPr id="9" name="Group 9">
            <a:extLst>
              <a:ext uri="{FF2B5EF4-FFF2-40B4-BE49-F238E27FC236}">
                <a16:creationId xmlns:a16="http://schemas.microsoft.com/office/drawing/2014/main" id="{F987CB36-330C-1FC4-B90F-44C4B6635A8A}"/>
              </a:ext>
            </a:extLst>
          </p:cNvPr>
          <p:cNvGrpSpPr/>
          <p:nvPr/>
        </p:nvGrpSpPr>
        <p:grpSpPr>
          <a:xfrm>
            <a:off x="-1417548" y="-3152271"/>
            <a:ext cx="11653141" cy="5413103"/>
            <a:chOff x="1909" y="0"/>
            <a:chExt cx="1332512" cy="618977"/>
          </a:xfrm>
        </p:grpSpPr>
        <p:sp>
          <p:nvSpPr>
            <p:cNvPr id="10" name="Freeform 10">
              <a:extLst>
                <a:ext uri="{FF2B5EF4-FFF2-40B4-BE49-F238E27FC236}">
                  <a16:creationId xmlns:a16="http://schemas.microsoft.com/office/drawing/2014/main" id="{90CF07DC-05B2-507D-2CCA-30FCFA955A4C}"/>
                </a:ext>
              </a:extLst>
            </p:cNvPr>
            <p:cNvSpPr/>
            <p:nvPr/>
          </p:nvSpPr>
          <p:spPr>
            <a:xfrm>
              <a:off x="1909" y="0"/>
              <a:ext cx="1332512" cy="618977"/>
            </a:xfrm>
            <a:custGeom>
              <a:avLst/>
              <a:gdLst/>
              <a:ahLst/>
              <a:cxnLst/>
              <a:rect l="l" t="t" r="r" b="b"/>
              <a:pathLst>
                <a:path w="1332512" h="730908">
                  <a:moveTo>
                    <a:pt x="209241" y="0"/>
                  </a:moveTo>
                  <a:lnTo>
                    <a:pt x="1326471" y="0"/>
                  </a:lnTo>
                  <a:cubicBezTo>
                    <a:pt x="1328359" y="0"/>
                    <a:pt x="1330138" y="883"/>
                    <a:pt x="1331281" y="2386"/>
                  </a:cubicBezTo>
                  <a:cubicBezTo>
                    <a:pt x="1332423" y="3889"/>
                    <a:pt x="1332797" y="5840"/>
                    <a:pt x="1332291" y="7659"/>
                  </a:cubicBezTo>
                  <a:lnTo>
                    <a:pt x="1133350" y="723249"/>
                  </a:lnTo>
                  <a:cubicBezTo>
                    <a:pt x="1132091" y="727775"/>
                    <a:pt x="1127969" y="730908"/>
                    <a:pt x="1123271" y="730908"/>
                  </a:cubicBezTo>
                  <a:lnTo>
                    <a:pt x="6041" y="730908"/>
                  </a:lnTo>
                  <a:cubicBezTo>
                    <a:pt x="4153" y="730908"/>
                    <a:pt x="2373" y="730025"/>
                    <a:pt x="1231" y="728522"/>
                  </a:cubicBezTo>
                  <a:cubicBezTo>
                    <a:pt x="88" y="727019"/>
                    <a:pt x="-285" y="725068"/>
                    <a:pt x="220" y="723249"/>
                  </a:cubicBezTo>
                  <a:lnTo>
                    <a:pt x="199162" y="7659"/>
                  </a:lnTo>
                  <a:cubicBezTo>
                    <a:pt x="200420" y="3132"/>
                    <a:pt x="204542" y="0"/>
                    <a:pt x="209241" y="0"/>
                  </a:cubicBezTo>
                  <a:close/>
                </a:path>
              </a:pathLst>
            </a:custGeom>
            <a:solidFill>
              <a:srgbClr val="FFBC10"/>
            </a:solidFill>
            <a:ln w="85725" cap="sq">
              <a:solidFill>
                <a:srgbClr val="000000"/>
              </a:solidFill>
              <a:prstDash val="solid"/>
              <a:miter/>
            </a:ln>
          </p:spPr>
          <p:txBody>
            <a:bodyPr/>
            <a:lstStyle/>
            <a:p>
              <a:endParaRPr lang="en-US"/>
            </a:p>
          </p:txBody>
        </p:sp>
      </p:grpSp>
      <p:sp>
        <p:nvSpPr>
          <p:cNvPr id="14" name="Freeform 14">
            <a:extLst>
              <a:ext uri="{FF2B5EF4-FFF2-40B4-BE49-F238E27FC236}">
                <a16:creationId xmlns:a16="http://schemas.microsoft.com/office/drawing/2014/main" id="{67EBD521-2854-D40D-3794-86812A12067B}"/>
              </a:ext>
            </a:extLst>
          </p:cNvPr>
          <p:cNvSpPr/>
          <p:nvPr/>
        </p:nvSpPr>
        <p:spPr>
          <a:xfrm>
            <a:off x="-152400" y="7658100"/>
            <a:ext cx="18644056" cy="2595117"/>
          </a:xfrm>
          <a:prstGeom prst="rect">
            <a:avLst/>
          </a:prstGeom>
          <a:solidFill>
            <a:srgbClr val="14CD21"/>
          </a:solidFill>
          <a:ln w="85725" cap="sq">
            <a:solidFill>
              <a:srgbClr val="000000"/>
            </a:solidFill>
            <a:prstDash val="solid"/>
            <a:miter/>
          </a:ln>
        </p:spPr>
        <p:txBody>
          <a:bodyPr/>
          <a:lstStyle/>
          <a:p>
            <a:endParaRPr lang="en-US"/>
          </a:p>
        </p:txBody>
      </p:sp>
      <p:sp>
        <p:nvSpPr>
          <p:cNvPr id="16" name="Freeform 16">
            <a:extLst>
              <a:ext uri="{FF2B5EF4-FFF2-40B4-BE49-F238E27FC236}">
                <a16:creationId xmlns:a16="http://schemas.microsoft.com/office/drawing/2014/main" id="{26994223-AFB6-38D8-FF01-AAD50AC41090}"/>
              </a:ext>
            </a:extLst>
          </p:cNvPr>
          <p:cNvSpPr/>
          <p:nvPr/>
        </p:nvSpPr>
        <p:spPr>
          <a:xfrm>
            <a:off x="-603327" y="8256521"/>
            <a:ext cx="9531216" cy="2030479"/>
          </a:xfrm>
          <a:custGeom>
            <a:avLst/>
            <a:gdLst/>
            <a:ahLst/>
            <a:cxnLst/>
            <a:rect l="l" t="t" r="r" b="b"/>
            <a:pathLst>
              <a:path w="8855355" h="5696033">
                <a:moveTo>
                  <a:pt x="0" y="0"/>
                </a:moveTo>
                <a:lnTo>
                  <a:pt x="8855355" y="0"/>
                </a:lnTo>
                <a:lnTo>
                  <a:pt x="8855355" y="5696033"/>
                </a:lnTo>
                <a:lnTo>
                  <a:pt x="0" y="5696033"/>
                </a:lnTo>
                <a:lnTo>
                  <a:pt x="0" y="0"/>
                </a:lnTo>
                <a:close/>
              </a:path>
            </a:pathLst>
          </a:custGeom>
          <a:blipFill>
            <a:blip r:embed="rId2">
              <a:extLst>
                <a:ext uri="{96DAC541-7B7A-43D3-8B79-37D633B846F1}">
                  <asvg:svgBlip xmlns:asvg="http://schemas.microsoft.com/office/drawing/2016/SVG/main" r:embed="rId3"/>
                </a:ext>
              </a:extLst>
            </a:blip>
            <a:stretch>
              <a:fillRect t="-205327" b="-167399"/>
            </a:stretch>
          </a:blipFill>
        </p:spPr>
        <p:txBody>
          <a:bodyPr/>
          <a:lstStyle/>
          <a:p>
            <a:endParaRPr lang="en-US"/>
          </a:p>
        </p:txBody>
      </p:sp>
      <p:sp>
        <p:nvSpPr>
          <p:cNvPr id="23" name="TextBox 8">
            <a:extLst>
              <a:ext uri="{FF2B5EF4-FFF2-40B4-BE49-F238E27FC236}">
                <a16:creationId xmlns:a16="http://schemas.microsoft.com/office/drawing/2014/main" id="{FB03914E-AA77-D66C-2005-ECCAF88C21CA}"/>
              </a:ext>
            </a:extLst>
          </p:cNvPr>
          <p:cNvSpPr txBox="1"/>
          <p:nvPr/>
        </p:nvSpPr>
        <p:spPr>
          <a:xfrm>
            <a:off x="5791200" y="2534752"/>
            <a:ext cx="13176086" cy="4849427"/>
          </a:xfrm>
          <a:prstGeom prst="parallelogram">
            <a:avLst/>
          </a:prstGeom>
          <a:solidFill>
            <a:schemeClr val="bg1">
              <a:alpha val="95000"/>
            </a:schemeClr>
          </a:solidFill>
          <a:ln w="76200">
            <a:solidFill>
              <a:srgbClr val="000000"/>
            </a:solidFill>
          </a:ln>
        </p:spPr>
        <p:txBody>
          <a:bodyPr wrap="square" lIns="0" tIns="0" rIns="0" bIns="0" rtlCol="0" anchor="ctr" anchorCtr="0">
            <a:noAutofit/>
          </a:bodyPr>
          <a:lstStyle/>
          <a:p>
            <a:r>
              <a:rPr lang="en-US" sz="4000" b="1" u="sng" dirty="0">
                <a:solidFill>
                  <a:srgbClr val="FF0000"/>
                </a:solidFill>
                <a:ea typeface="KG Primary Penmanship"/>
                <a:cs typeface="Tufuli Arabic Semi-Bold" panose="020B0604020202020204" charset="-78"/>
                <a:sym typeface="KG Primary Penmanship"/>
              </a:rPr>
              <a:t>FWAB DOES NOT REPLACE THE FPCA!</a:t>
            </a:r>
          </a:p>
          <a:p>
            <a:pPr marL="457200" indent="-457200">
              <a:buFont typeface="Arial" panose="020B0604020202020204" pitchFamily="34" charset="0"/>
              <a:buChar char="•"/>
            </a:pPr>
            <a:r>
              <a:rPr lang="en-US" sz="2800" dirty="0">
                <a:ea typeface="KG Primary Penmanship"/>
                <a:cs typeface="Tufuli Arabic Semi-Bold" panose="020B0604020202020204" charset="-78"/>
                <a:sym typeface="KG Primary Penmanship"/>
              </a:rPr>
              <a:t>Cannot use the FWAB to register to vote or request an ABS ballot in Indiana</a:t>
            </a:r>
          </a:p>
          <a:p>
            <a:pPr marL="457200" indent="-457200">
              <a:buFont typeface="Arial" panose="020B0604020202020204" pitchFamily="34" charset="0"/>
              <a:buChar char="•"/>
            </a:pPr>
            <a:r>
              <a:rPr lang="en-US" sz="2800" dirty="0">
                <a:ea typeface="KG Primary Penmanship"/>
                <a:cs typeface="Tufuli Arabic Semi-Bold" panose="020B0604020202020204" charset="-78"/>
                <a:sym typeface="KG Primary Penmanship"/>
              </a:rPr>
              <a:t>If voter submits a FWAB only, counties cannot process it</a:t>
            </a:r>
          </a:p>
          <a:p>
            <a:pPr marL="457200" indent="-457200">
              <a:buFont typeface="Arial" panose="020B0604020202020204" pitchFamily="34" charset="0"/>
              <a:buChar char="•"/>
            </a:pPr>
            <a:r>
              <a:rPr lang="en-US" sz="2800" dirty="0">
                <a:ea typeface="KG Primary Penmanship"/>
                <a:cs typeface="Tufuli Arabic Semi-Bold" panose="020B0604020202020204" charset="-78"/>
                <a:sym typeface="KG Primary Penmanship"/>
              </a:rPr>
              <a:t>Ask voter to complete and send in the FPCA</a:t>
            </a:r>
          </a:p>
          <a:p>
            <a:pPr marL="914400" lvl="1" indent="-457200">
              <a:buFont typeface="Arial" panose="020B0604020202020204" pitchFamily="34" charset="0"/>
              <a:buChar char="•"/>
            </a:pPr>
            <a:r>
              <a:rPr lang="en-US" sz="2800" dirty="0">
                <a:ea typeface="KG Primary Penmanship"/>
                <a:cs typeface="Tufuli Arabic Semi-Bold" panose="020B0604020202020204" charset="-78"/>
                <a:sym typeface="KG Primary Penmanship"/>
              </a:rPr>
              <a:t>If the deadlines to register or request an ABS ballot using the FPCA have not passed for the election, you can process the FPCA, send the ABS ballot to the voter &amp; safely store the FWAB in the event the original ballot is not timely received</a:t>
            </a:r>
          </a:p>
        </p:txBody>
      </p:sp>
      <p:sp>
        <p:nvSpPr>
          <p:cNvPr id="30" name="TextBox 29">
            <a:extLst>
              <a:ext uri="{FF2B5EF4-FFF2-40B4-BE49-F238E27FC236}">
                <a16:creationId xmlns:a16="http://schemas.microsoft.com/office/drawing/2014/main" id="{72EEACF2-8918-B6DD-7642-34AB6DD7B022}"/>
              </a:ext>
            </a:extLst>
          </p:cNvPr>
          <p:cNvSpPr txBox="1"/>
          <p:nvPr/>
        </p:nvSpPr>
        <p:spPr>
          <a:xfrm>
            <a:off x="571698" y="3250672"/>
            <a:ext cx="5677604" cy="3785652"/>
          </a:xfrm>
          <a:prstGeom prst="rect">
            <a:avLst/>
          </a:prstGeom>
          <a:noFill/>
        </p:spPr>
        <p:txBody>
          <a:bodyPr wrap="square">
            <a:spAutoFit/>
          </a:bodyPr>
          <a:lstStyle/>
          <a:p>
            <a:pPr algn="ctr"/>
            <a:r>
              <a:rPr lang="en-US" sz="6000" b="1" dirty="0">
                <a:solidFill>
                  <a:srgbClr val="7030A0"/>
                </a:solidFill>
                <a:latin typeface="Tufuli Arabic Semi-Bold" panose="020B0604020202020204" charset="-78"/>
                <a:ea typeface="KG Primary Penmanship"/>
                <a:cs typeface="Tufuli Arabic Semi-Bold" panose="020B0604020202020204" charset="-78"/>
                <a:sym typeface="KG Primary Penmanship"/>
              </a:rPr>
              <a:t>Federal Write-In Absentee Ballot (FWAB)</a:t>
            </a:r>
          </a:p>
        </p:txBody>
      </p:sp>
      <p:sp>
        <p:nvSpPr>
          <p:cNvPr id="18" name="TextBox 8">
            <a:extLst>
              <a:ext uri="{FF2B5EF4-FFF2-40B4-BE49-F238E27FC236}">
                <a16:creationId xmlns:a16="http://schemas.microsoft.com/office/drawing/2014/main" id="{1BC4C796-B892-FF6A-1306-816ACF598101}"/>
              </a:ext>
            </a:extLst>
          </p:cNvPr>
          <p:cNvSpPr txBox="1"/>
          <p:nvPr/>
        </p:nvSpPr>
        <p:spPr>
          <a:xfrm>
            <a:off x="439057" y="532294"/>
            <a:ext cx="17457056" cy="1343739"/>
          </a:xfrm>
          <a:prstGeom prst="parallelogram">
            <a:avLst/>
          </a:prstGeom>
          <a:solidFill>
            <a:schemeClr val="bg1">
              <a:alpha val="95000"/>
            </a:schemeClr>
          </a:solidFill>
          <a:ln w="76200">
            <a:solidFill>
              <a:srgbClr val="000000"/>
            </a:solidFill>
          </a:ln>
        </p:spPr>
        <p:txBody>
          <a:bodyPr wrap="square" lIns="0" tIns="0" rIns="0" bIns="0" rtlCol="0" anchor="t">
            <a:spAutoFit/>
          </a:bodyPr>
          <a:lstStyle/>
          <a:p>
            <a:pPr algn="ctr"/>
            <a:r>
              <a:rPr lang="en-US" sz="3600" b="1" dirty="0">
                <a:solidFill>
                  <a:srgbClr val="7030A0"/>
                </a:solidFill>
                <a:ea typeface="KG Primary Penmanship"/>
                <a:cs typeface="Tufuli Arabic Semi-Bold" panose="020B0604020202020204" charset="-78"/>
                <a:sym typeface="KG Primary Penmanship"/>
              </a:rPr>
              <a:t>FWAB IS THE BACK-UP BALLOT IN CASE THE ORIGINAL ABS BALLOT SENT TO M/O VOTER IS NOT RECEIVED BY THE CEB BY DEADLINE DATE</a:t>
            </a:r>
          </a:p>
        </p:txBody>
      </p:sp>
      <p:sp>
        <p:nvSpPr>
          <p:cNvPr id="19" name="TextBox 8">
            <a:extLst>
              <a:ext uri="{FF2B5EF4-FFF2-40B4-BE49-F238E27FC236}">
                <a16:creationId xmlns:a16="http://schemas.microsoft.com/office/drawing/2014/main" id="{2BAE675C-D33B-18F4-8C66-80EC7D23899C}"/>
              </a:ext>
            </a:extLst>
          </p:cNvPr>
          <p:cNvSpPr txBox="1"/>
          <p:nvPr/>
        </p:nvSpPr>
        <p:spPr>
          <a:xfrm>
            <a:off x="168470" y="8085175"/>
            <a:ext cx="17457056" cy="1580198"/>
          </a:xfrm>
          <a:prstGeom prst="parallelogram">
            <a:avLst/>
          </a:prstGeom>
          <a:solidFill>
            <a:schemeClr val="bg1">
              <a:alpha val="95000"/>
            </a:schemeClr>
          </a:solidFill>
          <a:ln w="76200">
            <a:solidFill>
              <a:srgbClr val="000000"/>
            </a:solidFill>
          </a:ln>
        </p:spPr>
        <p:txBody>
          <a:bodyPr wrap="square" lIns="0" tIns="0" rIns="0" bIns="0" rtlCol="0" anchor="t">
            <a:spAutoFit/>
          </a:bodyPr>
          <a:lstStyle/>
          <a:p>
            <a:pPr algn="ctr"/>
            <a:r>
              <a:rPr lang="en-US" sz="2800" b="1" dirty="0">
                <a:solidFill>
                  <a:srgbClr val="0070C0"/>
                </a:solidFill>
                <a:ea typeface="KG Primary Penmanship"/>
                <a:cs typeface="Tufuli Arabic Semi-Bold" panose="020B0604020202020204" charset="-78"/>
                <a:sym typeface="KG Primary Penmanship"/>
              </a:rPr>
              <a:t>IF ORIGINAL M/O ABS BALLOT DOES NOT ARRIVE ON TIME, CONFIRM WHETHER VOTER SUBMITTED A FWAB. IF SO, AND VOTER IS OTHERWISE ELIGIBLE, A BI-PARTISAN REMAKE TEAM WILL FOLLOW STATE REMAKE PROCEDURES TO MARK AN OPTICAL SCAN BALLOT CARD.</a:t>
            </a:r>
          </a:p>
        </p:txBody>
      </p:sp>
    </p:spTree>
    <p:extLst>
      <p:ext uri="{BB962C8B-B14F-4D97-AF65-F5344CB8AC3E}">
        <p14:creationId xmlns:p14="http://schemas.microsoft.com/office/powerpoint/2010/main" val="2179013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3973557" cy="10287001"/>
            <a:chOff x="-122407" y="0"/>
            <a:chExt cx="1334412" cy="1576926"/>
          </a:xfrm>
        </p:grpSpPr>
        <p:sp>
          <p:nvSpPr>
            <p:cNvPr id="3" name="Freeform 3"/>
            <p:cNvSpPr/>
            <p:nvPr/>
          </p:nvSpPr>
          <p:spPr>
            <a:xfrm>
              <a:off x="-122407" y="0"/>
              <a:ext cx="1334412" cy="1576926"/>
            </a:xfrm>
            <a:prstGeom prst="rect">
              <a:avLst/>
            </a:prstGeom>
            <a:solidFill>
              <a:srgbClr val="EF322C"/>
            </a:solidFill>
            <a:ln w="85725" cap="sq">
              <a:solidFill>
                <a:srgbClr val="000000"/>
              </a:solidFill>
              <a:prstDash val="solid"/>
              <a:miter/>
            </a:ln>
          </p:spPr>
          <p:txBody>
            <a:bodyPr/>
            <a:lstStyle/>
            <a:p>
              <a:endParaRPr lang="en-US"/>
            </a:p>
          </p:txBody>
        </p:sp>
      </p:grpSp>
      <p:grpSp>
        <p:nvGrpSpPr>
          <p:cNvPr id="4" name="Group 4"/>
          <p:cNvGrpSpPr/>
          <p:nvPr/>
        </p:nvGrpSpPr>
        <p:grpSpPr>
          <a:xfrm>
            <a:off x="2330304" y="-1751797"/>
            <a:ext cx="3554066" cy="13790594"/>
            <a:chOff x="0" y="0"/>
            <a:chExt cx="406400" cy="1576926"/>
          </a:xfrm>
        </p:grpSpPr>
        <p:sp>
          <p:nvSpPr>
            <p:cNvPr id="5" name="Freeform 5"/>
            <p:cNvSpPr/>
            <p:nvPr/>
          </p:nvSpPr>
          <p:spPr>
            <a:xfrm>
              <a:off x="3152" y="0"/>
              <a:ext cx="400096" cy="1576926"/>
            </a:xfrm>
            <a:custGeom>
              <a:avLst/>
              <a:gdLst/>
              <a:ahLst/>
              <a:cxnLst/>
              <a:rect l="l" t="t" r="r" b="b"/>
              <a:pathLst>
                <a:path w="400096" h="1576926">
                  <a:moveTo>
                    <a:pt x="226188" y="0"/>
                  </a:moveTo>
                  <a:lnTo>
                    <a:pt x="377108" y="0"/>
                  </a:lnTo>
                  <a:cubicBezTo>
                    <a:pt x="383717" y="0"/>
                    <a:pt x="390006" y="2844"/>
                    <a:pt x="394370" y="7807"/>
                  </a:cubicBezTo>
                  <a:cubicBezTo>
                    <a:pt x="398735" y="12770"/>
                    <a:pt x="400752" y="19371"/>
                    <a:pt x="399907" y="25926"/>
                  </a:cubicBezTo>
                  <a:lnTo>
                    <a:pt x="203389" y="1551000"/>
                  </a:lnTo>
                  <a:cubicBezTo>
                    <a:pt x="201478" y="1565825"/>
                    <a:pt x="188856" y="1576926"/>
                    <a:pt x="173908" y="1576926"/>
                  </a:cubicBezTo>
                  <a:lnTo>
                    <a:pt x="22988" y="1576926"/>
                  </a:lnTo>
                  <a:cubicBezTo>
                    <a:pt x="16379" y="1576926"/>
                    <a:pt x="10090" y="1574081"/>
                    <a:pt x="5726" y="1569118"/>
                  </a:cubicBezTo>
                  <a:cubicBezTo>
                    <a:pt x="1361" y="1564156"/>
                    <a:pt x="-656" y="1557555"/>
                    <a:pt x="189" y="1551000"/>
                  </a:cubicBezTo>
                  <a:lnTo>
                    <a:pt x="196707" y="25926"/>
                  </a:lnTo>
                  <a:cubicBezTo>
                    <a:pt x="198618" y="11100"/>
                    <a:pt x="211240" y="0"/>
                    <a:pt x="226188" y="0"/>
                  </a:cubicBezTo>
                  <a:close/>
                </a:path>
              </a:pathLst>
            </a:custGeom>
            <a:solidFill>
              <a:srgbClr val="FFC200"/>
            </a:solidFill>
            <a:ln w="85725" cap="sq">
              <a:solidFill>
                <a:srgbClr val="000000"/>
              </a:solidFill>
              <a:prstDash val="solid"/>
              <a:miter/>
            </a:ln>
          </p:spPr>
          <p:txBody>
            <a:bodyPr/>
            <a:lstStyle/>
            <a:p>
              <a:endParaRPr lang="en-US"/>
            </a:p>
          </p:txBody>
        </p:sp>
      </p:grpSp>
      <p:sp>
        <p:nvSpPr>
          <p:cNvPr id="6" name="Freeform 6"/>
          <p:cNvSpPr/>
          <p:nvPr/>
        </p:nvSpPr>
        <p:spPr>
          <a:xfrm rot="16200000" flipH="1">
            <a:off x="-1427843" y="1429657"/>
            <a:ext cx="7420429" cy="4579257"/>
          </a:xfrm>
          <a:custGeom>
            <a:avLst/>
            <a:gdLst/>
            <a:ahLst/>
            <a:cxnLst/>
            <a:rect l="l" t="t" r="r" b="b"/>
            <a:pathLst>
              <a:path w="10229542" h="5759247">
                <a:moveTo>
                  <a:pt x="10229542" y="0"/>
                </a:moveTo>
                <a:lnTo>
                  <a:pt x="0" y="0"/>
                </a:lnTo>
                <a:lnTo>
                  <a:pt x="0" y="5759248"/>
                </a:lnTo>
                <a:lnTo>
                  <a:pt x="10229542" y="5759248"/>
                </a:lnTo>
                <a:lnTo>
                  <a:pt x="10229542" y="0"/>
                </a:lnTo>
                <a:close/>
              </a:path>
            </a:pathLst>
          </a:custGeom>
          <a:blipFill>
            <a:blip r:embed="rId2">
              <a:extLst>
                <a:ext uri="{96DAC541-7B7A-43D3-8B79-37D633B846F1}">
                  <asvg:svgBlip xmlns:asvg="http://schemas.microsoft.com/office/drawing/2016/SVG/main" r:embed="rId3"/>
                </a:ext>
              </a:extLst>
            </a:blip>
            <a:stretch>
              <a:fillRect l="-52610" t="-141236" r="-1"/>
            </a:stretch>
          </a:blipFill>
        </p:spPr>
        <p:txBody>
          <a:bodyPr/>
          <a:lstStyle/>
          <a:p>
            <a:endParaRPr lang="en-US" dirty="0"/>
          </a:p>
        </p:txBody>
      </p:sp>
      <p:sp>
        <p:nvSpPr>
          <p:cNvPr id="9" name="TextBox 9"/>
          <p:cNvSpPr txBox="1"/>
          <p:nvPr/>
        </p:nvSpPr>
        <p:spPr>
          <a:xfrm>
            <a:off x="5353296" y="1696404"/>
            <a:ext cx="11304572" cy="1028487"/>
          </a:xfrm>
          <a:prstGeom prst="rect">
            <a:avLst/>
          </a:prstGeom>
        </p:spPr>
        <p:txBody>
          <a:bodyPr wrap="square" lIns="0" tIns="0" rIns="0" bIns="0" rtlCol="0" anchor="t">
            <a:spAutoFit/>
          </a:bodyPr>
          <a:lstStyle/>
          <a:p>
            <a:pPr marL="359588" lvl="1" algn="ctr">
              <a:lnSpc>
                <a:spcPts val="4097"/>
              </a:lnSpc>
            </a:pPr>
            <a:r>
              <a:rPr lang="en-US" sz="3600" b="1" u="sng" strike="noStrike" dirty="0">
                <a:solidFill>
                  <a:srgbClr val="000102"/>
                </a:solidFill>
                <a:latin typeface="+mj-lt"/>
                <a:ea typeface="KG Primary Penmanship"/>
                <a:cs typeface="KG Primary Penmanship"/>
                <a:sym typeface="KG Primary Penmanship"/>
              </a:rPr>
              <a:t>NEW</a:t>
            </a:r>
            <a:r>
              <a:rPr lang="en-US" sz="3600" b="1" u="none" strike="noStrike" dirty="0">
                <a:solidFill>
                  <a:srgbClr val="000102"/>
                </a:solidFill>
                <a:latin typeface="+mj-lt"/>
                <a:ea typeface="KG Primary Penmanship"/>
                <a:cs typeface="KG Primary Penmanship"/>
                <a:sym typeface="KG Primary Penmanship"/>
              </a:rPr>
              <a:t> Website: usps.com/</a:t>
            </a:r>
            <a:r>
              <a:rPr lang="en-US" sz="3600" b="1" u="none" strike="noStrike" dirty="0" err="1">
                <a:solidFill>
                  <a:srgbClr val="000102"/>
                </a:solidFill>
                <a:latin typeface="+mj-lt"/>
                <a:ea typeface="KG Primary Penmanship"/>
                <a:cs typeface="KG Primary Penmanship"/>
                <a:sym typeface="KG Primary Penmanship"/>
              </a:rPr>
              <a:t>electionmail</a:t>
            </a:r>
            <a:endParaRPr lang="en-US" sz="3600" b="1" u="none" strike="noStrike" dirty="0">
              <a:solidFill>
                <a:srgbClr val="000102"/>
              </a:solidFill>
              <a:latin typeface="+mj-lt"/>
              <a:ea typeface="KG Primary Penmanship"/>
              <a:cs typeface="KG Primary Penmanship"/>
              <a:sym typeface="KG Primary Penmanship"/>
            </a:endParaRPr>
          </a:p>
          <a:p>
            <a:pPr marL="816788" lvl="2" algn="ctr">
              <a:lnSpc>
                <a:spcPts val="4097"/>
              </a:lnSpc>
            </a:pPr>
            <a:r>
              <a:rPr lang="en-US" sz="2800" i="1" dirty="0">
                <a:solidFill>
                  <a:srgbClr val="000102"/>
                </a:solidFill>
                <a:latin typeface="+mj-lt"/>
                <a:ea typeface="KG Primary Penmanship"/>
                <a:cs typeface="KG Primary Penmanship"/>
                <a:sym typeface="KG Primary Penmanship"/>
              </a:rPr>
              <a:t>(Do NOT use electionmail.org)</a:t>
            </a:r>
          </a:p>
        </p:txBody>
      </p:sp>
      <p:sp>
        <p:nvSpPr>
          <p:cNvPr id="10" name="TextBox 10"/>
          <p:cNvSpPr txBox="1"/>
          <p:nvPr/>
        </p:nvSpPr>
        <p:spPr>
          <a:xfrm>
            <a:off x="5054503" y="619186"/>
            <a:ext cx="12704720" cy="1077218"/>
          </a:xfrm>
          <a:prstGeom prst="rect">
            <a:avLst/>
          </a:prstGeom>
        </p:spPr>
        <p:txBody>
          <a:bodyPr wrap="square" lIns="0" tIns="0" rIns="0" bIns="0" rtlCol="0" anchor="t">
            <a:spAutoFit/>
          </a:bodyPr>
          <a:lstStyle/>
          <a:p>
            <a:pPr marL="0" lvl="0" indent="0" algn="ctr">
              <a:lnSpc>
                <a:spcPts val="8445"/>
              </a:lnSpc>
              <a:spcBef>
                <a:spcPct val="0"/>
              </a:spcBef>
            </a:pPr>
            <a:r>
              <a:rPr lang="en-US" sz="6600" b="1" dirty="0">
                <a:solidFill>
                  <a:srgbClr val="0070C0"/>
                </a:solidFill>
                <a:latin typeface="Tufuli Arabic Semi-Bold"/>
                <a:ea typeface="Tufuli Arabic Semi-Bold"/>
                <a:cs typeface="Tufuli Arabic Semi-Bold"/>
                <a:sym typeface="Tufuli Arabic Semi-Bold"/>
              </a:rPr>
              <a:t>USPS ELECTION MAIL</a:t>
            </a:r>
          </a:p>
        </p:txBody>
      </p:sp>
      <p:grpSp>
        <p:nvGrpSpPr>
          <p:cNvPr id="12" name="Group 12"/>
          <p:cNvGrpSpPr/>
          <p:nvPr/>
        </p:nvGrpSpPr>
        <p:grpSpPr>
          <a:xfrm>
            <a:off x="16630303" y="-622675"/>
            <a:ext cx="3554066" cy="13790594"/>
            <a:chOff x="0" y="0"/>
            <a:chExt cx="406400" cy="1576926"/>
          </a:xfrm>
        </p:grpSpPr>
        <p:sp>
          <p:nvSpPr>
            <p:cNvPr id="13" name="Freeform 13"/>
            <p:cNvSpPr/>
            <p:nvPr/>
          </p:nvSpPr>
          <p:spPr>
            <a:xfrm>
              <a:off x="3152" y="0"/>
              <a:ext cx="400096" cy="1576926"/>
            </a:xfrm>
            <a:custGeom>
              <a:avLst/>
              <a:gdLst/>
              <a:ahLst/>
              <a:cxnLst/>
              <a:rect l="l" t="t" r="r" b="b"/>
              <a:pathLst>
                <a:path w="400096" h="1576926">
                  <a:moveTo>
                    <a:pt x="226188" y="0"/>
                  </a:moveTo>
                  <a:lnTo>
                    <a:pt x="377108" y="0"/>
                  </a:lnTo>
                  <a:cubicBezTo>
                    <a:pt x="383717" y="0"/>
                    <a:pt x="390006" y="2844"/>
                    <a:pt x="394370" y="7807"/>
                  </a:cubicBezTo>
                  <a:cubicBezTo>
                    <a:pt x="398735" y="12770"/>
                    <a:pt x="400752" y="19371"/>
                    <a:pt x="399907" y="25926"/>
                  </a:cubicBezTo>
                  <a:lnTo>
                    <a:pt x="203389" y="1551000"/>
                  </a:lnTo>
                  <a:cubicBezTo>
                    <a:pt x="201478" y="1565825"/>
                    <a:pt x="188856" y="1576926"/>
                    <a:pt x="173908" y="1576926"/>
                  </a:cubicBezTo>
                  <a:lnTo>
                    <a:pt x="22988" y="1576926"/>
                  </a:lnTo>
                  <a:cubicBezTo>
                    <a:pt x="16379" y="1576926"/>
                    <a:pt x="10090" y="1574081"/>
                    <a:pt x="5726" y="1569118"/>
                  </a:cubicBezTo>
                  <a:cubicBezTo>
                    <a:pt x="1361" y="1564156"/>
                    <a:pt x="-656" y="1557555"/>
                    <a:pt x="189" y="1551000"/>
                  </a:cubicBezTo>
                  <a:lnTo>
                    <a:pt x="196707" y="25926"/>
                  </a:lnTo>
                  <a:cubicBezTo>
                    <a:pt x="198618" y="11100"/>
                    <a:pt x="211240" y="0"/>
                    <a:pt x="226188" y="0"/>
                  </a:cubicBezTo>
                  <a:close/>
                </a:path>
              </a:pathLst>
            </a:custGeom>
            <a:solidFill>
              <a:srgbClr val="44AD2A"/>
            </a:solidFill>
            <a:ln w="85725" cap="sq">
              <a:solidFill>
                <a:srgbClr val="000000"/>
              </a:solidFill>
              <a:prstDash val="solid"/>
              <a:miter/>
            </a:ln>
          </p:spPr>
          <p:txBody>
            <a:bodyPr/>
            <a:lstStyle/>
            <a:p>
              <a:endParaRPr lang="en-US"/>
            </a:p>
          </p:txBody>
        </p:sp>
      </p:grpSp>
      <p:pic>
        <p:nvPicPr>
          <p:cNvPr id="8" name="Picture 7" descr="A picture containing text&#10;&#10;AI-generated content may be incorrect.">
            <a:extLst>
              <a:ext uri="{FF2B5EF4-FFF2-40B4-BE49-F238E27FC236}">
                <a16:creationId xmlns:a16="http://schemas.microsoft.com/office/drawing/2014/main" id="{A140E035-1C70-C6BF-4941-5F2052C52DF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118560" y="3005469"/>
            <a:ext cx="10576607" cy="3305253"/>
          </a:xfrm>
          <a:prstGeom prst="rect">
            <a:avLst/>
          </a:prstGeom>
          <a:ln w="76200">
            <a:solidFill>
              <a:schemeClr val="tx1"/>
            </a:solidFill>
          </a:ln>
        </p:spPr>
      </p:pic>
      <p:pic>
        <p:nvPicPr>
          <p:cNvPr id="14" name="Picture 13">
            <a:extLst>
              <a:ext uri="{FF2B5EF4-FFF2-40B4-BE49-F238E27FC236}">
                <a16:creationId xmlns:a16="http://schemas.microsoft.com/office/drawing/2014/main" id="{E1EA1E85-B3C8-BF8F-A244-C5573BD3D02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29446" y="6591300"/>
            <a:ext cx="10565721" cy="3066504"/>
          </a:xfrm>
          <a:prstGeom prst="rect">
            <a:avLst/>
          </a:prstGeom>
          <a:ln w="76200">
            <a:solidFill>
              <a:schemeClr val="tx1"/>
            </a:solidFill>
          </a:ln>
        </p:spPr>
      </p:pic>
      <p:sp>
        <p:nvSpPr>
          <p:cNvPr id="15" name="Oval 14">
            <a:extLst>
              <a:ext uri="{FF2B5EF4-FFF2-40B4-BE49-F238E27FC236}">
                <a16:creationId xmlns:a16="http://schemas.microsoft.com/office/drawing/2014/main" id="{8548F561-7136-5683-0F21-37D7DF62E26A}"/>
              </a:ext>
            </a:extLst>
          </p:cNvPr>
          <p:cNvSpPr/>
          <p:nvPr/>
        </p:nvSpPr>
        <p:spPr>
          <a:xfrm>
            <a:off x="13098220" y="4067387"/>
            <a:ext cx="1676400" cy="69511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96D2E86-DE8F-7283-802D-B879CF202DE4}"/>
              </a:ext>
            </a:extLst>
          </p:cNvPr>
          <p:cNvCxnSpPr>
            <a:cxnSpLocks/>
            <a:stCxn id="15" idx="4"/>
          </p:cNvCxnSpPr>
          <p:nvPr/>
        </p:nvCxnSpPr>
        <p:spPr>
          <a:xfrm>
            <a:off x="13936420" y="4762500"/>
            <a:ext cx="693980" cy="3066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85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ext&#10;&#10;AI-generated content may be incorrect.">
            <a:extLst>
              <a:ext uri="{FF2B5EF4-FFF2-40B4-BE49-F238E27FC236}">
                <a16:creationId xmlns:a16="http://schemas.microsoft.com/office/drawing/2014/main" id="{1E1E41D1-CE93-4D5A-E5F0-2C66D6C6FBB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6177" y="709900"/>
            <a:ext cx="11083193" cy="7696200"/>
          </a:xfrm>
          <a:prstGeom prst="rect">
            <a:avLst/>
          </a:prstGeom>
        </p:spPr>
      </p:pic>
      <p:grpSp>
        <p:nvGrpSpPr>
          <p:cNvPr id="3" name="Group 3"/>
          <p:cNvGrpSpPr/>
          <p:nvPr/>
        </p:nvGrpSpPr>
        <p:grpSpPr>
          <a:xfrm rot="882778">
            <a:off x="9386213" y="-771461"/>
            <a:ext cx="10267256" cy="12438300"/>
            <a:chOff x="0" y="0"/>
            <a:chExt cx="1118540" cy="1569107"/>
          </a:xfrm>
        </p:grpSpPr>
        <p:sp>
          <p:nvSpPr>
            <p:cNvPr id="4" name="Freeform 4"/>
            <p:cNvSpPr/>
            <p:nvPr/>
          </p:nvSpPr>
          <p:spPr>
            <a:xfrm>
              <a:off x="1151" y="0"/>
              <a:ext cx="1116239" cy="1569108"/>
            </a:xfrm>
            <a:prstGeom prst="rect">
              <a:avLst/>
            </a:prstGeom>
            <a:solidFill>
              <a:srgbClr val="FFA500"/>
            </a:solidFill>
            <a:ln w="85725" cap="sq">
              <a:solidFill>
                <a:srgbClr val="000000"/>
              </a:solidFill>
              <a:prstDash val="solid"/>
              <a:miter/>
            </a:ln>
          </p:spPr>
          <p:txBody>
            <a:bodyPr/>
            <a:lstStyle/>
            <a:p>
              <a:endParaRPr lang="en-US"/>
            </a:p>
          </p:txBody>
        </p:sp>
      </p:grpSp>
      <p:sp>
        <p:nvSpPr>
          <p:cNvPr id="5" name="Freeform 5"/>
          <p:cNvSpPr/>
          <p:nvPr/>
        </p:nvSpPr>
        <p:spPr>
          <a:xfrm rot="5400000" flipH="1">
            <a:off x="9402350" y="1469841"/>
            <a:ext cx="11932106" cy="6717793"/>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a:blip r:embed="rId3">
              <a:extLst>
                <a:ext uri="{96DAC541-7B7A-43D3-8B79-37D633B846F1}">
                  <asvg:svgBlip xmlns:asvg="http://schemas.microsoft.com/office/drawing/2016/SVG/main" r:embed="rId4"/>
                </a:ext>
              </a:extLst>
            </a:blip>
            <a:stretch>
              <a:fillRect l="-35816" t="-141236"/>
            </a:stretch>
          </a:blipFill>
          <a:ln cap="sq">
            <a:noFill/>
            <a:prstDash val="solid"/>
            <a:miter/>
          </a:ln>
        </p:spPr>
        <p:txBody>
          <a:bodyPr/>
          <a:lstStyle/>
          <a:p>
            <a:endParaRPr lang="en-US"/>
          </a:p>
        </p:txBody>
      </p:sp>
      <p:pic>
        <p:nvPicPr>
          <p:cNvPr id="19" name="Picture 18" descr="Text&#10;&#10;AI-generated content may be incorrect.">
            <a:extLst>
              <a:ext uri="{FF2B5EF4-FFF2-40B4-BE49-F238E27FC236}">
                <a16:creationId xmlns:a16="http://schemas.microsoft.com/office/drawing/2014/main" id="{BE0D44B5-DDBF-1721-2955-CC783BE698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162964" y="5294598"/>
            <a:ext cx="8056843" cy="3057963"/>
          </a:xfrm>
          <a:prstGeom prst="parallelogram">
            <a:avLst/>
          </a:prstGeom>
          <a:ln w="76200">
            <a:solidFill>
              <a:schemeClr val="tx1"/>
            </a:solidFill>
          </a:ln>
        </p:spPr>
      </p:pic>
      <p:pic>
        <p:nvPicPr>
          <p:cNvPr id="20" name="Picture 19">
            <a:extLst>
              <a:ext uri="{FF2B5EF4-FFF2-40B4-BE49-F238E27FC236}">
                <a16:creationId xmlns:a16="http://schemas.microsoft.com/office/drawing/2014/main" id="{FCCAA5BA-6662-516E-BEE1-434A2B7FAEB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0156404" y="780364"/>
            <a:ext cx="8222533" cy="4115847"/>
          </a:xfrm>
          <a:prstGeom prst="parallelogram">
            <a:avLst/>
          </a:prstGeom>
          <a:ln w="76200">
            <a:solidFill>
              <a:schemeClr val="tx1"/>
            </a:solidFill>
          </a:ln>
        </p:spPr>
      </p:pic>
      <p:sp>
        <p:nvSpPr>
          <p:cNvPr id="11" name="Freeform 11"/>
          <p:cNvSpPr/>
          <p:nvPr/>
        </p:nvSpPr>
        <p:spPr>
          <a:xfrm>
            <a:off x="7186058" y="3906266"/>
            <a:ext cx="5660269" cy="2950415"/>
          </a:xfrm>
          <a:custGeom>
            <a:avLst/>
            <a:gdLst/>
            <a:ahLst/>
            <a:cxnLst/>
            <a:rect l="l" t="t" r="r" b="b"/>
            <a:pathLst>
              <a:path w="5660269" h="2950415">
                <a:moveTo>
                  <a:pt x="0" y="0"/>
                </a:moveTo>
                <a:lnTo>
                  <a:pt x="5660269" y="0"/>
                </a:lnTo>
                <a:lnTo>
                  <a:pt x="5660269" y="2950416"/>
                </a:lnTo>
                <a:lnTo>
                  <a:pt x="0" y="29504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2" name="TextBox 12"/>
          <p:cNvSpPr txBox="1"/>
          <p:nvPr/>
        </p:nvSpPr>
        <p:spPr>
          <a:xfrm>
            <a:off x="7818256" y="5143500"/>
            <a:ext cx="4422838" cy="833562"/>
          </a:xfrm>
          <a:prstGeom prst="rect">
            <a:avLst/>
          </a:prstGeom>
        </p:spPr>
        <p:txBody>
          <a:bodyPr lIns="0" tIns="0" rIns="0" bIns="0" rtlCol="0" anchor="t">
            <a:spAutoFit/>
          </a:bodyPr>
          <a:lstStyle/>
          <a:p>
            <a:pPr marL="0" lvl="0" indent="0" algn="ctr">
              <a:lnSpc>
                <a:spcPts val="6468"/>
              </a:lnSpc>
              <a:spcBef>
                <a:spcPct val="0"/>
              </a:spcBef>
            </a:pPr>
            <a:r>
              <a:rPr lang="en-US" sz="8000" spc="181" dirty="0">
                <a:solidFill>
                  <a:srgbClr val="000000"/>
                </a:solidFill>
                <a:latin typeface="Bangers"/>
                <a:ea typeface="Bangers"/>
                <a:cs typeface="Bangers"/>
                <a:sym typeface="Bangers"/>
              </a:rPr>
              <a:t>POSTMARKS</a:t>
            </a:r>
          </a:p>
        </p:txBody>
      </p:sp>
      <p:sp>
        <p:nvSpPr>
          <p:cNvPr id="10" name="TextBox 10"/>
          <p:cNvSpPr txBox="1"/>
          <p:nvPr/>
        </p:nvSpPr>
        <p:spPr>
          <a:xfrm>
            <a:off x="396177" y="8656194"/>
            <a:ext cx="16748823" cy="850441"/>
          </a:xfrm>
          <a:prstGeom prst="rect">
            <a:avLst/>
          </a:prstGeom>
          <a:solidFill>
            <a:srgbClr val="00B0F0"/>
          </a:solidFill>
          <a:ln w="28575">
            <a:solidFill>
              <a:schemeClr val="tx1"/>
            </a:solidFill>
          </a:ln>
        </p:spPr>
        <p:txBody>
          <a:bodyPr wrap="square" lIns="0" tIns="0" rIns="0" bIns="0" rtlCol="0" anchor="t" anchorCtr="0">
            <a:noAutofit/>
          </a:bodyPr>
          <a:lstStyle/>
          <a:p>
            <a:pPr algn="ctr">
              <a:lnSpc>
                <a:spcPts val="5937"/>
              </a:lnSpc>
            </a:pPr>
            <a:r>
              <a:rPr lang="en-US" sz="2800" b="1" dirty="0">
                <a:solidFill>
                  <a:srgbClr val="000102"/>
                </a:solidFill>
                <a:latin typeface="+mj-lt"/>
                <a:ea typeface="KG Primary Penmanship"/>
                <a:cs typeface="KG Primary Penmanship"/>
                <a:sym typeface="KG Primary Penmanship"/>
              </a:rPr>
              <a:t>https://about.usps.com/newsroom/statements/010226-postmarking-myths-and-facts.htm</a:t>
            </a:r>
            <a:endParaRPr lang="en-US" sz="2800" b="1" u="none" strike="noStrike" dirty="0">
              <a:solidFill>
                <a:srgbClr val="000102"/>
              </a:solidFill>
              <a:latin typeface="+mj-lt"/>
              <a:ea typeface="KG Primary Penmanship"/>
              <a:cs typeface="KG Primary Penmanship"/>
              <a:sym typeface="KG Primary Penmanship"/>
            </a:endParaRPr>
          </a:p>
        </p:txBody>
      </p:sp>
    </p:spTree>
    <p:extLst>
      <p:ext uri="{BB962C8B-B14F-4D97-AF65-F5344CB8AC3E}">
        <p14:creationId xmlns:p14="http://schemas.microsoft.com/office/powerpoint/2010/main" val="42347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1FA0-7597-4EED-1C39-25E3BB4AA6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7DFE979-4DC9-C01B-9D01-4190B8CCBA05}"/>
              </a:ext>
            </a:extLst>
          </p:cNvPr>
          <p:cNvGrpSpPr/>
          <p:nvPr/>
        </p:nvGrpSpPr>
        <p:grpSpPr>
          <a:xfrm rot="-5479351">
            <a:off x="4810126" y="-7838499"/>
            <a:ext cx="7756453" cy="20256604"/>
            <a:chOff x="84916" y="70941"/>
            <a:chExt cx="886934" cy="2316300"/>
          </a:xfrm>
        </p:grpSpPr>
        <p:sp>
          <p:nvSpPr>
            <p:cNvPr id="3" name="Freeform 3">
              <a:extLst>
                <a:ext uri="{FF2B5EF4-FFF2-40B4-BE49-F238E27FC236}">
                  <a16:creationId xmlns:a16="http://schemas.microsoft.com/office/drawing/2014/main" id="{BB132E8D-1F18-504A-B118-B8B8FE98FCA9}"/>
                </a:ext>
              </a:extLst>
            </p:cNvPr>
            <p:cNvSpPr/>
            <p:nvPr/>
          </p:nvSpPr>
          <p:spPr>
            <a:xfrm rot="21515340">
              <a:off x="84916" y="70941"/>
              <a:ext cx="886934" cy="2316300"/>
            </a:xfrm>
            <a:custGeom>
              <a:avLst/>
              <a:gdLst/>
              <a:ahLst/>
              <a:cxnLst/>
              <a:rect l="l" t="t" r="r" b="b"/>
              <a:pathLst>
                <a:path w="1335234" h="2844669">
                  <a:moveTo>
                    <a:pt x="210602" y="0"/>
                  </a:moveTo>
                  <a:lnTo>
                    <a:pt x="1327832" y="0"/>
                  </a:lnTo>
                  <a:cubicBezTo>
                    <a:pt x="1329887" y="0"/>
                    <a:pt x="1331849" y="854"/>
                    <a:pt x="1333249" y="2358"/>
                  </a:cubicBezTo>
                  <a:cubicBezTo>
                    <a:pt x="1334649" y="3862"/>
                    <a:pt x="1335361" y="5880"/>
                    <a:pt x="1335215" y="7929"/>
                  </a:cubicBezTo>
                  <a:lnTo>
                    <a:pt x="1133148" y="2836740"/>
                  </a:lnTo>
                  <a:cubicBezTo>
                    <a:pt x="1132829" y="2841208"/>
                    <a:pt x="1129111" y="2844669"/>
                    <a:pt x="1124632" y="2844669"/>
                  </a:cubicBezTo>
                  <a:lnTo>
                    <a:pt x="7402" y="2844669"/>
                  </a:lnTo>
                  <a:cubicBezTo>
                    <a:pt x="5347" y="2844669"/>
                    <a:pt x="3385" y="2843815"/>
                    <a:pt x="1984" y="2842312"/>
                  </a:cubicBezTo>
                  <a:cubicBezTo>
                    <a:pt x="584" y="2840808"/>
                    <a:pt x="-128" y="2838790"/>
                    <a:pt x="18" y="2836740"/>
                  </a:cubicBezTo>
                  <a:lnTo>
                    <a:pt x="202086" y="7929"/>
                  </a:lnTo>
                  <a:cubicBezTo>
                    <a:pt x="202405" y="3462"/>
                    <a:pt x="206122" y="0"/>
                    <a:pt x="210602" y="0"/>
                  </a:cubicBezTo>
                  <a:close/>
                </a:path>
              </a:pathLst>
            </a:custGeom>
            <a:solidFill>
              <a:srgbClr val="54A1E4"/>
            </a:solidFill>
            <a:ln w="85725" cap="sq">
              <a:solidFill>
                <a:srgbClr val="000000"/>
              </a:solidFill>
              <a:prstDash val="solid"/>
              <a:miter/>
            </a:ln>
          </p:spPr>
          <p:txBody>
            <a:bodyPr/>
            <a:lstStyle/>
            <a:p>
              <a:endParaRPr lang="en-US"/>
            </a:p>
          </p:txBody>
        </p:sp>
      </p:grpSp>
      <p:grpSp>
        <p:nvGrpSpPr>
          <p:cNvPr id="5" name="Group 5">
            <a:extLst>
              <a:ext uri="{FF2B5EF4-FFF2-40B4-BE49-F238E27FC236}">
                <a16:creationId xmlns:a16="http://schemas.microsoft.com/office/drawing/2014/main" id="{16311CD1-7577-C793-A7F1-6ADA2C829EAA}"/>
              </a:ext>
            </a:extLst>
          </p:cNvPr>
          <p:cNvGrpSpPr/>
          <p:nvPr/>
        </p:nvGrpSpPr>
        <p:grpSpPr>
          <a:xfrm rot="-5479351">
            <a:off x="5053643" y="-2065307"/>
            <a:ext cx="5624311" cy="20720120"/>
            <a:chOff x="692654" y="0"/>
            <a:chExt cx="643128" cy="2369302"/>
          </a:xfrm>
        </p:grpSpPr>
        <p:sp>
          <p:nvSpPr>
            <p:cNvPr id="6" name="Freeform 6">
              <a:extLst>
                <a:ext uri="{FF2B5EF4-FFF2-40B4-BE49-F238E27FC236}">
                  <a16:creationId xmlns:a16="http://schemas.microsoft.com/office/drawing/2014/main" id="{3647E35F-5EDE-C3B0-5A23-DD66C3E4170D}"/>
                </a:ext>
              </a:extLst>
            </p:cNvPr>
            <p:cNvSpPr/>
            <p:nvPr/>
          </p:nvSpPr>
          <p:spPr>
            <a:xfrm>
              <a:off x="692654" y="0"/>
              <a:ext cx="643128" cy="2369302"/>
            </a:xfrm>
            <a:custGeom>
              <a:avLst/>
              <a:gdLst/>
              <a:ahLst/>
              <a:cxnLst/>
              <a:rect l="l" t="t" r="r" b="b"/>
              <a:pathLst>
                <a:path w="1335234" h="2844669">
                  <a:moveTo>
                    <a:pt x="210602" y="0"/>
                  </a:moveTo>
                  <a:lnTo>
                    <a:pt x="1327832" y="0"/>
                  </a:lnTo>
                  <a:cubicBezTo>
                    <a:pt x="1329887" y="0"/>
                    <a:pt x="1331849" y="854"/>
                    <a:pt x="1333249" y="2358"/>
                  </a:cubicBezTo>
                  <a:cubicBezTo>
                    <a:pt x="1334649" y="3862"/>
                    <a:pt x="1335361" y="5880"/>
                    <a:pt x="1335215" y="7929"/>
                  </a:cubicBezTo>
                  <a:lnTo>
                    <a:pt x="1133148" y="2836740"/>
                  </a:lnTo>
                  <a:cubicBezTo>
                    <a:pt x="1132829" y="2841208"/>
                    <a:pt x="1129111" y="2844669"/>
                    <a:pt x="1124632" y="2844669"/>
                  </a:cubicBezTo>
                  <a:lnTo>
                    <a:pt x="7402" y="2844669"/>
                  </a:lnTo>
                  <a:cubicBezTo>
                    <a:pt x="5347" y="2844669"/>
                    <a:pt x="3385" y="2843815"/>
                    <a:pt x="1984" y="2842312"/>
                  </a:cubicBezTo>
                  <a:cubicBezTo>
                    <a:pt x="584" y="2840808"/>
                    <a:pt x="-128" y="2838790"/>
                    <a:pt x="18" y="2836740"/>
                  </a:cubicBezTo>
                  <a:lnTo>
                    <a:pt x="202086" y="7929"/>
                  </a:lnTo>
                  <a:cubicBezTo>
                    <a:pt x="202405" y="3462"/>
                    <a:pt x="206122" y="0"/>
                    <a:pt x="210602" y="0"/>
                  </a:cubicBezTo>
                  <a:close/>
                </a:path>
              </a:pathLst>
            </a:custGeom>
            <a:solidFill>
              <a:srgbClr val="14CD21"/>
            </a:solidFill>
            <a:ln w="85725" cap="sq">
              <a:solidFill>
                <a:srgbClr val="000000"/>
              </a:solidFill>
              <a:prstDash val="solid"/>
              <a:miter/>
            </a:ln>
          </p:spPr>
          <p:txBody>
            <a:bodyPr/>
            <a:lstStyle/>
            <a:p>
              <a:endParaRPr lang="en-US"/>
            </a:p>
          </p:txBody>
        </p:sp>
      </p:grpSp>
      <p:sp>
        <p:nvSpPr>
          <p:cNvPr id="8" name="Freeform 8">
            <a:extLst>
              <a:ext uri="{FF2B5EF4-FFF2-40B4-BE49-F238E27FC236}">
                <a16:creationId xmlns:a16="http://schemas.microsoft.com/office/drawing/2014/main" id="{5A44E2F2-C14B-09F0-D523-4C357088F1A5}"/>
              </a:ext>
            </a:extLst>
          </p:cNvPr>
          <p:cNvSpPr/>
          <p:nvPr/>
        </p:nvSpPr>
        <p:spPr>
          <a:xfrm rot="-5245798">
            <a:off x="-3385600" y="6911487"/>
            <a:ext cx="11292551" cy="7263711"/>
          </a:xfrm>
          <a:custGeom>
            <a:avLst/>
            <a:gdLst/>
            <a:ahLst/>
            <a:cxnLst/>
            <a:rect l="l" t="t" r="r" b="b"/>
            <a:pathLst>
              <a:path w="11292551" h="7263711">
                <a:moveTo>
                  <a:pt x="0" y="0"/>
                </a:moveTo>
                <a:lnTo>
                  <a:pt x="11292552" y="0"/>
                </a:lnTo>
                <a:lnTo>
                  <a:pt x="11292552" y="7263711"/>
                </a:lnTo>
                <a:lnTo>
                  <a:pt x="0" y="7263711"/>
                </a:lnTo>
                <a:lnTo>
                  <a:pt x="0" y="0"/>
                </a:lnTo>
                <a:close/>
              </a:path>
            </a:pathLst>
          </a:custGeom>
          <a:blipFill>
            <a:blip r:embed="rId2">
              <a:extLst>
                <a:ext uri="{96DAC541-7B7A-43D3-8B79-37D633B846F1}">
                  <asvg:svgBlip xmlns:asvg="http://schemas.microsoft.com/office/drawing/2016/SVG/main" r:embed="rId3"/>
                </a:ext>
              </a:extLst>
            </a:blip>
            <a:stretch>
              <a:fillRect t="-76787"/>
            </a:stretch>
          </a:blipFill>
        </p:spPr>
        <p:txBody>
          <a:bodyPr/>
          <a:lstStyle/>
          <a:p>
            <a:endParaRPr lang="en-US"/>
          </a:p>
        </p:txBody>
      </p:sp>
      <p:grpSp>
        <p:nvGrpSpPr>
          <p:cNvPr id="9" name="Group 9">
            <a:extLst>
              <a:ext uri="{FF2B5EF4-FFF2-40B4-BE49-F238E27FC236}">
                <a16:creationId xmlns:a16="http://schemas.microsoft.com/office/drawing/2014/main" id="{94459BE6-F129-5CF6-5E22-33FDB7A799F4}"/>
              </a:ext>
            </a:extLst>
          </p:cNvPr>
          <p:cNvGrpSpPr/>
          <p:nvPr/>
        </p:nvGrpSpPr>
        <p:grpSpPr>
          <a:xfrm>
            <a:off x="11522409" y="3256329"/>
            <a:ext cx="4629528" cy="6273238"/>
            <a:chOff x="0" y="0"/>
            <a:chExt cx="2623313" cy="3554719"/>
          </a:xfrm>
        </p:grpSpPr>
        <p:sp>
          <p:nvSpPr>
            <p:cNvPr id="10" name="Freeform 10">
              <a:extLst>
                <a:ext uri="{FF2B5EF4-FFF2-40B4-BE49-F238E27FC236}">
                  <a16:creationId xmlns:a16="http://schemas.microsoft.com/office/drawing/2014/main" id="{E214430C-E4B4-4101-76E1-C48008D7CCB2}"/>
                </a:ext>
              </a:extLst>
            </p:cNvPr>
            <p:cNvSpPr/>
            <p:nvPr/>
          </p:nvSpPr>
          <p:spPr>
            <a:xfrm>
              <a:off x="33020" y="27940"/>
              <a:ext cx="2590294" cy="3523495"/>
            </a:xfrm>
            <a:custGeom>
              <a:avLst/>
              <a:gdLst/>
              <a:ahLst/>
              <a:cxnLst/>
              <a:rect l="l" t="t" r="r" b="b"/>
              <a:pathLst>
                <a:path w="2590294" h="3523495">
                  <a:moveTo>
                    <a:pt x="19009" y="3475979"/>
                  </a:moveTo>
                  <a:cubicBezTo>
                    <a:pt x="19009" y="3493759"/>
                    <a:pt x="25044" y="3497569"/>
                    <a:pt x="51196" y="3501379"/>
                  </a:cubicBezTo>
                  <a:cubicBezTo>
                    <a:pt x="69301" y="3503919"/>
                    <a:pt x="87406" y="3506459"/>
                    <a:pt x="105511" y="3507729"/>
                  </a:cubicBezTo>
                  <a:cubicBezTo>
                    <a:pt x="206095" y="3508999"/>
                    <a:pt x="306680" y="3510269"/>
                    <a:pt x="407264" y="3510269"/>
                  </a:cubicBezTo>
                  <a:cubicBezTo>
                    <a:pt x="465603" y="3511539"/>
                    <a:pt x="521930" y="3515349"/>
                    <a:pt x="580268" y="3512809"/>
                  </a:cubicBezTo>
                  <a:cubicBezTo>
                    <a:pt x="642631" y="3510269"/>
                    <a:pt x="707005" y="3511539"/>
                    <a:pt x="769367" y="3512809"/>
                  </a:cubicBezTo>
                  <a:cubicBezTo>
                    <a:pt x="843799" y="3514079"/>
                    <a:pt x="1167680" y="3514079"/>
                    <a:pt x="1242112" y="3514079"/>
                  </a:cubicBezTo>
                  <a:cubicBezTo>
                    <a:pt x="1304474" y="3515349"/>
                    <a:pt x="1366837" y="3514079"/>
                    <a:pt x="1429199" y="3515349"/>
                  </a:cubicBezTo>
                  <a:cubicBezTo>
                    <a:pt x="1475467" y="3515349"/>
                    <a:pt x="1521736" y="3517889"/>
                    <a:pt x="1568005" y="3516619"/>
                  </a:cubicBezTo>
                  <a:cubicBezTo>
                    <a:pt x="1664566" y="3516619"/>
                    <a:pt x="1761126" y="3514079"/>
                    <a:pt x="1857687" y="3515349"/>
                  </a:cubicBezTo>
                  <a:cubicBezTo>
                    <a:pt x="2004540" y="3516619"/>
                    <a:pt x="2151393" y="3520429"/>
                    <a:pt x="2298246" y="3522969"/>
                  </a:cubicBezTo>
                  <a:cubicBezTo>
                    <a:pt x="2346526" y="3524239"/>
                    <a:pt x="2394807" y="3522969"/>
                    <a:pt x="2443087" y="3521699"/>
                  </a:cubicBezTo>
                  <a:cubicBezTo>
                    <a:pt x="2485332" y="3520429"/>
                    <a:pt x="2558544" y="3521699"/>
                    <a:pt x="2569973" y="3519159"/>
                  </a:cubicBezTo>
                  <a:cubicBezTo>
                    <a:pt x="2571244" y="3503919"/>
                    <a:pt x="2571244" y="3478519"/>
                    <a:pt x="2571244" y="3462009"/>
                  </a:cubicBezTo>
                  <a:cubicBezTo>
                    <a:pt x="2573783" y="3373815"/>
                    <a:pt x="2576323" y="1532049"/>
                    <a:pt x="2578864" y="1439278"/>
                  </a:cubicBezTo>
                  <a:cubicBezTo>
                    <a:pt x="2580133" y="1403807"/>
                    <a:pt x="2580133" y="1368336"/>
                    <a:pt x="2580133" y="1335594"/>
                  </a:cubicBezTo>
                  <a:cubicBezTo>
                    <a:pt x="2581404" y="1242823"/>
                    <a:pt x="2582673" y="1150053"/>
                    <a:pt x="2583944" y="1054554"/>
                  </a:cubicBezTo>
                  <a:cubicBezTo>
                    <a:pt x="2586483" y="822627"/>
                    <a:pt x="2582673" y="590701"/>
                    <a:pt x="2586483" y="358775"/>
                  </a:cubicBezTo>
                  <a:cubicBezTo>
                    <a:pt x="2590294" y="263276"/>
                    <a:pt x="2594104" y="132306"/>
                    <a:pt x="2582673" y="36807"/>
                  </a:cubicBezTo>
                  <a:cubicBezTo>
                    <a:pt x="2583944" y="19050"/>
                    <a:pt x="2577594" y="7620"/>
                    <a:pt x="2563623" y="0"/>
                  </a:cubicBezTo>
                  <a:lnTo>
                    <a:pt x="0" y="5080"/>
                  </a:lnTo>
                  <a:lnTo>
                    <a:pt x="19009" y="3475979"/>
                  </a:lnTo>
                  <a:close/>
                </a:path>
              </a:pathLst>
            </a:custGeom>
            <a:solidFill>
              <a:srgbClr val="050505"/>
            </a:solidFill>
          </p:spPr>
          <p:txBody>
            <a:bodyPr/>
            <a:lstStyle/>
            <a:p>
              <a:endParaRPr lang="en-US"/>
            </a:p>
          </p:txBody>
        </p:sp>
        <p:sp>
          <p:nvSpPr>
            <p:cNvPr id="11" name="Freeform 11">
              <a:extLst>
                <a:ext uri="{FF2B5EF4-FFF2-40B4-BE49-F238E27FC236}">
                  <a16:creationId xmlns:a16="http://schemas.microsoft.com/office/drawing/2014/main" id="{B892247C-08C2-A186-9A12-80E65D2FD695}"/>
                </a:ext>
              </a:extLst>
            </p:cNvPr>
            <p:cNvSpPr/>
            <p:nvPr/>
          </p:nvSpPr>
          <p:spPr>
            <a:xfrm>
              <a:off x="15240" y="16510"/>
              <a:ext cx="2556003" cy="3488679"/>
            </a:xfrm>
            <a:custGeom>
              <a:avLst/>
              <a:gdLst/>
              <a:ahLst/>
              <a:cxnLst/>
              <a:rect l="l" t="t" r="r" b="b"/>
              <a:pathLst>
                <a:path w="2556003" h="3488679">
                  <a:moveTo>
                    <a:pt x="2539494" y="3488679"/>
                  </a:moveTo>
                  <a:lnTo>
                    <a:pt x="15240" y="3481059"/>
                  </a:lnTo>
                  <a:lnTo>
                    <a:pt x="0" y="11430"/>
                  </a:lnTo>
                  <a:lnTo>
                    <a:pt x="2556003" y="0"/>
                  </a:lnTo>
                  <a:close/>
                </a:path>
              </a:pathLst>
            </a:custGeom>
            <a:solidFill>
              <a:srgbClr val="FEFFFF"/>
            </a:solidFill>
          </p:spPr>
          <p:txBody>
            <a:bodyPr/>
            <a:lstStyle/>
            <a:p>
              <a:endParaRPr lang="en-US"/>
            </a:p>
          </p:txBody>
        </p:sp>
        <p:sp>
          <p:nvSpPr>
            <p:cNvPr id="12" name="Freeform 12">
              <a:extLst>
                <a:ext uri="{FF2B5EF4-FFF2-40B4-BE49-F238E27FC236}">
                  <a16:creationId xmlns:a16="http://schemas.microsoft.com/office/drawing/2014/main" id="{6AEB7575-7D0A-9B18-2662-D8439D271661}"/>
                </a:ext>
              </a:extLst>
            </p:cNvPr>
            <p:cNvSpPr/>
            <p:nvPr/>
          </p:nvSpPr>
          <p:spPr>
            <a:xfrm>
              <a:off x="0" y="-742"/>
              <a:ext cx="2587093" cy="3525465"/>
            </a:xfrm>
            <a:custGeom>
              <a:avLst/>
              <a:gdLst/>
              <a:ahLst/>
              <a:cxnLst/>
              <a:rect l="l" t="t" r="r" b="b"/>
              <a:pathLst>
                <a:path w="2587093" h="3525465">
                  <a:moveTo>
                    <a:pt x="0" y="13442"/>
                  </a:moveTo>
                  <a:cubicBezTo>
                    <a:pt x="13970" y="14712"/>
                    <a:pt x="26670" y="15982"/>
                    <a:pt x="39370" y="15982"/>
                  </a:cubicBezTo>
                  <a:cubicBezTo>
                    <a:pt x="72146" y="17252"/>
                    <a:pt x="243139" y="22332"/>
                    <a:pt x="295443" y="24872"/>
                  </a:cubicBezTo>
                  <a:cubicBezTo>
                    <a:pt x="345735" y="27412"/>
                    <a:pt x="396027" y="27412"/>
                    <a:pt x="446319" y="21062"/>
                  </a:cubicBezTo>
                  <a:cubicBezTo>
                    <a:pt x="496611" y="14712"/>
                    <a:pt x="546903" y="15982"/>
                    <a:pt x="597195" y="17252"/>
                  </a:cubicBezTo>
                  <a:cubicBezTo>
                    <a:pt x="639440" y="18522"/>
                    <a:pt x="1176560" y="17252"/>
                    <a:pt x="1226852" y="13442"/>
                  </a:cubicBezTo>
                  <a:cubicBezTo>
                    <a:pt x="1277144" y="9632"/>
                    <a:pt x="1329448" y="10902"/>
                    <a:pt x="1381752" y="9632"/>
                  </a:cubicBezTo>
                  <a:cubicBezTo>
                    <a:pt x="1452160" y="8362"/>
                    <a:pt x="1717703" y="5822"/>
                    <a:pt x="1782076" y="5822"/>
                  </a:cubicBezTo>
                  <a:cubicBezTo>
                    <a:pt x="1912836" y="7092"/>
                    <a:pt x="2041584" y="10902"/>
                    <a:pt x="2172343" y="10902"/>
                  </a:cubicBezTo>
                  <a:cubicBezTo>
                    <a:pt x="2258845" y="10902"/>
                    <a:pt x="2343336" y="9632"/>
                    <a:pt x="2429838" y="2012"/>
                  </a:cubicBezTo>
                  <a:cubicBezTo>
                    <a:pt x="2476107" y="-1798"/>
                    <a:pt x="2524388" y="742"/>
                    <a:pt x="2559814" y="2012"/>
                  </a:cubicBezTo>
                  <a:cubicBezTo>
                    <a:pt x="2572514" y="2012"/>
                    <a:pt x="2576324" y="8362"/>
                    <a:pt x="2577594" y="22332"/>
                  </a:cubicBezTo>
                  <a:cubicBezTo>
                    <a:pt x="2577594" y="26142"/>
                    <a:pt x="2577594" y="31222"/>
                    <a:pt x="2578864" y="35032"/>
                  </a:cubicBezTo>
                  <a:cubicBezTo>
                    <a:pt x="2590294" y="103689"/>
                    <a:pt x="2586484" y="234659"/>
                    <a:pt x="2586484" y="330158"/>
                  </a:cubicBezTo>
                  <a:cubicBezTo>
                    <a:pt x="2586484" y="420200"/>
                    <a:pt x="2585214" y="668497"/>
                    <a:pt x="2585214" y="701240"/>
                  </a:cubicBezTo>
                  <a:cubicBezTo>
                    <a:pt x="2585214" y="810381"/>
                    <a:pt x="2585214" y="916794"/>
                    <a:pt x="2583944" y="1025936"/>
                  </a:cubicBezTo>
                  <a:cubicBezTo>
                    <a:pt x="2582674" y="1118707"/>
                    <a:pt x="2580134" y="1377918"/>
                    <a:pt x="2578864" y="1410661"/>
                  </a:cubicBezTo>
                  <a:cubicBezTo>
                    <a:pt x="2576324" y="1503431"/>
                    <a:pt x="2569974" y="3494501"/>
                    <a:pt x="2568703" y="3511011"/>
                  </a:cubicBezTo>
                  <a:cubicBezTo>
                    <a:pt x="2572514" y="3533871"/>
                    <a:pt x="2466049" y="3522441"/>
                    <a:pt x="2423803" y="3523711"/>
                  </a:cubicBezTo>
                  <a:cubicBezTo>
                    <a:pt x="2375523" y="3524981"/>
                    <a:pt x="1985256" y="3518631"/>
                    <a:pt x="1838404" y="3517361"/>
                  </a:cubicBezTo>
                  <a:cubicBezTo>
                    <a:pt x="1741843" y="3516091"/>
                    <a:pt x="1645282" y="3518631"/>
                    <a:pt x="1548721" y="3518631"/>
                  </a:cubicBezTo>
                  <a:cubicBezTo>
                    <a:pt x="1502452" y="3518631"/>
                    <a:pt x="1456184" y="3517361"/>
                    <a:pt x="1409915" y="3517361"/>
                  </a:cubicBezTo>
                  <a:cubicBezTo>
                    <a:pt x="1347553" y="3517361"/>
                    <a:pt x="1285191" y="3517361"/>
                    <a:pt x="1222829" y="3516091"/>
                  </a:cubicBezTo>
                  <a:cubicBezTo>
                    <a:pt x="1148396" y="3514821"/>
                    <a:pt x="824515" y="3514821"/>
                    <a:pt x="750083" y="3514821"/>
                  </a:cubicBezTo>
                  <a:cubicBezTo>
                    <a:pt x="687721" y="3513551"/>
                    <a:pt x="623347" y="3512281"/>
                    <a:pt x="560985" y="3514821"/>
                  </a:cubicBezTo>
                  <a:cubicBezTo>
                    <a:pt x="502646" y="3517361"/>
                    <a:pt x="351770" y="3512281"/>
                    <a:pt x="333665" y="3512281"/>
                  </a:cubicBezTo>
                  <a:cubicBezTo>
                    <a:pt x="251186" y="3511011"/>
                    <a:pt x="50017" y="3507201"/>
                    <a:pt x="35560" y="3503391"/>
                  </a:cubicBezTo>
                  <a:cubicBezTo>
                    <a:pt x="19050" y="3499581"/>
                    <a:pt x="15240" y="3494501"/>
                    <a:pt x="15240" y="3467982"/>
                  </a:cubicBezTo>
                  <a:lnTo>
                    <a:pt x="15240" y="1579830"/>
                  </a:lnTo>
                  <a:cubicBezTo>
                    <a:pt x="13970" y="1454317"/>
                    <a:pt x="11430" y="1039579"/>
                    <a:pt x="10160" y="957723"/>
                  </a:cubicBezTo>
                  <a:lnTo>
                    <a:pt x="6350" y="703968"/>
                  </a:lnTo>
                  <a:cubicBezTo>
                    <a:pt x="5080" y="611198"/>
                    <a:pt x="7620" y="128245"/>
                    <a:pt x="0" y="29952"/>
                  </a:cubicBezTo>
                  <a:lnTo>
                    <a:pt x="0" y="13442"/>
                  </a:lnTo>
                  <a:close/>
                  <a:moveTo>
                    <a:pt x="2547114" y="3497041"/>
                  </a:moveTo>
                  <a:cubicBezTo>
                    <a:pt x="2550924" y="3394312"/>
                    <a:pt x="2554734" y="1538902"/>
                    <a:pt x="2557274" y="1429761"/>
                  </a:cubicBezTo>
                  <a:cubicBezTo>
                    <a:pt x="2559814" y="1320619"/>
                    <a:pt x="2562353" y="731254"/>
                    <a:pt x="2562353" y="545713"/>
                  </a:cubicBezTo>
                  <a:cubicBezTo>
                    <a:pt x="2562353" y="485685"/>
                    <a:pt x="2566164" y="171902"/>
                    <a:pt x="2564893" y="90046"/>
                  </a:cubicBezTo>
                  <a:cubicBezTo>
                    <a:pt x="2564893" y="56622"/>
                    <a:pt x="2559814" y="41382"/>
                    <a:pt x="2557274" y="26142"/>
                  </a:cubicBezTo>
                  <a:cubicBezTo>
                    <a:pt x="2536458" y="26142"/>
                    <a:pt x="2510306" y="23602"/>
                    <a:pt x="2486165" y="24872"/>
                  </a:cubicBezTo>
                  <a:cubicBezTo>
                    <a:pt x="2429838" y="27412"/>
                    <a:pt x="2373511" y="31222"/>
                    <a:pt x="2315172" y="32492"/>
                  </a:cubicBezTo>
                  <a:cubicBezTo>
                    <a:pt x="2216600" y="35032"/>
                    <a:pt x="2120039" y="33762"/>
                    <a:pt x="2021467" y="29952"/>
                  </a:cubicBezTo>
                  <a:cubicBezTo>
                    <a:pt x="1896742" y="26142"/>
                    <a:pt x="1772018" y="27412"/>
                    <a:pt x="1649305" y="27412"/>
                  </a:cubicBezTo>
                  <a:cubicBezTo>
                    <a:pt x="1570850" y="27412"/>
                    <a:pt x="1299272" y="32492"/>
                    <a:pt x="1244957" y="36302"/>
                  </a:cubicBezTo>
                  <a:cubicBezTo>
                    <a:pt x="1190641" y="40112"/>
                    <a:pt x="957286" y="40112"/>
                    <a:pt x="902971" y="36302"/>
                  </a:cubicBezTo>
                  <a:cubicBezTo>
                    <a:pt x="888889" y="35032"/>
                    <a:pt x="800375" y="38842"/>
                    <a:pt x="788305" y="38842"/>
                  </a:cubicBezTo>
                  <a:cubicBezTo>
                    <a:pt x="719908" y="38842"/>
                    <a:pt x="651510" y="37572"/>
                    <a:pt x="581101" y="37572"/>
                  </a:cubicBezTo>
                  <a:cubicBezTo>
                    <a:pt x="546903" y="37572"/>
                    <a:pt x="512704" y="37572"/>
                    <a:pt x="478506" y="41382"/>
                  </a:cubicBezTo>
                  <a:cubicBezTo>
                    <a:pt x="430225" y="45192"/>
                    <a:pt x="381945" y="49002"/>
                    <a:pt x="333664" y="46462"/>
                  </a:cubicBezTo>
                  <a:cubicBezTo>
                    <a:pt x="277337" y="43922"/>
                    <a:pt x="223022" y="41382"/>
                    <a:pt x="166695" y="38842"/>
                  </a:cubicBezTo>
                  <a:cubicBezTo>
                    <a:pt x="120426" y="37572"/>
                    <a:pt x="74157" y="35032"/>
                    <a:pt x="33020" y="33762"/>
                  </a:cubicBezTo>
                  <a:cubicBezTo>
                    <a:pt x="29210" y="33762"/>
                    <a:pt x="25400" y="35032"/>
                    <a:pt x="21590" y="35032"/>
                  </a:cubicBezTo>
                  <a:cubicBezTo>
                    <a:pt x="21590" y="42652"/>
                    <a:pt x="20320" y="47732"/>
                    <a:pt x="21590" y="54082"/>
                  </a:cubicBezTo>
                  <a:cubicBezTo>
                    <a:pt x="27940" y="174631"/>
                    <a:pt x="24130" y="338343"/>
                    <a:pt x="22860" y="463856"/>
                  </a:cubicBezTo>
                  <a:cubicBezTo>
                    <a:pt x="22860" y="545713"/>
                    <a:pt x="22860" y="627569"/>
                    <a:pt x="24130" y="709425"/>
                  </a:cubicBezTo>
                  <a:cubicBezTo>
                    <a:pt x="25400" y="769453"/>
                    <a:pt x="29210" y="1140535"/>
                    <a:pt x="30480" y="1266048"/>
                  </a:cubicBezTo>
                  <a:cubicBezTo>
                    <a:pt x="31750" y="1388832"/>
                    <a:pt x="31750" y="3260613"/>
                    <a:pt x="33020" y="3386126"/>
                  </a:cubicBezTo>
                  <a:cubicBezTo>
                    <a:pt x="33020" y="3413411"/>
                    <a:pt x="33020" y="3470710"/>
                    <a:pt x="35560" y="3486881"/>
                  </a:cubicBezTo>
                  <a:cubicBezTo>
                    <a:pt x="62087" y="3489421"/>
                    <a:pt x="106344" y="3494501"/>
                    <a:pt x="136520" y="3493231"/>
                  </a:cubicBezTo>
                  <a:cubicBezTo>
                    <a:pt x="180777" y="3491961"/>
                    <a:pt x="223022" y="3489421"/>
                    <a:pt x="267279" y="3491961"/>
                  </a:cubicBezTo>
                  <a:cubicBezTo>
                    <a:pt x="279349" y="3491961"/>
                    <a:pt x="381945" y="3493231"/>
                    <a:pt x="424190" y="3494501"/>
                  </a:cubicBezTo>
                  <a:cubicBezTo>
                    <a:pt x="462412" y="3495771"/>
                    <a:pt x="500634" y="3502121"/>
                    <a:pt x="538856" y="3494501"/>
                  </a:cubicBezTo>
                  <a:cubicBezTo>
                    <a:pt x="548915" y="3493231"/>
                    <a:pt x="560985" y="3493231"/>
                    <a:pt x="571043" y="3493231"/>
                  </a:cubicBezTo>
                  <a:cubicBezTo>
                    <a:pt x="641452" y="3498311"/>
                    <a:pt x="713873" y="3489421"/>
                    <a:pt x="782270" y="3498311"/>
                  </a:cubicBezTo>
                  <a:cubicBezTo>
                    <a:pt x="786293" y="3498311"/>
                    <a:pt x="1250992" y="3494501"/>
                    <a:pt x="1353588" y="3494501"/>
                  </a:cubicBezTo>
                  <a:cubicBezTo>
                    <a:pt x="1375716" y="3494501"/>
                    <a:pt x="1397845" y="3497041"/>
                    <a:pt x="1419973" y="3497041"/>
                  </a:cubicBezTo>
                  <a:cubicBezTo>
                    <a:pt x="1466242" y="3497041"/>
                    <a:pt x="1514522" y="3495771"/>
                    <a:pt x="1560791" y="3495771"/>
                  </a:cubicBezTo>
                  <a:cubicBezTo>
                    <a:pt x="1590966" y="3495771"/>
                    <a:pt x="1623153" y="3495771"/>
                    <a:pt x="1653329" y="3494501"/>
                  </a:cubicBezTo>
                  <a:cubicBezTo>
                    <a:pt x="1685516" y="3494501"/>
                    <a:pt x="1717703" y="3493231"/>
                    <a:pt x="1749889" y="3491961"/>
                  </a:cubicBezTo>
                  <a:cubicBezTo>
                    <a:pt x="1757936" y="3491961"/>
                    <a:pt x="1808228" y="3494501"/>
                    <a:pt x="1822310" y="3494501"/>
                  </a:cubicBezTo>
                  <a:lnTo>
                    <a:pt x="1924906" y="3494501"/>
                  </a:lnTo>
                  <a:cubicBezTo>
                    <a:pt x="1961116" y="3495771"/>
                    <a:pt x="1995315" y="3499581"/>
                    <a:pt x="2031525" y="3499581"/>
                  </a:cubicBezTo>
                  <a:cubicBezTo>
                    <a:pt x="2077794" y="3499581"/>
                    <a:pt x="2124062" y="3497041"/>
                    <a:pt x="2170331" y="3497041"/>
                  </a:cubicBezTo>
                  <a:cubicBezTo>
                    <a:pt x="2226658" y="3497041"/>
                    <a:pt x="2284997" y="3498311"/>
                    <a:pt x="2341324" y="3498311"/>
                  </a:cubicBezTo>
                  <a:cubicBezTo>
                    <a:pt x="2371500" y="3498311"/>
                    <a:pt x="2399663" y="3499581"/>
                    <a:pt x="2429838" y="3499581"/>
                  </a:cubicBezTo>
                  <a:cubicBezTo>
                    <a:pt x="2462025" y="3499581"/>
                    <a:pt x="2542033" y="3497041"/>
                    <a:pt x="2547114" y="3497041"/>
                  </a:cubicBezTo>
                  <a:close/>
                </a:path>
              </a:pathLst>
            </a:custGeom>
            <a:solidFill>
              <a:srgbClr val="050505"/>
            </a:solidFill>
          </p:spPr>
          <p:txBody>
            <a:bodyPr/>
            <a:lstStyle/>
            <a:p>
              <a:endParaRPr lang="en-US"/>
            </a:p>
          </p:txBody>
        </p:sp>
      </p:grpSp>
      <p:sp>
        <p:nvSpPr>
          <p:cNvPr id="17" name="Freeform 17">
            <a:extLst>
              <a:ext uri="{FF2B5EF4-FFF2-40B4-BE49-F238E27FC236}">
                <a16:creationId xmlns:a16="http://schemas.microsoft.com/office/drawing/2014/main" id="{C5C62166-9B40-59A6-B5B5-6BC67C220BD4}"/>
              </a:ext>
            </a:extLst>
          </p:cNvPr>
          <p:cNvSpPr/>
          <p:nvPr/>
        </p:nvSpPr>
        <p:spPr>
          <a:xfrm flipH="1">
            <a:off x="9513593" y="-26005"/>
            <a:ext cx="9679992" cy="5449849"/>
          </a:xfrm>
          <a:custGeom>
            <a:avLst/>
            <a:gdLst/>
            <a:ahLst/>
            <a:cxnLst/>
            <a:rect l="l" t="t" r="r" b="b"/>
            <a:pathLst>
              <a:path w="9679992" h="5449849">
                <a:moveTo>
                  <a:pt x="9679992" y="0"/>
                </a:moveTo>
                <a:lnTo>
                  <a:pt x="0" y="0"/>
                </a:lnTo>
                <a:lnTo>
                  <a:pt x="0" y="5449850"/>
                </a:lnTo>
                <a:lnTo>
                  <a:pt x="9679992" y="5449850"/>
                </a:lnTo>
                <a:lnTo>
                  <a:pt x="9679992" y="0"/>
                </a:lnTo>
                <a:close/>
              </a:path>
            </a:pathLst>
          </a:custGeom>
          <a:blipFill>
            <a:blip r:embed="rId4">
              <a:extLst>
                <a:ext uri="{96DAC541-7B7A-43D3-8B79-37D633B846F1}">
                  <asvg:svgBlip xmlns:asvg="http://schemas.microsoft.com/office/drawing/2016/SVG/main" r:embed="rId5"/>
                </a:ext>
              </a:extLst>
            </a:blip>
            <a:stretch>
              <a:fillRect l="-35816" t="-141236"/>
            </a:stretch>
          </a:blipFill>
          <a:ln cap="sq">
            <a:noFill/>
            <a:prstDash val="solid"/>
            <a:miter/>
          </a:ln>
        </p:spPr>
        <p:txBody>
          <a:bodyPr/>
          <a:lstStyle/>
          <a:p>
            <a:endParaRPr lang="en-US"/>
          </a:p>
        </p:txBody>
      </p:sp>
      <p:grpSp>
        <p:nvGrpSpPr>
          <p:cNvPr id="18" name="Group 18">
            <a:extLst>
              <a:ext uri="{FF2B5EF4-FFF2-40B4-BE49-F238E27FC236}">
                <a16:creationId xmlns:a16="http://schemas.microsoft.com/office/drawing/2014/main" id="{3E4345C8-83FA-0A45-CDA3-730787A42796}"/>
              </a:ext>
            </a:extLst>
          </p:cNvPr>
          <p:cNvGrpSpPr/>
          <p:nvPr/>
        </p:nvGrpSpPr>
        <p:grpSpPr>
          <a:xfrm>
            <a:off x="6406085" y="3267007"/>
            <a:ext cx="4629528" cy="6273238"/>
            <a:chOff x="0" y="0"/>
            <a:chExt cx="2623313" cy="3554719"/>
          </a:xfrm>
        </p:grpSpPr>
        <p:sp>
          <p:nvSpPr>
            <p:cNvPr id="19" name="Freeform 19">
              <a:extLst>
                <a:ext uri="{FF2B5EF4-FFF2-40B4-BE49-F238E27FC236}">
                  <a16:creationId xmlns:a16="http://schemas.microsoft.com/office/drawing/2014/main" id="{DFDCB38F-89C4-AB7B-6A43-D95ED64E376D}"/>
                </a:ext>
              </a:extLst>
            </p:cNvPr>
            <p:cNvSpPr/>
            <p:nvPr/>
          </p:nvSpPr>
          <p:spPr>
            <a:xfrm>
              <a:off x="33020" y="27940"/>
              <a:ext cx="2590294" cy="3523495"/>
            </a:xfrm>
            <a:custGeom>
              <a:avLst/>
              <a:gdLst/>
              <a:ahLst/>
              <a:cxnLst/>
              <a:rect l="l" t="t" r="r" b="b"/>
              <a:pathLst>
                <a:path w="2590294" h="3523495">
                  <a:moveTo>
                    <a:pt x="19009" y="3475979"/>
                  </a:moveTo>
                  <a:cubicBezTo>
                    <a:pt x="19009" y="3493759"/>
                    <a:pt x="25044" y="3497569"/>
                    <a:pt x="51196" y="3501379"/>
                  </a:cubicBezTo>
                  <a:cubicBezTo>
                    <a:pt x="69301" y="3503919"/>
                    <a:pt x="87406" y="3506459"/>
                    <a:pt x="105511" y="3507729"/>
                  </a:cubicBezTo>
                  <a:cubicBezTo>
                    <a:pt x="206095" y="3508999"/>
                    <a:pt x="306680" y="3510269"/>
                    <a:pt x="407264" y="3510269"/>
                  </a:cubicBezTo>
                  <a:cubicBezTo>
                    <a:pt x="465603" y="3511539"/>
                    <a:pt x="521930" y="3515349"/>
                    <a:pt x="580268" y="3512809"/>
                  </a:cubicBezTo>
                  <a:cubicBezTo>
                    <a:pt x="642631" y="3510269"/>
                    <a:pt x="707005" y="3511539"/>
                    <a:pt x="769367" y="3512809"/>
                  </a:cubicBezTo>
                  <a:cubicBezTo>
                    <a:pt x="843799" y="3514079"/>
                    <a:pt x="1167680" y="3514079"/>
                    <a:pt x="1242112" y="3514079"/>
                  </a:cubicBezTo>
                  <a:cubicBezTo>
                    <a:pt x="1304474" y="3515349"/>
                    <a:pt x="1366837" y="3514079"/>
                    <a:pt x="1429199" y="3515349"/>
                  </a:cubicBezTo>
                  <a:cubicBezTo>
                    <a:pt x="1475467" y="3515349"/>
                    <a:pt x="1521736" y="3517889"/>
                    <a:pt x="1568005" y="3516619"/>
                  </a:cubicBezTo>
                  <a:cubicBezTo>
                    <a:pt x="1664566" y="3516619"/>
                    <a:pt x="1761126" y="3514079"/>
                    <a:pt x="1857687" y="3515349"/>
                  </a:cubicBezTo>
                  <a:cubicBezTo>
                    <a:pt x="2004540" y="3516619"/>
                    <a:pt x="2151393" y="3520429"/>
                    <a:pt x="2298246" y="3522969"/>
                  </a:cubicBezTo>
                  <a:cubicBezTo>
                    <a:pt x="2346526" y="3524239"/>
                    <a:pt x="2394807" y="3522969"/>
                    <a:pt x="2443087" y="3521699"/>
                  </a:cubicBezTo>
                  <a:cubicBezTo>
                    <a:pt x="2485332" y="3520429"/>
                    <a:pt x="2558544" y="3521699"/>
                    <a:pt x="2569973" y="3519159"/>
                  </a:cubicBezTo>
                  <a:cubicBezTo>
                    <a:pt x="2571244" y="3503919"/>
                    <a:pt x="2571244" y="3478519"/>
                    <a:pt x="2571244" y="3462009"/>
                  </a:cubicBezTo>
                  <a:cubicBezTo>
                    <a:pt x="2573783" y="3373815"/>
                    <a:pt x="2576323" y="1532049"/>
                    <a:pt x="2578864" y="1439278"/>
                  </a:cubicBezTo>
                  <a:cubicBezTo>
                    <a:pt x="2580133" y="1403807"/>
                    <a:pt x="2580133" y="1368336"/>
                    <a:pt x="2580133" y="1335594"/>
                  </a:cubicBezTo>
                  <a:cubicBezTo>
                    <a:pt x="2581404" y="1242823"/>
                    <a:pt x="2582673" y="1150053"/>
                    <a:pt x="2583944" y="1054554"/>
                  </a:cubicBezTo>
                  <a:cubicBezTo>
                    <a:pt x="2586483" y="822627"/>
                    <a:pt x="2582673" y="590701"/>
                    <a:pt x="2586483" y="358775"/>
                  </a:cubicBezTo>
                  <a:cubicBezTo>
                    <a:pt x="2590294" y="263276"/>
                    <a:pt x="2594104" y="132306"/>
                    <a:pt x="2582673" y="36807"/>
                  </a:cubicBezTo>
                  <a:cubicBezTo>
                    <a:pt x="2583944" y="19050"/>
                    <a:pt x="2577594" y="7620"/>
                    <a:pt x="2563623" y="0"/>
                  </a:cubicBezTo>
                  <a:lnTo>
                    <a:pt x="0" y="5080"/>
                  </a:lnTo>
                  <a:lnTo>
                    <a:pt x="19009" y="3475979"/>
                  </a:lnTo>
                  <a:close/>
                </a:path>
              </a:pathLst>
            </a:custGeom>
            <a:solidFill>
              <a:srgbClr val="050505"/>
            </a:solidFill>
          </p:spPr>
          <p:txBody>
            <a:bodyPr/>
            <a:lstStyle/>
            <a:p>
              <a:endParaRPr lang="en-US"/>
            </a:p>
          </p:txBody>
        </p:sp>
        <p:sp>
          <p:nvSpPr>
            <p:cNvPr id="20" name="Freeform 20">
              <a:extLst>
                <a:ext uri="{FF2B5EF4-FFF2-40B4-BE49-F238E27FC236}">
                  <a16:creationId xmlns:a16="http://schemas.microsoft.com/office/drawing/2014/main" id="{43EFE72E-4B69-9889-FFAB-2C9E67F1B954}"/>
                </a:ext>
              </a:extLst>
            </p:cNvPr>
            <p:cNvSpPr/>
            <p:nvPr/>
          </p:nvSpPr>
          <p:spPr>
            <a:xfrm>
              <a:off x="15240" y="16510"/>
              <a:ext cx="2556003" cy="3488679"/>
            </a:xfrm>
            <a:custGeom>
              <a:avLst/>
              <a:gdLst/>
              <a:ahLst/>
              <a:cxnLst/>
              <a:rect l="l" t="t" r="r" b="b"/>
              <a:pathLst>
                <a:path w="2556003" h="3488679">
                  <a:moveTo>
                    <a:pt x="2539494" y="3488679"/>
                  </a:moveTo>
                  <a:lnTo>
                    <a:pt x="15240" y="3481059"/>
                  </a:lnTo>
                  <a:lnTo>
                    <a:pt x="0" y="11430"/>
                  </a:lnTo>
                  <a:lnTo>
                    <a:pt x="2556003" y="0"/>
                  </a:lnTo>
                  <a:close/>
                </a:path>
              </a:pathLst>
            </a:custGeom>
            <a:solidFill>
              <a:srgbClr val="FEFFFF"/>
            </a:solidFill>
          </p:spPr>
          <p:txBody>
            <a:bodyPr/>
            <a:lstStyle/>
            <a:p>
              <a:endParaRPr lang="en-US"/>
            </a:p>
          </p:txBody>
        </p:sp>
        <p:sp>
          <p:nvSpPr>
            <p:cNvPr id="21" name="Freeform 21">
              <a:extLst>
                <a:ext uri="{FF2B5EF4-FFF2-40B4-BE49-F238E27FC236}">
                  <a16:creationId xmlns:a16="http://schemas.microsoft.com/office/drawing/2014/main" id="{BBAD7200-35E3-275C-8FE6-36D5535B61FF}"/>
                </a:ext>
              </a:extLst>
            </p:cNvPr>
            <p:cNvSpPr/>
            <p:nvPr/>
          </p:nvSpPr>
          <p:spPr>
            <a:xfrm>
              <a:off x="0" y="-742"/>
              <a:ext cx="2587093" cy="3525465"/>
            </a:xfrm>
            <a:custGeom>
              <a:avLst/>
              <a:gdLst/>
              <a:ahLst/>
              <a:cxnLst/>
              <a:rect l="l" t="t" r="r" b="b"/>
              <a:pathLst>
                <a:path w="2587093" h="3525465">
                  <a:moveTo>
                    <a:pt x="0" y="13442"/>
                  </a:moveTo>
                  <a:cubicBezTo>
                    <a:pt x="13970" y="14712"/>
                    <a:pt x="26670" y="15982"/>
                    <a:pt x="39370" y="15982"/>
                  </a:cubicBezTo>
                  <a:cubicBezTo>
                    <a:pt x="72146" y="17252"/>
                    <a:pt x="243139" y="22332"/>
                    <a:pt x="295443" y="24872"/>
                  </a:cubicBezTo>
                  <a:cubicBezTo>
                    <a:pt x="345735" y="27412"/>
                    <a:pt x="396027" y="27412"/>
                    <a:pt x="446319" y="21062"/>
                  </a:cubicBezTo>
                  <a:cubicBezTo>
                    <a:pt x="496611" y="14712"/>
                    <a:pt x="546903" y="15982"/>
                    <a:pt x="597195" y="17252"/>
                  </a:cubicBezTo>
                  <a:cubicBezTo>
                    <a:pt x="639440" y="18522"/>
                    <a:pt x="1176560" y="17252"/>
                    <a:pt x="1226852" y="13442"/>
                  </a:cubicBezTo>
                  <a:cubicBezTo>
                    <a:pt x="1277144" y="9632"/>
                    <a:pt x="1329448" y="10902"/>
                    <a:pt x="1381752" y="9632"/>
                  </a:cubicBezTo>
                  <a:cubicBezTo>
                    <a:pt x="1452160" y="8362"/>
                    <a:pt x="1717703" y="5822"/>
                    <a:pt x="1782076" y="5822"/>
                  </a:cubicBezTo>
                  <a:cubicBezTo>
                    <a:pt x="1912836" y="7092"/>
                    <a:pt x="2041584" y="10902"/>
                    <a:pt x="2172343" y="10902"/>
                  </a:cubicBezTo>
                  <a:cubicBezTo>
                    <a:pt x="2258845" y="10902"/>
                    <a:pt x="2343336" y="9632"/>
                    <a:pt x="2429838" y="2012"/>
                  </a:cubicBezTo>
                  <a:cubicBezTo>
                    <a:pt x="2476107" y="-1798"/>
                    <a:pt x="2524388" y="742"/>
                    <a:pt x="2559814" y="2012"/>
                  </a:cubicBezTo>
                  <a:cubicBezTo>
                    <a:pt x="2572514" y="2012"/>
                    <a:pt x="2576324" y="8362"/>
                    <a:pt x="2577594" y="22332"/>
                  </a:cubicBezTo>
                  <a:cubicBezTo>
                    <a:pt x="2577594" y="26142"/>
                    <a:pt x="2577594" y="31222"/>
                    <a:pt x="2578864" y="35032"/>
                  </a:cubicBezTo>
                  <a:cubicBezTo>
                    <a:pt x="2590294" y="103689"/>
                    <a:pt x="2586484" y="234659"/>
                    <a:pt x="2586484" y="330158"/>
                  </a:cubicBezTo>
                  <a:cubicBezTo>
                    <a:pt x="2586484" y="420200"/>
                    <a:pt x="2585214" y="668497"/>
                    <a:pt x="2585214" y="701240"/>
                  </a:cubicBezTo>
                  <a:cubicBezTo>
                    <a:pt x="2585214" y="810381"/>
                    <a:pt x="2585214" y="916794"/>
                    <a:pt x="2583944" y="1025936"/>
                  </a:cubicBezTo>
                  <a:cubicBezTo>
                    <a:pt x="2582674" y="1118707"/>
                    <a:pt x="2580134" y="1377918"/>
                    <a:pt x="2578864" y="1410661"/>
                  </a:cubicBezTo>
                  <a:cubicBezTo>
                    <a:pt x="2576324" y="1503431"/>
                    <a:pt x="2569974" y="3494501"/>
                    <a:pt x="2568703" y="3511011"/>
                  </a:cubicBezTo>
                  <a:cubicBezTo>
                    <a:pt x="2572514" y="3533871"/>
                    <a:pt x="2466049" y="3522441"/>
                    <a:pt x="2423803" y="3523711"/>
                  </a:cubicBezTo>
                  <a:cubicBezTo>
                    <a:pt x="2375523" y="3524981"/>
                    <a:pt x="1985256" y="3518631"/>
                    <a:pt x="1838404" y="3517361"/>
                  </a:cubicBezTo>
                  <a:cubicBezTo>
                    <a:pt x="1741843" y="3516091"/>
                    <a:pt x="1645282" y="3518631"/>
                    <a:pt x="1548721" y="3518631"/>
                  </a:cubicBezTo>
                  <a:cubicBezTo>
                    <a:pt x="1502452" y="3518631"/>
                    <a:pt x="1456184" y="3517361"/>
                    <a:pt x="1409915" y="3517361"/>
                  </a:cubicBezTo>
                  <a:cubicBezTo>
                    <a:pt x="1347553" y="3517361"/>
                    <a:pt x="1285191" y="3517361"/>
                    <a:pt x="1222829" y="3516091"/>
                  </a:cubicBezTo>
                  <a:cubicBezTo>
                    <a:pt x="1148396" y="3514821"/>
                    <a:pt x="824515" y="3514821"/>
                    <a:pt x="750083" y="3514821"/>
                  </a:cubicBezTo>
                  <a:cubicBezTo>
                    <a:pt x="687721" y="3513551"/>
                    <a:pt x="623347" y="3512281"/>
                    <a:pt x="560985" y="3514821"/>
                  </a:cubicBezTo>
                  <a:cubicBezTo>
                    <a:pt x="502646" y="3517361"/>
                    <a:pt x="351770" y="3512281"/>
                    <a:pt x="333665" y="3512281"/>
                  </a:cubicBezTo>
                  <a:cubicBezTo>
                    <a:pt x="251186" y="3511011"/>
                    <a:pt x="50017" y="3507201"/>
                    <a:pt x="35560" y="3503391"/>
                  </a:cubicBezTo>
                  <a:cubicBezTo>
                    <a:pt x="19050" y="3499581"/>
                    <a:pt x="15240" y="3494501"/>
                    <a:pt x="15240" y="3467982"/>
                  </a:cubicBezTo>
                  <a:lnTo>
                    <a:pt x="15240" y="1579830"/>
                  </a:lnTo>
                  <a:cubicBezTo>
                    <a:pt x="13970" y="1454317"/>
                    <a:pt x="11430" y="1039579"/>
                    <a:pt x="10160" y="957723"/>
                  </a:cubicBezTo>
                  <a:lnTo>
                    <a:pt x="6350" y="703968"/>
                  </a:lnTo>
                  <a:cubicBezTo>
                    <a:pt x="5080" y="611198"/>
                    <a:pt x="7620" y="128245"/>
                    <a:pt x="0" y="29952"/>
                  </a:cubicBezTo>
                  <a:lnTo>
                    <a:pt x="0" y="13442"/>
                  </a:lnTo>
                  <a:close/>
                  <a:moveTo>
                    <a:pt x="2547114" y="3497041"/>
                  </a:moveTo>
                  <a:cubicBezTo>
                    <a:pt x="2550924" y="3394312"/>
                    <a:pt x="2554734" y="1538902"/>
                    <a:pt x="2557274" y="1429761"/>
                  </a:cubicBezTo>
                  <a:cubicBezTo>
                    <a:pt x="2559814" y="1320619"/>
                    <a:pt x="2562353" y="731254"/>
                    <a:pt x="2562353" y="545713"/>
                  </a:cubicBezTo>
                  <a:cubicBezTo>
                    <a:pt x="2562353" y="485685"/>
                    <a:pt x="2566164" y="171902"/>
                    <a:pt x="2564893" y="90046"/>
                  </a:cubicBezTo>
                  <a:cubicBezTo>
                    <a:pt x="2564893" y="56622"/>
                    <a:pt x="2559814" y="41382"/>
                    <a:pt x="2557274" y="26142"/>
                  </a:cubicBezTo>
                  <a:cubicBezTo>
                    <a:pt x="2536458" y="26142"/>
                    <a:pt x="2510306" y="23602"/>
                    <a:pt x="2486165" y="24872"/>
                  </a:cubicBezTo>
                  <a:cubicBezTo>
                    <a:pt x="2429838" y="27412"/>
                    <a:pt x="2373511" y="31222"/>
                    <a:pt x="2315172" y="32492"/>
                  </a:cubicBezTo>
                  <a:cubicBezTo>
                    <a:pt x="2216600" y="35032"/>
                    <a:pt x="2120039" y="33762"/>
                    <a:pt x="2021467" y="29952"/>
                  </a:cubicBezTo>
                  <a:cubicBezTo>
                    <a:pt x="1896742" y="26142"/>
                    <a:pt x="1772018" y="27412"/>
                    <a:pt x="1649305" y="27412"/>
                  </a:cubicBezTo>
                  <a:cubicBezTo>
                    <a:pt x="1570850" y="27412"/>
                    <a:pt x="1299272" y="32492"/>
                    <a:pt x="1244957" y="36302"/>
                  </a:cubicBezTo>
                  <a:cubicBezTo>
                    <a:pt x="1190641" y="40112"/>
                    <a:pt x="957286" y="40112"/>
                    <a:pt x="902971" y="36302"/>
                  </a:cubicBezTo>
                  <a:cubicBezTo>
                    <a:pt x="888889" y="35032"/>
                    <a:pt x="800375" y="38842"/>
                    <a:pt x="788305" y="38842"/>
                  </a:cubicBezTo>
                  <a:cubicBezTo>
                    <a:pt x="719908" y="38842"/>
                    <a:pt x="651510" y="37572"/>
                    <a:pt x="581101" y="37572"/>
                  </a:cubicBezTo>
                  <a:cubicBezTo>
                    <a:pt x="546903" y="37572"/>
                    <a:pt x="512704" y="37572"/>
                    <a:pt x="478506" y="41382"/>
                  </a:cubicBezTo>
                  <a:cubicBezTo>
                    <a:pt x="430225" y="45192"/>
                    <a:pt x="381945" y="49002"/>
                    <a:pt x="333664" y="46462"/>
                  </a:cubicBezTo>
                  <a:cubicBezTo>
                    <a:pt x="277337" y="43922"/>
                    <a:pt x="223022" y="41382"/>
                    <a:pt x="166695" y="38842"/>
                  </a:cubicBezTo>
                  <a:cubicBezTo>
                    <a:pt x="120426" y="37572"/>
                    <a:pt x="74157" y="35032"/>
                    <a:pt x="33020" y="33762"/>
                  </a:cubicBezTo>
                  <a:cubicBezTo>
                    <a:pt x="29210" y="33762"/>
                    <a:pt x="25400" y="35032"/>
                    <a:pt x="21590" y="35032"/>
                  </a:cubicBezTo>
                  <a:cubicBezTo>
                    <a:pt x="21590" y="42652"/>
                    <a:pt x="20320" y="47732"/>
                    <a:pt x="21590" y="54082"/>
                  </a:cubicBezTo>
                  <a:cubicBezTo>
                    <a:pt x="27940" y="174631"/>
                    <a:pt x="24130" y="338343"/>
                    <a:pt x="22860" y="463856"/>
                  </a:cubicBezTo>
                  <a:cubicBezTo>
                    <a:pt x="22860" y="545713"/>
                    <a:pt x="22860" y="627569"/>
                    <a:pt x="24130" y="709425"/>
                  </a:cubicBezTo>
                  <a:cubicBezTo>
                    <a:pt x="25400" y="769453"/>
                    <a:pt x="29210" y="1140535"/>
                    <a:pt x="30480" y="1266048"/>
                  </a:cubicBezTo>
                  <a:cubicBezTo>
                    <a:pt x="31750" y="1388832"/>
                    <a:pt x="31750" y="3260613"/>
                    <a:pt x="33020" y="3386126"/>
                  </a:cubicBezTo>
                  <a:cubicBezTo>
                    <a:pt x="33020" y="3413411"/>
                    <a:pt x="33020" y="3470710"/>
                    <a:pt x="35560" y="3486881"/>
                  </a:cubicBezTo>
                  <a:cubicBezTo>
                    <a:pt x="62087" y="3489421"/>
                    <a:pt x="106344" y="3494501"/>
                    <a:pt x="136520" y="3493231"/>
                  </a:cubicBezTo>
                  <a:cubicBezTo>
                    <a:pt x="180777" y="3491961"/>
                    <a:pt x="223022" y="3489421"/>
                    <a:pt x="267279" y="3491961"/>
                  </a:cubicBezTo>
                  <a:cubicBezTo>
                    <a:pt x="279349" y="3491961"/>
                    <a:pt x="381945" y="3493231"/>
                    <a:pt x="424190" y="3494501"/>
                  </a:cubicBezTo>
                  <a:cubicBezTo>
                    <a:pt x="462412" y="3495771"/>
                    <a:pt x="500634" y="3502121"/>
                    <a:pt x="538856" y="3494501"/>
                  </a:cubicBezTo>
                  <a:cubicBezTo>
                    <a:pt x="548915" y="3493231"/>
                    <a:pt x="560985" y="3493231"/>
                    <a:pt x="571043" y="3493231"/>
                  </a:cubicBezTo>
                  <a:cubicBezTo>
                    <a:pt x="641452" y="3498311"/>
                    <a:pt x="713873" y="3489421"/>
                    <a:pt x="782270" y="3498311"/>
                  </a:cubicBezTo>
                  <a:cubicBezTo>
                    <a:pt x="786293" y="3498311"/>
                    <a:pt x="1250992" y="3494501"/>
                    <a:pt x="1353588" y="3494501"/>
                  </a:cubicBezTo>
                  <a:cubicBezTo>
                    <a:pt x="1375716" y="3494501"/>
                    <a:pt x="1397845" y="3497041"/>
                    <a:pt x="1419973" y="3497041"/>
                  </a:cubicBezTo>
                  <a:cubicBezTo>
                    <a:pt x="1466242" y="3497041"/>
                    <a:pt x="1514522" y="3495771"/>
                    <a:pt x="1560791" y="3495771"/>
                  </a:cubicBezTo>
                  <a:cubicBezTo>
                    <a:pt x="1590966" y="3495771"/>
                    <a:pt x="1623153" y="3495771"/>
                    <a:pt x="1653329" y="3494501"/>
                  </a:cubicBezTo>
                  <a:cubicBezTo>
                    <a:pt x="1685516" y="3494501"/>
                    <a:pt x="1717703" y="3493231"/>
                    <a:pt x="1749889" y="3491961"/>
                  </a:cubicBezTo>
                  <a:cubicBezTo>
                    <a:pt x="1757936" y="3491961"/>
                    <a:pt x="1808228" y="3494501"/>
                    <a:pt x="1822310" y="3494501"/>
                  </a:cubicBezTo>
                  <a:lnTo>
                    <a:pt x="1924906" y="3494501"/>
                  </a:lnTo>
                  <a:cubicBezTo>
                    <a:pt x="1961116" y="3495771"/>
                    <a:pt x="1995315" y="3499581"/>
                    <a:pt x="2031525" y="3499581"/>
                  </a:cubicBezTo>
                  <a:cubicBezTo>
                    <a:pt x="2077794" y="3499581"/>
                    <a:pt x="2124062" y="3497041"/>
                    <a:pt x="2170331" y="3497041"/>
                  </a:cubicBezTo>
                  <a:cubicBezTo>
                    <a:pt x="2226658" y="3497041"/>
                    <a:pt x="2284997" y="3498311"/>
                    <a:pt x="2341324" y="3498311"/>
                  </a:cubicBezTo>
                  <a:cubicBezTo>
                    <a:pt x="2371500" y="3498311"/>
                    <a:pt x="2399663" y="3499581"/>
                    <a:pt x="2429838" y="3499581"/>
                  </a:cubicBezTo>
                  <a:cubicBezTo>
                    <a:pt x="2462025" y="3499581"/>
                    <a:pt x="2542033" y="3497041"/>
                    <a:pt x="2547114" y="3497041"/>
                  </a:cubicBezTo>
                  <a:close/>
                </a:path>
              </a:pathLst>
            </a:custGeom>
            <a:solidFill>
              <a:srgbClr val="050505"/>
            </a:solidFill>
          </p:spPr>
          <p:txBody>
            <a:bodyPr/>
            <a:lstStyle/>
            <a:p>
              <a:endParaRPr lang="en-US"/>
            </a:p>
          </p:txBody>
        </p:sp>
      </p:grpSp>
      <p:sp>
        <p:nvSpPr>
          <p:cNvPr id="22" name="TextBox 22">
            <a:extLst>
              <a:ext uri="{FF2B5EF4-FFF2-40B4-BE49-F238E27FC236}">
                <a16:creationId xmlns:a16="http://schemas.microsoft.com/office/drawing/2014/main" id="{3282AA31-00FC-73CD-4C09-D3DEDA5D3796}"/>
              </a:ext>
            </a:extLst>
          </p:cNvPr>
          <p:cNvSpPr txBox="1"/>
          <p:nvPr/>
        </p:nvSpPr>
        <p:spPr>
          <a:xfrm>
            <a:off x="11798315" y="7513223"/>
            <a:ext cx="4090844" cy="1654684"/>
          </a:xfrm>
          <a:prstGeom prst="rect">
            <a:avLst/>
          </a:prstGeom>
        </p:spPr>
        <p:txBody>
          <a:bodyPr lIns="0" tIns="0" rIns="0" bIns="0" rtlCol="0" anchor="t">
            <a:spAutoFit/>
          </a:bodyPr>
          <a:lstStyle/>
          <a:p>
            <a:pPr marL="0" lvl="0" indent="0" algn="ctr">
              <a:lnSpc>
                <a:spcPts val="3262"/>
              </a:lnSpc>
            </a:pPr>
            <a:r>
              <a:rPr lang="en-US" sz="2000" u="none" strike="noStrike" dirty="0">
                <a:solidFill>
                  <a:srgbClr val="000102"/>
                </a:solidFill>
                <a:latin typeface="+mj-lt"/>
                <a:ea typeface="KG Primary Penmanship"/>
                <a:cs typeface="KG Primary Penmanship"/>
                <a:sym typeface="KG Primary Penmanship"/>
              </a:rPr>
              <a:t>Customers can request a certificate </a:t>
            </a:r>
            <a:br>
              <a:rPr lang="en-US" sz="2000" u="none" strike="noStrike" dirty="0">
                <a:solidFill>
                  <a:srgbClr val="000102"/>
                </a:solidFill>
                <a:latin typeface="+mj-lt"/>
                <a:ea typeface="KG Primary Penmanship"/>
                <a:cs typeface="KG Primary Penmanship"/>
                <a:sym typeface="KG Primary Penmanship"/>
              </a:rPr>
            </a:br>
            <a:r>
              <a:rPr lang="en-US" sz="2000" u="none" strike="noStrike" dirty="0">
                <a:solidFill>
                  <a:srgbClr val="000102"/>
                </a:solidFill>
                <a:latin typeface="+mj-lt"/>
                <a:ea typeface="KG Primary Penmanship"/>
                <a:cs typeface="KG Primary Penmanship"/>
                <a:sym typeface="KG Primary Penmanship"/>
              </a:rPr>
              <a:t>of mailing to retain proof or record </a:t>
            </a:r>
            <a:br>
              <a:rPr lang="en-US" sz="2000" u="none" strike="noStrike" dirty="0">
                <a:solidFill>
                  <a:srgbClr val="000102"/>
                </a:solidFill>
                <a:latin typeface="+mj-lt"/>
                <a:ea typeface="KG Primary Penmanship"/>
                <a:cs typeface="KG Primary Penmanship"/>
                <a:sym typeface="KG Primary Penmanship"/>
              </a:rPr>
            </a:br>
            <a:r>
              <a:rPr lang="en-US" sz="2000" u="none" strike="noStrike" dirty="0">
                <a:solidFill>
                  <a:srgbClr val="000102"/>
                </a:solidFill>
                <a:latin typeface="+mj-lt"/>
                <a:ea typeface="KG Primary Penmanship"/>
                <a:cs typeface="KG Primary Penmanship"/>
                <a:sym typeface="KG Primary Penmanship"/>
              </a:rPr>
              <a:t>of the date the USPS took possession of their mail</a:t>
            </a:r>
          </a:p>
        </p:txBody>
      </p:sp>
      <p:sp>
        <p:nvSpPr>
          <p:cNvPr id="23" name="TextBox 23">
            <a:extLst>
              <a:ext uri="{FF2B5EF4-FFF2-40B4-BE49-F238E27FC236}">
                <a16:creationId xmlns:a16="http://schemas.microsoft.com/office/drawing/2014/main" id="{F5C15980-EC3E-4587-B8E5-392F7799589D}"/>
              </a:ext>
            </a:extLst>
          </p:cNvPr>
          <p:cNvSpPr txBox="1"/>
          <p:nvPr/>
        </p:nvSpPr>
        <p:spPr>
          <a:xfrm>
            <a:off x="12257751" y="6332897"/>
            <a:ext cx="3049856" cy="1201483"/>
          </a:xfrm>
          <a:prstGeom prst="rect">
            <a:avLst/>
          </a:prstGeom>
        </p:spPr>
        <p:txBody>
          <a:bodyPr lIns="0" tIns="0" rIns="0" bIns="0" rtlCol="0" anchor="t">
            <a:spAutoFit/>
          </a:bodyPr>
          <a:lstStyle/>
          <a:p>
            <a:pPr marL="0" lvl="0" indent="0" algn="ctr">
              <a:lnSpc>
                <a:spcPts val="4868"/>
              </a:lnSpc>
              <a:spcBef>
                <a:spcPct val="0"/>
              </a:spcBef>
            </a:pPr>
            <a:r>
              <a:rPr lang="en-US" sz="3894" u="none" strike="noStrike" spc="136" dirty="0">
                <a:solidFill>
                  <a:srgbClr val="000000"/>
                </a:solidFill>
                <a:latin typeface="Bangers"/>
                <a:ea typeface="Bangers"/>
                <a:cs typeface="Bangers"/>
                <a:sym typeface="Bangers"/>
              </a:rPr>
              <a:t>Certificate of mailing</a:t>
            </a:r>
          </a:p>
        </p:txBody>
      </p:sp>
      <p:pic>
        <p:nvPicPr>
          <p:cNvPr id="36" name="Picture 35">
            <a:extLst>
              <a:ext uri="{FF2B5EF4-FFF2-40B4-BE49-F238E27FC236}">
                <a16:creationId xmlns:a16="http://schemas.microsoft.com/office/drawing/2014/main" id="{E3061C0E-F97E-8B7F-ED45-D62422B279A5}"/>
              </a:ext>
            </a:extLst>
          </p:cNvPr>
          <p:cNvPicPr>
            <a:picLocks noChangeAspect="1"/>
          </p:cNvPicPr>
          <p:nvPr/>
        </p:nvPicPr>
        <p:blipFill>
          <a:blip r:embed="rId6" cstate="email">
            <a:extLst>
              <a:ext uri="{28A0092B-C50C-407E-A947-70E740481C1C}">
                <a14:useLocalDpi xmlns:a14="http://schemas.microsoft.com/office/drawing/2010/main"/>
              </a:ext>
            </a:extLst>
          </a:blip>
          <a:srcRect l="-48"/>
          <a:stretch>
            <a:fillRect/>
          </a:stretch>
        </p:blipFill>
        <p:spPr>
          <a:xfrm>
            <a:off x="7023861" y="3607944"/>
            <a:ext cx="3494140" cy="2404838"/>
          </a:xfrm>
          <a:prstGeom prst="rect">
            <a:avLst/>
          </a:prstGeom>
          <a:ln w="57150">
            <a:solidFill>
              <a:schemeClr val="tx1"/>
            </a:solidFill>
          </a:ln>
        </p:spPr>
      </p:pic>
      <p:grpSp>
        <p:nvGrpSpPr>
          <p:cNvPr id="37" name="Group 26">
            <a:extLst>
              <a:ext uri="{FF2B5EF4-FFF2-40B4-BE49-F238E27FC236}">
                <a16:creationId xmlns:a16="http://schemas.microsoft.com/office/drawing/2014/main" id="{2466D9CA-3230-532E-5541-C8B33A82B415}"/>
              </a:ext>
            </a:extLst>
          </p:cNvPr>
          <p:cNvGrpSpPr/>
          <p:nvPr/>
        </p:nvGrpSpPr>
        <p:grpSpPr>
          <a:xfrm>
            <a:off x="1195005" y="3265698"/>
            <a:ext cx="4629528" cy="6273238"/>
            <a:chOff x="0" y="0"/>
            <a:chExt cx="2623313" cy="3554719"/>
          </a:xfrm>
        </p:grpSpPr>
        <p:sp>
          <p:nvSpPr>
            <p:cNvPr id="38" name="Freeform 27">
              <a:extLst>
                <a:ext uri="{FF2B5EF4-FFF2-40B4-BE49-F238E27FC236}">
                  <a16:creationId xmlns:a16="http://schemas.microsoft.com/office/drawing/2014/main" id="{374CE76E-9DD8-B30C-71BD-B2D6DC271A8F}"/>
                </a:ext>
              </a:extLst>
            </p:cNvPr>
            <p:cNvSpPr/>
            <p:nvPr/>
          </p:nvSpPr>
          <p:spPr>
            <a:xfrm>
              <a:off x="33020" y="27940"/>
              <a:ext cx="2590294" cy="3523495"/>
            </a:xfrm>
            <a:custGeom>
              <a:avLst/>
              <a:gdLst/>
              <a:ahLst/>
              <a:cxnLst/>
              <a:rect l="l" t="t" r="r" b="b"/>
              <a:pathLst>
                <a:path w="2590294" h="3523495">
                  <a:moveTo>
                    <a:pt x="19009" y="3475979"/>
                  </a:moveTo>
                  <a:cubicBezTo>
                    <a:pt x="19009" y="3493759"/>
                    <a:pt x="25044" y="3497569"/>
                    <a:pt x="51196" y="3501379"/>
                  </a:cubicBezTo>
                  <a:cubicBezTo>
                    <a:pt x="69301" y="3503919"/>
                    <a:pt x="87406" y="3506459"/>
                    <a:pt x="105511" y="3507729"/>
                  </a:cubicBezTo>
                  <a:cubicBezTo>
                    <a:pt x="206095" y="3508999"/>
                    <a:pt x="306680" y="3510269"/>
                    <a:pt x="407264" y="3510269"/>
                  </a:cubicBezTo>
                  <a:cubicBezTo>
                    <a:pt x="465603" y="3511539"/>
                    <a:pt x="521930" y="3515349"/>
                    <a:pt x="580268" y="3512809"/>
                  </a:cubicBezTo>
                  <a:cubicBezTo>
                    <a:pt x="642631" y="3510269"/>
                    <a:pt x="707005" y="3511539"/>
                    <a:pt x="769367" y="3512809"/>
                  </a:cubicBezTo>
                  <a:cubicBezTo>
                    <a:pt x="843799" y="3514079"/>
                    <a:pt x="1167680" y="3514079"/>
                    <a:pt x="1242112" y="3514079"/>
                  </a:cubicBezTo>
                  <a:cubicBezTo>
                    <a:pt x="1304474" y="3515349"/>
                    <a:pt x="1366837" y="3514079"/>
                    <a:pt x="1429199" y="3515349"/>
                  </a:cubicBezTo>
                  <a:cubicBezTo>
                    <a:pt x="1475467" y="3515349"/>
                    <a:pt x="1521736" y="3517889"/>
                    <a:pt x="1568005" y="3516619"/>
                  </a:cubicBezTo>
                  <a:cubicBezTo>
                    <a:pt x="1664566" y="3516619"/>
                    <a:pt x="1761126" y="3514079"/>
                    <a:pt x="1857687" y="3515349"/>
                  </a:cubicBezTo>
                  <a:cubicBezTo>
                    <a:pt x="2004540" y="3516619"/>
                    <a:pt x="2151393" y="3520429"/>
                    <a:pt x="2298246" y="3522969"/>
                  </a:cubicBezTo>
                  <a:cubicBezTo>
                    <a:pt x="2346526" y="3524239"/>
                    <a:pt x="2394807" y="3522969"/>
                    <a:pt x="2443087" y="3521699"/>
                  </a:cubicBezTo>
                  <a:cubicBezTo>
                    <a:pt x="2485332" y="3520429"/>
                    <a:pt x="2558544" y="3521699"/>
                    <a:pt x="2569973" y="3519159"/>
                  </a:cubicBezTo>
                  <a:cubicBezTo>
                    <a:pt x="2571244" y="3503919"/>
                    <a:pt x="2571244" y="3478519"/>
                    <a:pt x="2571244" y="3462009"/>
                  </a:cubicBezTo>
                  <a:cubicBezTo>
                    <a:pt x="2573783" y="3373815"/>
                    <a:pt x="2576323" y="1532049"/>
                    <a:pt x="2578864" y="1439278"/>
                  </a:cubicBezTo>
                  <a:cubicBezTo>
                    <a:pt x="2580133" y="1403807"/>
                    <a:pt x="2580133" y="1368336"/>
                    <a:pt x="2580133" y="1335594"/>
                  </a:cubicBezTo>
                  <a:cubicBezTo>
                    <a:pt x="2581404" y="1242823"/>
                    <a:pt x="2582673" y="1150053"/>
                    <a:pt x="2583944" y="1054554"/>
                  </a:cubicBezTo>
                  <a:cubicBezTo>
                    <a:pt x="2586483" y="822627"/>
                    <a:pt x="2582673" y="590701"/>
                    <a:pt x="2586483" y="358775"/>
                  </a:cubicBezTo>
                  <a:cubicBezTo>
                    <a:pt x="2590294" y="263276"/>
                    <a:pt x="2594104" y="132306"/>
                    <a:pt x="2582673" y="36807"/>
                  </a:cubicBezTo>
                  <a:cubicBezTo>
                    <a:pt x="2583944" y="19050"/>
                    <a:pt x="2577594" y="7620"/>
                    <a:pt x="2563623" y="0"/>
                  </a:cubicBezTo>
                  <a:lnTo>
                    <a:pt x="0" y="5080"/>
                  </a:lnTo>
                  <a:lnTo>
                    <a:pt x="19009" y="3475979"/>
                  </a:lnTo>
                  <a:close/>
                </a:path>
              </a:pathLst>
            </a:custGeom>
            <a:solidFill>
              <a:srgbClr val="050505"/>
            </a:solidFill>
          </p:spPr>
          <p:txBody>
            <a:bodyPr/>
            <a:lstStyle/>
            <a:p>
              <a:endParaRPr lang="en-US"/>
            </a:p>
          </p:txBody>
        </p:sp>
        <p:sp>
          <p:nvSpPr>
            <p:cNvPr id="39" name="Freeform 28">
              <a:extLst>
                <a:ext uri="{FF2B5EF4-FFF2-40B4-BE49-F238E27FC236}">
                  <a16:creationId xmlns:a16="http://schemas.microsoft.com/office/drawing/2014/main" id="{53C3A674-BDFB-74E5-3C1F-B19CAF7A97F7}"/>
                </a:ext>
              </a:extLst>
            </p:cNvPr>
            <p:cNvSpPr/>
            <p:nvPr/>
          </p:nvSpPr>
          <p:spPr>
            <a:xfrm>
              <a:off x="15240" y="16510"/>
              <a:ext cx="2556003" cy="3488679"/>
            </a:xfrm>
            <a:custGeom>
              <a:avLst/>
              <a:gdLst/>
              <a:ahLst/>
              <a:cxnLst/>
              <a:rect l="l" t="t" r="r" b="b"/>
              <a:pathLst>
                <a:path w="2556003" h="3488679">
                  <a:moveTo>
                    <a:pt x="2539494" y="3488679"/>
                  </a:moveTo>
                  <a:lnTo>
                    <a:pt x="15240" y="3481059"/>
                  </a:lnTo>
                  <a:lnTo>
                    <a:pt x="0" y="11430"/>
                  </a:lnTo>
                  <a:lnTo>
                    <a:pt x="2556003" y="0"/>
                  </a:lnTo>
                  <a:close/>
                </a:path>
              </a:pathLst>
            </a:custGeom>
            <a:solidFill>
              <a:srgbClr val="FEFFFF"/>
            </a:solidFill>
          </p:spPr>
          <p:txBody>
            <a:bodyPr/>
            <a:lstStyle/>
            <a:p>
              <a:endParaRPr lang="en-US"/>
            </a:p>
          </p:txBody>
        </p:sp>
        <p:sp>
          <p:nvSpPr>
            <p:cNvPr id="40" name="Freeform 29">
              <a:extLst>
                <a:ext uri="{FF2B5EF4-FFF2-40B4-BE49-F238E27FC236}">
                  <a16:creationId xmlns:a16="http://schemas.microsoft.com/office/drawing/2014/main" id="{091471DD-9B29-9D55-6038-A6A07D742A85}"/>
                </a:ext>
              </a:extLst>
            </p:cNvPr>
            <p:cNvSpPr/>
            <p:nvPr/>
          </p:nvSpPr>
          <p:spPr>
            <a:xfrm>
              <a:off x="0" y="-742"/>
              <a:ext cx="2587093" cy="3525465"/>
            </a:xfrm>
            <a:custGeom>
              <a:avLst/>
              <a:gdLst/>
              <a:ahLst/>
              <a:cxnLst/>
              <a:rect l="l" t="t" r="r" b="b"/>
              <a:pathLst>
                <a:path w="2587093" h="3525465">
                  <a:moveTo>
                    <a:pt x="0" y="13442"/>
                  </a:moveTo>
                  <a:cubicBezTo>
                    <a:pt x="13970" y="14712"/>
                    <a:pt x="26670" y="15982"/>
                    <a:pt x="39370" y="15982"/>
                  </a:cubicBezTo>
                  <a:cubicBezTo>
                    <a:pt x="72146" y="17252"/>
                    <a:pt x="243139" y="22332"/>
                    <a:pt x="295443" y="24872"/>
                  </a:cubicBezTo>
                  <a:cubicBezTo>
                    <a:pt x="345735" y="27412"/>
                    <a:pt x="396027" y="27412"/>
                    <a:pt x="446319" y="21062"/>
                  </a:cubicBezTo>
                  <a:cubicBezTo>
                    <a:pt x="496611" y="14712"/>
                    <a:pt x="546903" y="15982"/>
                    <a:pt x="597195" y="17252"/>
                  </a:cubicBezTo>
                  <a:cubicBezTo>
                    <a:pt x="639440" y="18522"/>
                    <a:pt x="1176560" y="17252"/>
                    <a:pt x="1226852" y="13442"/>
                  </a:cubicBezTo>
                  <a:cubicBezTo>
                    <a:pt x="1277144" y="9632"/>
                    <a:pt x="1329448" y="10902"/>
                    <a:pt x="1381752" y="9632"/>
                  </a:cubicBezTo>
                  <a:cubicBezTo>
                    <a:pt x="1452160" y="8362"/>
                    <a:pt x="1717703" y="5822"/>
                    <a:pt x="1782076" y="5822"/>
                  </a:cubicBezTo>
                  <a:cubicBezTo>
                    <a:pt x="1912836" y="7092"/>
                    <a:pt x="2041584" y="10902"/>
                    <a:pt x="2172343" y="10902"/>
                  </a:cubicBezTo>
                  <a:cubicBezTo>
                    <a:pt x="2258845" y="10902"/>
                    <a:pt x="2343336" y="9632"/>
                    <a:pt x="2429838" y="2012"/>
                  </a:cubicBezTo>
                  <a:cubicBezTo>
                    <a:pt x="2476107" y="-1798"/>
                    <a:pt x="2524388" y="742"/>
                    <a:pt x="2559814" y="2012"/>
                  </a:cubicBezTo>
                  <a:cubicBezTo>
                    <a:pt x="2572514" y="2012"/>
                    <a:pt x="2576324" y="8362"/>
                    <a:pt x="2577594" y="22332"/>
                  </a:cubicBezTo>
                  <a:cubicBezTo>
                    <a:pt x="2577594" y="26142"/>
                    <a:pt x="2577594" y="31222"/>
                    <a:pt x="2578864" y="35032"/>
                  </a:cubicBezTo>
                  <a:cubicBezTo>
                    <a:pt x="2590294" y="103689"/>
                    <a:pt x="2586484" y="234659"/>
                    <a:pt x="2586484" y="330158"/>
                  </a:cubicBezTo>
                  <a:cubicBezTo>
                    <a:pt x="2586484" y="420200"/>
                    <a:pt x="2585214" y="668497"/>
                    <a:pt x="2585214" y="701240"/>
                  </a:cubicBezTo>
                  <a:cubicBezTo>
                    <a:pt x="2585214" y="810381"/>
                    <a:pt x="2585214" y="916794"/>
                    <a:pt x="2583944" y="1025936"/>
                  </a:cubicBezTo>
                  <a:cubicBezTo>
                    <a:pt x="2582674" y="1118707"/>
                    <a:pt x="2580134" y="1377918"/>
                    <a:pt x="2578864" y="1410661"/>
                  </a:cubicBezTo>
                  <a:cubicBezTo>
                    <a:pt x="2576324" y="1503431"/>
                    <a:pt x="2569974" y="3494501"/>
                    <a:pt x="2568703" y="3511011"/>
                  </a:cubicBezTo>
                  <a:cubicBezTo>
                    <a:pt x="2572514" y="3533871"/>
                    <a:pt x="2466049" y="3522441"/>
                    <a:pt x="2423803" y="3523711"/>
                  </a:cubicBezTo>
                  <a:cubicBezTo>
                    <a:pt x="2375523" y="3524981"/>
                    <a:pt x="1985256" y="3518631"/>
                    <a:pt x="1838404" y="3517361"/>
                  </a:cubicBezTo>
                  <a:cubicBezTo>
                    <a:pt x="1741843" y="3516091"/>
                    <a:pt x="1645282" y="3518631"/>
                    <a:pt x="1548721" y="3518631"/>
                  </a:cubicBezTo>
                  <a:cubicBezTo>
                    <a:pt x="1502452" y="3518631"/>
                    <a:pt x="1456184" y="3517361"/>
                    <a:pt x="1409915" y="3517361"/>
                  </a:cubicBezTo>
                  <a:cubicBezTo>
                    <a:pt x="1347553" y="3517361"/>
                    <a:pt x="1285191" y="3517361"/>
                    <a:pt x="1222829" y="3516091"/>
                  </a:cubicBezTo>
                  <a:cubicBezTo>
                    <a:pt x="1148396" y="3514821"/>
                    <a:pt x="824515" y="3514821"/>
                    <a:pt x="750083" y="3514821"/>
                  </a:cubicBezTo>
                  <a:cubicBezTo>
                    <a:pt x="687721" y="3513551"/>
                    <a:pt x="623347" y="3512281"/>
                    <a:pt x="560985" y="3514821"/>
                  </a:cubicBezTo>
                  <a:cubicBezTo>
                    <a:pt x="502646" y="3517361"/>
                    <a:pt x="351770" y="3512281"/>
                    <a:pt x="333665" y="3512281"/>
                  </a:cubicBezTo>
                  <a:cubicBezTo>
                    <a:pt x="251186" y="3511011"/>
                    <a:pt x="50017" y="3507201"/>
                    <a:pt x="35560" y="3503391"/>
                  </a:cubicBezTo>
                  <a:cubicBezTo>
                    <a:pt x="19050" y="3499581"/>
                    <a:pt x="15240" y="3494501"/>
                    <a:pt x="15240" y="3467982"/>
                  </a:cubicBezTo>
                  <a:lnTo>
                    <a:pt x="15240" y="1579830"/>
                  </a:lnTo>
                  <a:cubicBezTo>
                    <a:pt x="13970" y="1454317"/>
                    <a:pt x="11430" y="1039579"/>
                    <a:pt x="10160" y="957723"/>
                  </a:cubicBezTo>
                  <a:lnTo>
                    <a:pt x="6350" y="703968"/>
                  </a:lnTo>
                  <a:cubicBezTo>
                    <a:pt x="5080" y="611198"/>
                    <a:pt x="7620" y="128245"/>
                    <a:pt x="0" y="29952"/>
                  </a:cubicBezTo>
                  <a:lnTo>
                    <a:pt x="0" y="13442"/>
                  </a:lnTo>
                  <a:close/>
                  <a:moveTo>
                    <a:pt x="2547114" y="3497041"/>
                  </a:moveTo>
                  <a:cubicBezTo>
                    <a:pt x="2550924" y="3394312"/>
                    <a:pt x="2554734" y="1538902"/>
                    <a:pt x="2557274" y="1429761"/>
                  </a:cubicBezTo>
                  <a:cubicBezTo>
                    <a:pt x="2559814" y="1320619"/>
                    <a:pt x="2562353" y="731254"/>
                    <a:pt x="2562353" y="545713"/>
                  </a:cubicBezTo>
                  <a:cubicBezTo>
                    <a:pt x="2562353" y="485685"/>
                    <a:pt x="2566164" y="171902"/>
                    <a:pt x="2564893" y="90046"/>
                  </a:cubicBezTo>
                  <a:cubicBezTo>
                    <a:pt x="2564893" y="56622"/>
                    <a:pt x="2559814" y="41382"/>
                    <a:pt x="2557274" y="26142"/>
                  </a:cubicBezTo>
                  <a:cubicBezTo>
                    <a:pt x="2536458" y="26142"/>
                    <a:pt x="2510306" y="23602"/>
                    <a:pt x="2486165" y="24872"/>
                  </a:cubicBezTo>
                  <a:cubicBezTo>
                    <a:pt x="2429838" y="27412"/>
                    <a:pt x="2373511" y="31222"/>
                    <a:pt x="2315172" y="32492"/>
                  </a:cubicBezTo>
                  <a:cubicBezTo>
                    <a:pt x="2216600" y="35032"/>
                    <a:pt x="2120039" y="33762"/>
                    <a:pt x="2021467" y="29952"/>
                  </a:cubicBezTo>
                  <a:cubicBezTo>
                    <a:pt x="1896742" y="26142"/>
                    <a:pt x="1772018" y="27412"/>
                    <a:pt x="1649305" y="27412"/>
                  </a:cubicBezTo>
                  <a:cubicBezTo>
                    <a:pt x="1570850" y="27412"/>
                    <a:pt x="1299272" y="32492"/>
                    <a:pt x="1244957" y="36302"/>
                  </a:cubicBezTo>
                  <a:cubicBezTo>
                    <a:pt x="1190641" y="40112"/>
                    <a:pt x="957286" y="40112"/>
                    <a:pt x="902971" y="36302"/>
                  </a:cubicBezTo>
                  <a:cubicBezTo>
                    <a:pt x="888889" y="35032"/>
                    <a:pt x="800375" y="38842"/>
                    <a:pt x="788305" y="38842"/>
                  </a:cubicBezTo>
                  <a:cubicBezTo>
                    <a:pt x="719908" y="38842"/>
                    <a:pt x="651510" y="37572"/>
                    <a:pt x="581101" y="37572"/>
                  </a:cubicBezTo>
                  <a:cubicBezTo>
                    <a:pt x="546903" y="37572"/>
                    <a:pt x="512704" y="37572"/>
                    <a:pt x="478506" y="41382"/>
                  </a:cubicBezTo>
                  <a:cubicBezTo>
                    <a:pt x="430225" y="45192"/>
                    <a:pt x="381945" y="49002"/>
                    <a:pt x="333664" y="46462"/>
                  </a:cubicBezTo>
                  <a:cubicBezTo>
                    <a:pt x="277337" y="43922"/>
                    <a:pt x="223022" y="41382"/>
                    <a:pt x="166695" y="38842"/>
                  </a:cubicBezTo>
                  <a:cubicBezTo>
                    <a:pt x="120426" y="37572"/>
                    <a:pt x="74157" y="35032"/>
                    <a:pt x="33020" y="33762"/>
                  </a:cubicBezTo>
                  <a:cubicBezTo>
                    <a:pt x="29210" y="33762"/>
                    <a:pt x="25400" y="35032"/>
                    <a:pt x="21590" y="35032"/>
                  </a:cubicBezTo>
                  <a:cubicBezTo>
                    <a:pt x="21590" y="42652"/>
                    <a:pt x="20320" y="47732"/>
                    <a:pt x="21590" y="54082"/>
                  </a:cubicBezTo>
                  <a:cubicBezTo>
                    <a:pt x="27940" y="174631"/>
                    <a:pt x="24130" y="338343"/>
                    <a:pt x="22860" y="463856"/>
                  </a:cubicBezTo>
                  <a:cubicBezTo>
                    <a:pt x="22860" y="545713"/>
                    <a:pt x="22860" y="627569"/>
                    <a:pt x="24130" y="709425"/>
                  </a:cubicBezTo>
                  <a:cubicBezTo>
                    <a:pt x="25400" y="769453"/>
                    <a:pt x="29210" y="1140535"/>
                    <a:pt x="30480" y="1266048"/>
                  </a:cubicBezTo>
                  <a:cubicBezTo>
                    <a:pt x="31750" y="1388832"/>
                    <a:pt x="31750" y="3260613"/>
                    <a:pt x="33020" y="3386126"/>
                  </a:cubicBezTo>
                  <a:cubicBezTo>
                    <a:pt x="33020" y="3413411"/>
                    <a:pt x="33020" y="3470710"/>
                    <a:pt x="35560" y="3486881"/>
                  </a:cubicBezTo>
                  <a:cubicBezTo>
                    <a:pt x="62087" y="3489421"/>
                    <a:pt x="106344" y="3494501"/>
                    <a:pt x="136520" y="3493231"/>
                  </a:cubicBezTo>
                  <a:cubicBezTo>
                    <a:pt x="180777" y="3491961"/>
                    <a:pt x="223022" y="3489421"/>
                    <a:pt x="267279" y="3491961"/>
                  </a:cubicBezTo>
                  <a:cubicBezTo>
                    <a:pt x="279349" y="3491961"/>
                    <a:pt x="381945" y="3493231"/>
                    <a:pt x="424190" y="3494501"/>
                  </a:cubicBezTo>
                  <a:cubicBezTo>
                    <a:pt x="462412" y="3495771"/>
                    <a:pt x="500634" y="3502121"/>
                    <a:pt x="538856" y="3494501"/>
                  </a:cubicBezTo>
                  <a:cubicBezTo>
                    <a:pt x="548915" y="3493231"/>
                    <a:pt x="560985" y="3493231"/>
                    <a:pt x="571043" y="3493231"/>
                  </a:cubicBezTo>
                  <a:cubicBezTo>
                    <a:pt x="641452" y="3498311"/>
                    <a:pt x="713873" y="3489421"/>
                    <a:pt x="782270" y="3498311"/>
                  </a:cubicBezTo>
                  <a:cubicBezTo>
                    <a:pt x="786293" y="3498311"/>
                    <a:pt x="1250992" y="3494501"/>
                    <a:pt x="1353588" y="3494501"/>
                  </a:cubicBezTo>
                  <a:cubicBezTo>
                    <a:pt x="1375716" y="3494501"/>
                    <a:pt x="1397845" y="3497041"/>
                    <a:pt x="1419973" y="3497041"/>
                  </a:cubicBezTo>
                  <a:cubicBezTo>
                    <a:pt x="1466242" y="3497041"/>
                    <a:pt x="1514522" y="3495771"/>
                    <a:pt x="1560791" y="3495771"/>
                  </a:cubicBezTo>
                  <a:cubicBezTo>
                    <a:pt x="1590966" y="3495771"/>
                    <a:pt x="1623153" y="3495771"/>
                    <a:pt x="1653329" y="3494501"/>
                  </a:cubicBezTo>
                  <a:cubicBezTo>
                    <a:pt x="1685516" y="3494501"/>
                    <a:pt x="1717703" y="3493231"/>
                    <a:pt x="1749889" y="3491961"/>
                  </a:cubicBezTo>
                  <a:cubicBezTo>
                    <a:pt x="1757936" y="3491961"/>
                    <a:pt x="1808228" y="3494501"/>
                    <a:pt x="1822310" y="3494501"/>
                  </a:cubicBezTo>
                  <a:lnTo>
                    <a:pt x="1924906" y="3494501"/>
                  </a:lnTo>
                  <a:cubicBezTo>
                    <a:pt x="1961116" y="3495771"/>
                    <a:pt x="1995315" y="3499581"/>
                    <a:pt x="2031525" y="3499581"/>
                  </a:cubicBezTo>
                  <a:cubicBezTo>
                    <a:pt x="2077794" y="3499581"/>
                    <a:pt x="2124062" y="3497041"/>
                    <a:pt x="2170331" y="3497041"/>
                  </a:cubicBezTo>
                  <a:cubicBezTo>
                    <a:pt x="2226658" y="3497041"/>
                    <a:pt x="2284997" y="3498311"/>
                    <a:pt x="2341324" y="3498311"/>
                  </a:cubicBezTo>
                  <a:cubicBezTo>
                    <a:pt x="2371500" y="3498311"/>
                    <a:pt x="2399663" y="3499581"/>
                    <a:pt x="2429838" y="3499581"/>
                  </a:cubicBezTo>
                  <a:cubicBezTo>
                    <a:pt x="2462025" y="3499581"/>
                    <a:pt x="2542033" y="3497041"/>
                    <a:pt x="2547114" y="3497041"/>
                  </a:cubicBezTo>
                  <a:close/>
                </a:path>
              </a:pathLst>
            </a:custGeom>
            <a:solidFill>
              <a:srgbClr val="050505"/>
            </a:solidFill>
          </p:spPr>
          <p:txBody>
            <a:bodyPr/>
            <a:lstStyle/>
            <a:p>
              <a:endParaRPr lang="en-US"/>
            </a:p>
          </p:txBody>
        </p:sp>
      </p:grpSp>
      <p:sp>
        <p:nvSpPr>
          <p:cNvPr id="41" name="TextBox 30">
            <a:extLst>
              <a:ext uri="{FF2B5EF4-FFF2-40B4-BE49-F238E27FC236}">
                <a16:creationId xmlns:a16="http://schemas.microsoft.com/office/drawing/2014/main" id="{27C1FC89-EB2E-9EB5-448D-13AE4A153714}"/>
              </a:ext>
            </a:extLst>
          </p:cNvPr>
          <p:cNvSpPr txBox="1"/>
          <p:nvPr/>
        </p:nvSpPr>
        <p:spPr>
          <a:xfrm>
            <a:off x="1490962" y="7047953"/>
            <a:ext cx="4090844" cy="2077877"/>
          </a:xfrm>
          <a:prstGeom prst="rect">
            <a:avLst/>
          </a:prstGeom>
        </p:spPr>
        <p:txBody>
          <a:bodyPr lIns="0" tIns="0" rIns="0" bIns="0" rtlCol="0" anchor="t">
            <a:spAutoFit/>
          </a:bodyPr>
          <a:lstStyle/>
          <a:p>
            <a:pPr marL="0" lvl="0" indent="0" algn="ctr">
              <a:lnSpc>
                <a:spcPts val="3262"/>
              </a:lnSpc>
            </a:pPr>
            <a:r>
              <a:rPr lang="en-US" sz="2000" u="none" strike="noStrike" dirty="0">
                <a:solidFill>
                  <a:srgbClr val="000102"/>
                </a:solidFill>
                <a:latin typeface="+mj-lt"/>
                <a:ea typeface="KG Primary Penmanship"/>
                <a:cs typeface="KG Primary Penmanship"/>
                <a:sym typeface="KG Primary Penmanship"/>
              </a:rPr>
              <a:t>With the changes in recent years to consolidate regional hubs, mail may not receive the returned postmark until it hits that hub. Voters can go to their retail USPS office to…</a:t>
            </a:r>
          </a:p>
        </p:txBody>
      </p:sp>
      <p:sp>
        <p:nvSpPr>
          <p:cNvPr id="42" name="TextBox 31">
            <a:extLst>
              <a:ext uri="{FF2B5EF4-FFF2-40B4-BE49-F238E27FC236}">
                <a16:creationId xmlns:a16="http://schemas.microsoft.com/office/drawing/2014/main" id="{A34ED0C4-ED0C-2E8B-C9A5-A62C808C02B5}"/>
              </a:ext>
            </a:extLst>
          </p:cNvPr>
          <p:cNvSpPr txBox="1"/>
          <p:nvPr/>
        </p:nvSpPr>
        <p:spPr>
          <a:xfrm>
            <a:off x="1902659" y="6332897"/>
            <a:ext cx="3049856" cy="573106"/>
          </a:xfrm>
          <a:prstGeom prst="rect">
            <a:avLst/>
          </a:prstGeom>
        </p:spPr>
        <p:txBody>
          <a:bodyPr lIns="0" tIns="0" rIns="0" bIns="0" rtlCol="0" anchor="t">
            <a:spAutoFit/>
          </a:bodyPr>
          <a:lstStyle/>
          <a:p>
            <a:pPr marL="0" lvl="0" indent="0" algn="ctr">
              <a:lnSpc>
                <a:spcPts val="4868"/>
              </a:lnSpc>
              <a:spcBef>
                <a:spcPct val="0"/>
              </a:spcBef>
            </a:pPr>
            <a:r>
              <a:rPr lang="en-US" sz="3894" u="none" strike="noStrike" spc="136" dirty="0">
                <a:solidFill>
                  <a:srgbClr val="000000"/>
                </a:solidFill>
                <a:latin typeface="Bangers"/>
                <a:ea typeface="Bangers"/>
                <a:cs typeface="Bangers"/>
                <a:sym typeface="Bangers"/>
              </a:rPr>
              <a:t>Regional Hubs</a:t>
            </a:r>
          </a:p>
        </p:txBody>
      </p:sp>
      <p:sp>
        <p:nvSpPr>
          <p:cNvPr id="14" name="TextBox 14">
            <a:extLst>
              <a:ext uri="{FF2B5EF4-FFF2-40B4-BE49-F238E27FC236}">
                <a16:creationId xmlns:a16="http://schemas.microsoft.com/office/drawing/2014/main" id="{145D2ADC-6738-6069-9914-CC53B3C2DE28}"/>
              </a:ext>
            </a:extLst>
          </p:cNvPr>
          <p:cNvSpPr txBox="1"/>
          <p:nvPr/>
        </p:nvSpPr>
        <p:spPr>
          <a:xfrm>
            <a:off x="7163423" y="6343342"/>
            <a:ext cx="3049856" cy="573106"/>
          </a:xfrm>
          <a:prstGeom prst="rect">
            <a:avLst/>
          </a:prstGeom>
        </p:spPr>
        <p:txBody>
          <a:bodyPr lIns="0" tIns="0" rIns="0" bIns="0" rtlCol="0" anchor="t">
            <a:spAutoFit/>
          </a:bodyPr>
          <a:lstStyle/>
          <a:p>
            <a:pPr marL="0" lvl="0" indent="0" algn="ctr">
              <a:lnSpc>
                <a:spcPts val="4868"/>
              </a:lnSpc>
              <a:spcBef>
                <a:spcPct val="0"/>
              </a:spcBef>
            </a:pPr>
            <a:r>
              <a:rPr lang="en-US" sz="3894" u="none" strike="noStrike" spc="136" dirty="0">
                <a:solidFill>
                  <a:srgbClr val="000000"/>
                </a:solidFill>
                <a:latin typeface="Bangers"/>
                <a:ea typeface="Bangers"/>
                <a:cs typeface="Bangers"/>
                <a:sym typeface="Bangers"/>
              </a:rPr>
              <a:t>Hand-cancel</a:t>
            </a:r>
          </a:p>
        </p:txBody>
      </p:sp>
      <p:sp>
        <p:nvSpPr>
          <p:cNvPr id="13" name="TextBox 13">
            <a:extLst>
              <a:ext uri="{FF2B5EF4-FFF2-40B4-BE49-F238E27FC236}">
                <a16:creationId xmlns:a16="http://schemas.microsoft.com/office/drawing/2014/main" id="{2BEF2087-8265-DDAC-B085-3512CBFA8280}"/>
              </a:ext>
            </a:extLst>
          </p:cNvPr>
          <p:cNvSpPr txBox="1"/>
          <p:nvPr/>
        </p:nvSpPr>
        <p:spPr>
          <a:xfrm>
            <a:off x="6607286" y="6977369"/>
            <a:ext cx="4090844" cy="2077877"/>
          </a:xfrm>
          <a:prstGeom prst="rect">
            <a:avLst/>
          </a:prstGeom>
        </p:spPr>
        <p:txBody>
          <a:bodyPr lIns="0" tIns="0" rIns="0" bIns="0" rtlCol="0" anchor="t">
            <a:spAutoFit/>
          </a:bodyPr>
          <a:lstStyle/>
          <a:p>
            <a:pPr marL="0" lvl="0" indent="0" algn="ctr">
              <a:lnSpc>
                <a:spcPts val="3262"/>
              </a:lnSpc>
            </a:pPr>
            <a:r>
              <a:rPr lang="en-US" sz="2000" dirty="0">
                <a:solidFill>
                  <a:srgbClr val="000102"/>
                </a:solidFill>
                <a:latin typeface="+mj-lt"/>
                <a:ea typeface="KG Primary Penmanship"/>
                <a:cs typeface="KG Primary Penmanship"/>
                <a:sym typeface="KG Primary Penmanship"/>
              </a:rPr>
              <a:t>Retail associates at the USPS Postal Office counter can </a:t>
            </a:r>
            <a:r>
              <a:rPr lang="en-US" sz="2000" b="1" dirty="0">
                <a:solidFill>
                  <a:srgbClr val="000102"/>
                </a:solidFill>
                <a:latin typeface="+mj-lt"/>
                <a:ea typeface="KG Primary Penmanship"/>
                <a:cs typeface="KG Primary Penmanship"/>
                <a:sym typeface="KG Primary Penmanship"/>
              </a:rPr>
              <a:t>hand cancel </a:t>
            </a:r>
            <a:br>
              <a:rPr lang="en-US" sz="2000" b="1" dirty="0">
                <a:solidFill>
                  <a:srgbClr val="000102"/>
                </a:solidFill>
                <a:latin typeface="+mj-lt"/>
                <a:ea typeface="KG Primary Penmanship"/>
                <a:cs typeface="KG Primary Penmanship"/>
                <a:sym typeface="KG Primary Penmanship"/>
              </a:rPr>
            </a:br>
            <a:r>
              <a:rPr lang="en-US" sz="2000" b="1" dirty="0">
                <a:solidFill>
                  <a:srgbClr val="000102"/>
                </a:solidFill>
                <a:latin typeface="+mj-lt"/>
                <a:ea typeface="KG Primary Penmanship"/>
                <a:cs typeface="KG Primary Penmanship"/>
                <a:sym typeface="KG Primary Penmanship"/>
              </a:rPr>
              <a:t>postage for free</a:t>
            </a:r>
            <a:r>
              <a:rPr lang="en-US" sz="2000" dirty="0">
                <a:solidFill>
                  <a:srgbClr val="000102"/>
                </a:solidFill>
                <a:latin typeface="+mj-lt"/>
                <a:ea typeface="KG Primary Penmanship"/>
                <a:cs typeface="KG Primary Penmanship"/>
                <a:sym typeface="KG Primary Penmanship"/>
              </a:rPr>
              <a:t> to ensure the mailing receives a postmark on the day the ballot is mailed</a:t>
            </a:r>
            <a:endParaRPr lang="en-US" sz="2000" u="none" strike="noStrike" dirty="0">
              <a:solidFill>
                <a:srgbClr val="000102"/>
              </a:solidFill>
              <a:latin typeface="+mj-lt"/>
              <a:ea typeface="KG Primary Penmanship"/>
              <a:cs typeface="KG Primary Penmanship"/>
              <a:sym typeface="KG Primary Penmanship"/>
            </a:endParaRPr>
          </a:p>
        </p:txBody>
      </p:sp>
      <p:pic>
        <p:nvPicPr>
          <p:cNvPr id="15" name="Picture 14">
            <a:extLst>
              <a:ext uri="{FF2B5EF4-FFF2-40B4-BE49-F238E27FC236}">
                <a16:creationId xmlns:a16="http://schemas.microsoft.com/office/drawing/2014/main" id="{52A864E9-9EC8-78FE-B285-11CE0EC840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0366" y="3600231"/>
            <a:ext cx="3658480" cy="2434147"/>
          </a:xfrm>
          <a:prstGeom prst="rect">
            <a:avLst/>
          </a:prstGeom>
          <a:ln w="57150">
            <a:solidFill>
              <a:schemeClr val="tx1"/>
            </a:solidFill>
          </a:ln>
        </p:spPr>
      </p:pic>
      <p:pic>
        <p:nvPicPr>
          <p:cNvPr id="26" name="Picture 25" descr="Graphical user interface&#10;&#10;AI-generated content may be incorrect.">
            <a:extLst>
              <a:ext uri="{FF2B5EF4-FFF2-40B4-BE49-F238E27FC236}">
                <a16:creationId xmlns:a16="http://schemas.microsoft.com/office/drawing/2014/main" id="{DC2A1995-ADC9-A2C2-D213-9D10A9E9C5A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58691" y="3496857"/>
            <a:ext cx="3738509" cy="2492339"/>
          </a:xfrm>
          <a:prstGeom prst="rect">
            <a:avLst/>
          </a:prstGeom>
          <a:ln w="38100">
            <a:solidFill>
              <a:schemeClr val="tx1"/>
            </a:solidFill>
          </a:ln>
        </p:spPr>
      </p:pic>
      <p:sp>
        <p:nvSpPr>
          <p:cNvPr id="35" name="TextBox 35">
            <a:extLst>
              <a:ext uri="{FF2B5EF4-FFF2-40B4-BE49-F238E27FC236}">
                <a16:creationId xmlns:a16="http://schemas.microsoft.com/office/drawing/2014/main" id="{37412161-C738-ED34-5BE5-E6B5A424AB3D}"/>
              </a:ext>
            </a:extLst>
          </p:cNvPr>
          <p:cNvSpPr txBox="1"/>
          <p:nvPr/>
        </p:nvSpPr>
        <p:spPr>
          <a:xfrm>
            <a:off x="1253278" y="521017"/>
            <a:ext cx="14443922" cy="2769989"/>
          </a:xfrm>
          <a:prstGeom prst="rect">
            <a:avLst/>
          </a:prstGeom>
        </p:spPr>
        <p:txBody>
          <a:bodyPr wrap="square" lIns="0" tIns="0" rIns="0" bIns="0" rtlCol="0" anchor="t">
            <a:spAutoFit/>
          </a:bodyPr>
          <a:lstStyle/>
          <a:p>
            <a:pPr marL="0" lvl="0" indent="0" algn="l">
              <a:lnSpc>
                <a:spcPts val="10762"/>
              </a:lnSpc>
              <a:spcBef>
                <a:spcPct val="0"/>
              </a:spcBef>
            </a:pPr>
            <a:r>
              <a:rPr lang="en-US" sz="8821" b="1" u="none" strike="noStrike" dirty="0">
                <a:solidFill>
                  <a:srgbClr val="FFD230"/>
                </a:solidFill>
                <a:latin typeface="Tufuli Arabic Semi-Bold"/>
                <a:ea typeface="Tufuli Arabic Semi-Bold"/>
                <a:cs typeface="Tufuli Arabic Semi-Bold"/>
                <a:sym typeface="Tufuli Arabic Semi-Bold"/>
              </a:rPr>
              <a:t>Postmarks &amp; </a:t>
            </a:r>
            <a:br>
              <a:rPr lang="en-US" sz="8821" b="1" u="none" strike="noStrike" dirty="0">
                <a:solidFill>
                  <a:srgbClr val="FFD230"/>
                </a:solidFill>
                <a:latin typeface="Tufuli Arabic Semi-Bold"/>
                <a:ea typeface="Tufuli Arabic Semi-Bold"/>
                <a:cs typeface="Tufuli Arabic Semi-Bold"/>
                <a:sym typeface="Tufuli Arabic Semi-Bold"/>
              </a:rPr>
            </a:br>
            <a:r>
              <a:rPr lang="en-US" sz="8821" b="1" u="none" strike="noStrike" dirty="0">
                <a:solidFill>
                  <a:srgbClr val="FFD230"/>
                </a:solidFill>
                <a:latin typeface="Tufuli Arabic Semi-Bold"/>
                <a:ea typeface="Tufuli Arabic Semi-Bold"/>
                <a:cs typeface="Tufuli Arabic Semi-Bold"/>
                <a:sym typeface="Tufuli Arabic Semi-Bold"/>
              </a:rPr>
              <a:t>Returning  Mailed Ballots</a:t>
            </a:r>
          </a:p>
        </p:txBody>
      </p:sp>
    </p:spTree>
    <p:extLst>
      <p:ext uri="{BB962C8B-B14F-4D97-AF65-F5344CB8AC3E}">
        <p14:creationId xmlns:p14="http://schemas.microsoft.com/office/powerpoint/2010/main" val="3985309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9B435-4531-9106-E5EB-0793264C82EC}"/>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19609DCD-37DC-788D-C778-E337C845BBBB}"/>
              </a:ext>
            </a:extLst>
          </p:cNvPr>
          <p:cNvSpPr/>
          <p:nvPr/>
        </p:nvSpPr>
        <p:spPr>
          <a:xfrm flipH="1">
            <a:off x="6415665" y="-327544"/>
            <a:ext cx="12190603" cy="12186639"/>
          </a:xfrm>
          <a:custGeom>
            <a:avLst/>
            <a:gdLst/>
            <a:ahLst/>
            <a:cxnLst/>
            <a:rect l="l" t="t" r="r" b="b"/>
            <a:pathLst>
              <a:path w="12190603" h="12186639">
                <a:moveTo>
                  <a:pt x="12190603" y="0"/>
                </a:moveTo>
                <a:lnTo>
                  <a:pt x="0" y="0"/>
                </a:lnTo>
                <a:lnTo>
                  <a:pt x="0" y="12186639"/>
                </a:lnTo>
                <a:lnTo>
                  <a:pt x="12190603" y="12186639"/>
                </a:lnTo>
                <a:lnTo>
                  <a:pt x="1219060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2">
            <a:extLst>
              <a:ext uri="{FF2B5EF4-FFF2-40B4-BE49-F238E27FC236}">
                <a16:creationId xmlns:a16="http://schemas.microsoft.com/office/drawing/2014/main" id="{AED71441-A4DA-E96A-5C1C-5E5DC73ED94C}"/>
              </a:ext>
            </a:extLst>
          </p:cNvPr>
          <p:cNvGrpSpPr/>
          <p:nvPr/>
        </p:nvGrpSpPr>
        <p:grpSpPr>
          <a:xfrm>
            <a:off x="-2591532" y="-2068335"/>
            <a:ext cx="8554029" cy="13722223"/>
            <a:chOff x="0" y="0"/>
            <a:chExt cx="978135" cy="1569107"/>
          </a:xfrm>
        </p:grpSpPr>
        <p:sp>
          <p:nvSpPr>
            <p:cNvPr id="3" name="Freeform 3">
              <a:extLst>
                <a:ext uri="{FF2B5EF4-FFF2-40B4-BE49-F238E27FC236}">
                  <a16:creationId xmlns:a16="http://schemas.microsoft.com/office/drawing/2014/main" id="{4F035D09-6E2B-0040-D67D-F822521F7E81}"/>
                </a:ext>
              </a:extLst>
            </p:cNvPr>
            <p:cNvSpPr/>
            <p:nvPr/>
          </p:nvSpPr>
          <p:spPr>
            <a:xfrm>
              <a:off x="1316" y="0"/>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solidFill>
              <a:srgbClr val="92D050"/>
            </a:solidFill>
            <a:ln w="76200" cap="sq">
              <a:solidFill>
                <a:schemeClr val="tx1"/>
              </a:solidFill>
              <a:prstDash val="solid"/>
              <a:miter/>
            </a:ln>
          </p:spPr>
          <p:txBody>
            <a:bodyPr/>
            <a:lstStyle/>
            <a:p>
              <a:endParaRPr lang="en-US"/>
            </a:p>
          </p:txBody>
        </p:sp>
      </p:grpSp>
      <p:sp>
        <p:nvSpPr>
          <p:cNvPr id="8" name="Freeform 8">
            <a:extLst>
              <a:ext uri="{FF2B5EF4-FFF2-40B4-BE49-F238E27FC236}">
                <a16:creationId xmlns:a16="http://schemas.microsoft.com/office/drawing/2014/main" id="{9B97BBDC-32D1-57E1-3CB9-09508B2850AA}"/>
              </a:ext>
            </a:extLst>
          </p:cNvPr>
          <p:cNvSpPr/>
          <p:nvPr/>
        </p:nvSpPr>
        <p:spPr>
          <a:xfrm>
            <a:off x="-3731635" y="2229359"/>
            <a:ext cx="9424529" cy="9424529"/>
          </a:xfrm>
          <a:custGeom>
            <a:avLst/>
            <a:gdLst/>
            <a:ahLst/>
            <a:cxnLst/>
            <a:rect l="l" t="t" r="r" b="b"/>
            <a:pathLst>
              <a:path w="9424529" h="9424529">
                <a:moveTo>
                  <a:pt x="0" y="0"/>
                </a:moveTo>
                <a:lnTo>
                  <a:pt x="9424529" y="0"/>
                </a:lnTo>
                <a:lnTo>
                  <a:pt x="9424529" y="9424529"/>
                </a:lnTo>
                <a:lnTo>
                  <a:pt x="0" y="942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TextBox 44">
            <a:extLst>
              <a:ext uri="{FF2B5EF4-FFF2-40B4-BE49-F238E27FC236}">
                <a16:creationId xmlns:a16="http://schemas.microsoft.com/office/drawing/2014/main" id="{AA64BB61-31E8-6958-AA66-B66D4BE48B06}"/>
              </a:ext>
            </a:extLst>
          </p:cNvPr>
          <p:cNvSpPr txBox="1"/>
          <p:nvPr/>
        </p:nvSpPr>
        <p:spPr>
          <a:xfrm>
            <a:off x="5950997" y="878090"/>
            <a:ext cx="11554567" cy="8361620"/>
          </a:xfrm>
          <a:prstGeom prst="rect">
            <a:avLst/>
          </a:prstGeom>
          <a:solidFill>
            <a:schemeClr val="bg1">
              <a:alpha val="84000"/>
            </a:schemeClr>
          </a:solidFill>
        </p:spPr>
        <p:txBody>
          <a:bodyPr lIns="0" tIns="0" rIns="0" bIns="0" rtlCol="0" anchor="t">
            <a:noAutofit/>
          </a:bodyPr>
          <a:lstStyle/>
          <a:p>
            <a:pPr algn="l">
              <a:spcBef>
                <a:spcPct val="0"/>
              </a:spcBef>
            </a:pPr>
            <a:endParaRPr lang="en-US" sz="1400" spc="28" dirty="0">
              <a:solidFill>
                <a:srgbClr val="000000"/>
              </a:solidFill>
              <a:ea typeface="KG Primary Penmanship"/>
              <a:cs typeface="KG Primary Penmanship"/>
              <a:sym typeface="KG Primary Penmanship"/>
            </a:endParaRPr>
          </a:p>
          <a:p>
            <a:pPr algn="r">
              <a:spcBef>
                <a:spcPct val="0"/>
              </a:spcBef>
            </a:pPr>
            <a:r>
              <a:rPr lang="en-US" sz="4400" b="1" u="sng" spc="28" dirty="0">
                <a:solidFill>
                  <a:srgbClr val="000000"/>
                </a:solidFill>
                <a:ea typeface="KG Primary Penmanship"/>
                <a:cs typeface="KG Primary Penmanship"/>
                <a:sym typeface="KG Primary Penmanship"/>
              </a:rPr>
              <a:t>Option 1: Fill by Direct Appointment</a:t>
            </a:r>
          </a:p>
          <a:p>
            <a:pPr algn="r">
              <a:spcBef>
                <a:spcPct val="0"/>
              </a:spcBef>
            </a:pPr>
            <a:endParaRPr lang="en-US" sz="1000" spc="28" dirty="0">
              <a:solidFill>
                <a:srgbClr val="000000"/>
              </a:solidFill>
              <a:ea typeface="KG Primary Penmanship"/>
              <a:cs typeface="KG Primary Penmanship"/>
              <a:sym typeface="KG Primary Penmanship"/>
            </a:endParaRPr>
          </a:p>
          <a:p>
            <a:pPr marL="914400" lvl="1" indent="-457200">
              <a:spcBef>
                <a:spcPct val="0"/>
              </a:spcBef>
              <a:buFontTx/>
              <a:buChar char="-"/>
            </a:pPr>
            <a:r>
              <a:rPr lang="en-US" sz="3600" spc="28" dirty="0">
                <a:solidFill>
                  <a:srgbClr val="000000"/>
                </a:solidFill>
                <a:ea typeface="KG Primary Penmanship"/>
                <a:cs typeface="KG Primary Penmanship"/>
                <a:sym typeface="KG Primary Penmanship"/>
              </a:rPr>
              <a:t>Requires a </a:t>
            </a:r>
            <a:r>
              <a:rPr lang="en-US" sz="3600" u="sng" spc="28" dirty="0">
                <a:solidFill>
                  <a:srgbClr val="000000"/>
                </a:solidFill>
                <a:ea typeface="KG Primary Penmanship"/>
                <a:cs typeface="KG Primary Penmanship"/>
                <a:sym typeface="KG Primary Penmanship"/>
              </a:rPr>
              <a:t>resolution</a:t>
            </a:r>
            <a:r>
              <a:rPr lang="en-US" sz="3600" spc="28" dirty="0">
                <a:solidFill>
                  <a:srgbClr val="000000"/>
                </a:solidFill>
                <a:ea typeface="KG Primary Penmanship"/>
                <a:cs typeface="KG Primary Penmanship"/>
                <a:sym typeface="KG Primary Penmanship"/>
              </a:rPr>
              <a:t> or </a:t>
            </a:r>
            <a:r>
              <a:rPr lang="en-US" sz="3600" u="sng" spc="28" dirty="0">
                <a:solidFill>
                  <a:srgbClr val="000000"/>
                </a:solidFill>
                <a:ea typeface="KG Primary Penmanship"/>
                <a:cs typeface="KG Primary Penmanship"/>
                <a:sym typeface="KG Primary Penmanship"/>
              </a:rPr>
              <a:t>motion</a:t>
            </a:r>
            <a:r>
              <a:rPr lang="en-US" sz="3600" spc="28" dirty="0">
                <a:solidFill>
                  <a:srgbClr val="000000"/>
                </a:solidFill>
                <a:ea typeface="KG Primary Penmanship"/>
                <a:cs typeface="KG Primary Penmanship"/>
                <a:sym typeface="KG Primary Penmanship"/>
              </a:rPr>
              <a:t> captured in meeting minutes to vest that authority with county chair or central committee</a:t>
            </a:r>
          </a:p>
          <a:p>
            <a:pPr marL="1371600" lvl="2" indent="-457200">
              <a:spcBef>
                <a:spcPct val="0"/>
              </a:spcBef>
              <a:buFontTx/>
              <a:buChar char="-"/>
            </a:pPr>
            <a:r>
              <a:rPr lang="en-US" sz="2800" spc="28" dirty="0">
                <a:solidFill>
                  <a:srgbClr val="000000"/>
                </a:solidFill>
                <a:ea typeface="KG Primary Penmanship"/>
                <a:cs typeface="KG Primary Penmanship"/>
                <a:sym typeface="KG Primary Penmanship"/>
              </a:rPr>
              <a:t>Must expire on primary election day in 2026 for Ds, 2028 for Rs</a:t>
            </a:r>
          </a:p>
          <a:p>
            <a:pPr marL="1828800" lvl="3" indent="-457200">
              <a:spcBef>
                <a:spcPct val="0"/>
              </a:spcBef>
              <a:buFontTx/>
              <a:buChar char="-"/>
            </a:pPr>
            <a:r>
              <a:rPr lang="en-US" sz="2800" spc="28" dirty="0">
                <a:solidFill>
                  <a:srgbClr val="000000"/>
                </a:solidFill>
                <a:ea typeface="KG Primary Penmanship"/>
                <a:cs typeface="KG Primary Penmanship"/>
                <a:sym typeface="KG Primary Penmanship"/>
              </a:rPr>
              <a:t>County party organization may shorten the time period, but it cannot exceed this four-year period when PCs are elected</a:t>
            </a:r>
          </a:p>
          <a:p>
            <a:pPr marL="914400" lvl="1" indent="-457200">
              <a:spcBef>
                <a:spcPct val="0"/>
              </a:spcBef>
              <a:buFontTx/>
              <a:buChar char="-"/>
            </a:pPr>
            <a:endParaRPr lang="en-US" sz="1000" spc="28" dirty="0">
              <a:solidFill>
                <a:srgbClr val="000000"/>
              </a:solidFill>
              <a:highlight>
                <a:srgbClr val="FFFF00"/>
              </a:highlight>
              <a:ea typeface="KG Primary Penmanship"/>
              <a:cs typeface="KG Primary Penmanship"/>
              <a:sym typeface="KG Primary Penmanship"/>
            </a:endParaRPr>
          </a:p>
          <a:p>
            <a:pPr marL="914400" lvl="1" indent="-457200">
              <a:spcBef>
                <a:spcPct val="0"/>
              </a:spcBef>
              <a:buFontTx/>
              <a:buChar char="-"/>
            </a:pPr>
            <a:r>
              <a:rPr lang="en-US" sz="3600" spc="28" dirty="0">
                <a:solidFill>
                  <a:srgbClr val="000000"/>
                </a:solidFill>
                <a:highlight>
                  <a:srgbClr val="FFFF00"/>
                </a:highlight>
                <a:ea typeface="KG Primary Penmanship"/>
                <a:cs typeface="KG Primary Penmanship"/>
                <a:sym typeface="KG Primary Penmanship"/>
              </a:rPr>
              <a:t>Direct appointment must be made by noon, July 3, 2026</a:t>
            </a:r>
          </a:p>
          <a:p>
            <a:pPr marL="1371600" lvl="2" indent="-457200">
              <a:spcBef>
                <a:spcPct val="0"/>
              </a:spcBef>
              <a:buFontTx/>
              <a:buChar char="-"/>
            </a:pPr>
            <a:r>
              <a:rPr lang="en-US" sz="2800" spc="28" dirty="0">
                <a:solidFill>
                  <a:srgbClr val="000000"/>
                </a:solidFill>
                <a:ea typeface="KG Primary Penmanship"/>
                <a:cs typeface="KG Primary Penmanship"/>
                <a:sym typeface="KG Primary Penmanship"/>
              </a:rPr>
              <a:t>Paperwork to file with CEB by noon, July 6, 2026:</a:t>
            </a:r>
          </a:p>
          <a:p>
            <a:pPr marL="1828800" lvl="3" indent="-457200">
              <a:spcBef>
                <a:spcPct val="0"/>
              </a:spcBef>
              <a:buFontTx/>
              <a:buChar char="-"/>
            </a:pPr>
            <a:r>
              <a:rPr lang="en-US" sz="2800" spc="28" dirty="0">
                <a:solidFill>
                  <a:srgbClr val="000000"/>
                </a:solidFill>
                <a:ea typeface="KG Primary Penmanship"/>
                <a:cs typeface="KG Primary Penmanship"/>
                <a:sym typeface="KG Primary Penmanship"/>
              </a:rPr>
              <a:t>CAN-31: Declaration of candidacy</a:t>
            </a:r>
          </a:p>
          <a:p>
            <a:pPr marL="1828800" lvl="3" indent="-457200">
              <a:spcBef>
                <a:spcPct val="0"/>
              </a:spcBef>
              <a:buFontTx/>
              <a:buChar char="-"/>
            </a:pPr>
            <a:r>
              <a:rPr lang="en-US" sz="2800" spc="28" dirty="0">
                <a:solidFill>
                  <a:srgbClr val="000000"/>
                </a:solidFill>
                <a:ea typeface="KG Primary Penmanship"/>
                <a:cs typeface="KG Primary Penmanship"/>
                <a:sym typeface="KG Primary Penmanship"/>
              </a:rPr>
              <a:t>CAN-12: Statement of economic interests</a:t>
            </a:r>
          </a:p>
          <a:p>
            <a:pPr marL="1828800" lvl="3" indent="-457200">
              <a:spcBef>
                <a:spcPct val="0"/>
              </a:spcBef>
              <a:buFontTx/>
              <a:buChar char="-"/>
            </a:pPr>
            <a:r>
              <a:rPr lang="en-US" sz="2800" spc="28" dirty="0">
                <a:solidFill>
                  <a:srgbClr val="000000"/>
                </a:solidFill>
                <a:ea typeface="KG Primary Penmanship"/>
                <a:cs typeface="KG Primary Penmanship"/>
                <a:sym typeface="KG Primary Penmanship"/>
              </a:rPr>
              <a:t>CAN-29: Certificate of Candidate Selection (mark box C)</a:t>
            </a:r>
          </a:p>
          <a:p>
            <a:pPr marL="1828800" lvl="3" indent="-457200">
              <a:spcBef>
                <a:spcPct val="0"/>
              </a:spcBef>
              <a:buFontTx/>
              <a:buChar char="-"/>
            </a:pPr>
            <a:r>
              <a:rPr lang="en-US" sz="2800" spc="28" dirty="0">
                <a:solidFill>
                  <a:srgbClr val="000000"/>
                </a:solidFill>
                <a:ea typeface="KG Primary Penmanship"/>
                <a:cs typeface="KG Primary Penmanship"/>
                <a:sym typeface="KG Primary Penmanship"/>
              </a:rPr>
              <a:t>COPY of resolution or meeting minutes</a:t>
            </a:r>
          </a:p>
          <a:p>
            <a:pPr marL="1828800" lvl="3" indent="-457200">
              <a:spcBef>
                <a:spcPct val="0"/>
              </a:spcBef>
              <a:buFontTx/>
              <a:buChar char="-"/>
            </a:pPr>
            <a:endParaRPr lang="en-US" sz="1050" spc="28" dirty="0">
              <a:solidFill>
                <a:srgbClr val="000000"/>
              </a:solidFill>
              <a:ea typeface="KG Primary Penmanship"/>
              <a:cs typeface="KG Primary Penmanship"/>
              <a:sym typeface="KG Primary Penmanship"/>
            </a:endParaRPr>
          </a:p>
          <a:p>
            <a:pPr marL="914400" lvl="1" indent="-457200">
              <a:spcBef>
                <a:spcPct val="0"/>
              </a:spcBef>
              <a:buFontTx/>
              <a:buChar char="-"/>
            </a:pPr>
            <a:r>
              <a:rPr lang="en-US" sz="2800" spc="28" dirty="0">
                <a:solidFill>
                  <a:srgbClr val="000000"/>
                </a:solidFill>
                <a:ea typeface="KG Primary Penmanship"/>
                <a:cs typeface="KG Primary Penmanship"/>
                <a:sym typeface="KG Primary Penmanship"/>
              </a:rPr>
              <a:t>Note: if there is only one or no eligible PC to vote in a ballot vacancy caucus, the chair makes the direct appointment as a function of law</a:t>
            </a:r>
          </a:p>
          <a:p>
            <a:pPr marL="1371600" lvl="2" indent="-457200">
              <a:spcBef>
                <a:spcPct val="0"/>
              </a:spcBef>
              <a:buFontTx/>
              <a:buChar char="-"/>
            </a:pPr>
            <a:r>
              <a:rPr lang="en-US" sz="2000" spc="28" dirty="0">
                <a:solidFill>
                  <a:srgbClr val="000000"/>
                </a:solidFill>
                <a:ea typeface="KG Primary Penmanship"/>
                <a:cs typeface="KG Primary Penmanship"/>
                <a:sym typeface="KG Primary Penmanship"/>
              </a:rPr>
              <a:t>The paperwork described above must be filed by the same deadline; however, there would be no resolution/meeting minutes attached as CAN-29 form has checkbox (box A) to confirm there were “fewer than two” eligible PCs to vote</a:t>
            </a:r>
          </a:p>
          <a:p>
            <a:pPr marL="914400" lvl="1" indent="-457200">
              <a:spcBef>
                <a:spcPct val="0"/>
              </a:spcBef>
              <a:buFontTx/>
              <a:buChar char="-"/>
            </a:pPr>
            <a:endParaRPr lang="en-US" sz="3200" spc="28" dirty="0">
              <a:solidFill>
                <a:srgbClr val="000000"/>
              </a:solidFill>
              <a:ea typeface="KG Primary Penmanship"/>
              <a:cs typeface="KG Primary Penmanship"/>
              <a:sym typeface="KG Primary Penmanship"/>
            </a:endParaRPr>
          </a:p>
          <a:p>
            <a:pPr algn="l">
              <a:spcBef>
                <a:spcPct val="0"/>
              </a:spcBef>
            </a:pPr>
            <a:r>
              <a:rPr lang="en-US" sz="3200" spc="28" dirty="0">
                <a:solidFill>
                  <a:srgbClr val="000000"/>
                </a:solidFill>
                <a:ea typeface="KG Primary Penmanship"/>
                <a:cs typeface="KG Primary Penmanship"/>
                <a:sym typeface="KG Primary Penmanship"/>
              </a:rPr>
              <a:t> </a:t>
            </a:r>
          </a:p>
        </p:txBody>
      </p:sp>
      <p:grpSp>
        <p:nvGrpSpPr>
          <p:cNvPr id="10" name="Group 10">
            <a:extLst>
              <a:ext uri="{FF2B5EF4-FFF2-40B4-BE49-F238E27FC236}">
                <a16:creationId xmlns:a16="http://schemas.microsoft.com/office/drawing/2014/main" id="{922A2E0F-B93F-EF6F-8A05-14D01A2B5F65}"/>
              </a:ext>
            </a:extLst>
          </p:cNvPr>
          <p:cNvGrpSpPr/>
          <p:nvPr/>
        </p:nvGrpSpPr>
        <p:grpSpPr>
          <a:xfrm>
            <a:off x="67435" y="309456"/>
            <a:ext cx="6536835" cy="2770719"/>
            <a:chOff x="0" y="-628271"/>
            <a:chExt cx="6579769" cy="1570023"/>
          </a:xfrm>
        </p:grpSpPr>
        <p:sp>
          <p:nvSpPr>
            <p:cNvPr id="11" name="Freeform 11">
              <a:extLst>
                <a:ext uri="{FF2B5EF4-FFF2-40B4-BE49-F238E27FC236}">
                  <a16:creationId xmlns:a16="http://schemas.microsoft.com/office/drawing/2014/main" id="{C0B6D8D7-0438-6750-1827-8FE2D2DD71EF}"/>
                </a:ext>
              </a:extLst>
            </p:cNvPr>
            <p:cNvSpPr/>
            <p:nvPr/>
          </p:nvSpPr>
          <p:spPr>
            <a:xfrm>
              <a:off x="0" y="-597771"/>
              <a:ext cx="3817935" cy="1519991"/>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12" name="Freeform 12">
              <a:extLst>
                <a:ext uri="{FF2B5EF4-FFF2-40B4-BE49-F238E27FC236}">
                  <a16:creationId xmlns:a16="http://schemas.microsoft.com/office/drawing/2014/main" id="{E180CE70-B65B-847E-603E-20B7DE36B40F}"/>
                </a:ext>
              </a:extLst>
            </p:cNvPr>
            <p:cNvSpPr/>
            <p:nvPr/>
          </p:nvSpPr>
          <p:spPr>
            <a:xfrm>
              <a:off x="154547" y="-597772"/>
              <a:ext cx="6229828" cy="1470301"/>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nchor="ctr" anchorCtr="0"/>
            <a:lstStyle/>
            <a:p>
              <a:pPr algn="ctr"/>
              <a:r>
                <a:rPr lang="en-US" sz="5400" dirty="0">
                  <a:latin typeface="Bangers" panose="020B0604020202020204" charset="0"/>
                </a:rPr>
                <a:t>Filling Ballot Vacancies:</a:t>
              </a:r>
            </a:p>
            <a:p>
              <a:pPr algn="ctr"/>
              <a:r>
                <a:rPr lang="en-US" sz="4000" dirty="0">
                  <a:latin typeface="+mj-lt"/>
                  <a:cs typeface="Tufuli Arabic Semi-Bold" panose="020B0604020202020204" charset="-78"/>
                </a:rPr>
                <a:t>No D/R filed for </a:t>
              </a:r>
              <a:r>
                <a:rPr lang="en-US" sz="4000" i="1" u="sng" dirty="0">
                  <a:latin typeface="+mj-lt"/>
                  <a:cs typeface="Tufuli Arabic Semi-Bold" panose="020B0604020202020204" charset="-78"/>
                </a:rPr>
                <a:t>local</a:t>
              </a:r>
              <a:r>
                <a:rPr lang="en-US" sz="4000" dirty="0">
                  <a:latin typeface="+mj-lt"/>
                  <a:cs typeface="Tufuli Arabic Semi-Bold" panose="020B0604020202020204" charset="-78"/>
                </a:rPr>
                <a:t> office on May ballot</a:t>
              </a:r>
            </a:p>
          </p:txBody>
        </p:sp>
        <p:sp>
          <p:nvSpPr>
            <p:cNvPr id="13" name="Freeform 13">
              <a:extLst>
                <a:ext uri="{FF2B5EF4-FFF2-40B4-BE49-F238E27FC236}">
                  <a16:creationId xmlns:a16="http://schemas.microsoft.com/office/drawing/2014/main" id="{39B8B0E0-5B80-F92E-4D57-17FA9F0D240B}"/>
                </a:ext>
              </a:extLst>
            </p:cNvPr>
            <p:cNvSpPr/>
            <p:nvPr/>
          </p:nvSpPr>
          <p:spPr>
            <a:xfrm>
              <a:off x="0" y="-628271"/>
              <a:ext cx="6579769" cy="1570023"/>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pic>
        <p:nvPicPr>
          <p:cNvPr id="49" name="Picture 48">
            <a:extLst>
              <a:ext uri="{FF2B5EF4-FFF2-40B4-BE49-F238E27FC236}">
                <a16:creationId xmlns:a16="http://schemas.microsoft.com/office/drawing/2014/main" id="{B104BD7C-2EC0-8382-220D-43E57DE05D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127718">
            <a:off x="2177617" y="5261618"/>
            <a:ext cx="3553959" cy="3153056"/>
          </a:xfrm>
          <a:prstGeom prst="rect">
            <a:avLst/>
          </a:prstGeom>
        </p:spPr>
      </p:pic>
      <p:pic>
        <p:nvPicPr>
          <p:cNvPr id="46" name="Picture 45" descr="A picture containing text, mask, vector graphics&#10;&#10;AI-generated content may be incorrect.">
            <a:extLst>
              <a:ext uri="{FF2B5EF4-FFF2-40B4-BE49-F238E27FC236}">
                <a16:creationId xmlns:a16="http://schemas.microsoft.com/office/drawing/2014/main" id="{2DEC476A-A5A9-E885-733E-16FE283340C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0997161">
            <a:off x="-1694745" y="3465349"/>
            <a:ext cx="5238265" cy="6315035"/>
          </a:xfrm>
          <a:prstGeom prst="rect">
            <a:avLst/>
          </a:prstGeom>
        </p:spPr>
      </p:pic>
    </p:spTree>
    <p:extLst>
      <p:ext uri="{BB962C8B-B14F-4D97-AF65-F5344CB8AC3E}">
        <p14:creationId xmlns:p14="http://schemas.microsoft.com/office/powerpoint/2010/main" val="6247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5FD7-1EBC-85E0-B641-80F6EE524EE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44CC6E-21C1-9394-9CCF-277EF8E56386}"/>
              </a:ext>
            </a:extLst>
          </p:cNvPr>
          <p:cNvGrpSpPr/>
          <p:nvPr/>
        </p:nvGrpSpPr>
        <p:grpSpPr>
          <a:xfrm>
            <a:off x="11418969" y="-1409700"/>
            <a:ext cx="8554029" cy="13722223"/>
            <a:chOff x="0" y="0"/>
            <a:chExt cx="978135" cy="1569107"/>
          </a:xfrm>
          <a:solidFill>
            <a:srgbClr val="F995DF"/>
          </a:solidFill>
        </p:grpSpPr>
        <p:sp>
          <p:nvSpPr>
            <p:cNvPr id="3" name="Freeform 3">
              <a:extLst>
                <a:ext uri="{FF2B5EF4-FFF2-40B4-BE49-F238E27FC236}">
                  <a16:creationId xmlns:a16="http://schemas.microsoft.com/office/drawing/2014/main" id="{DAE23458-71B9-95A1-CBC8-DE52CE0F6791}"/>
                </a:ext>
              </a:extLst>
            </p:cNvPr>
            <p:cNvSpPr/>
            <p:nvPr/>
          </p:nvSpPr>
          <p:spPr>
            <a:xfrm>
              <a:off x="1316" y="0"/>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grpFill/>
            <a:ln w="76200" cap="sq">
              <a:solidFill>
                <a:schemeClr val="tx1"/>
              </a:solidFill>
              <a:prstDash val="solid"/>
              <a:miter/>
            </a:ln>
          </p:spPr>
          <p:txBody>
            <a:bodyPr/>
            <a:lstStyle/>
            <a:p>
              <a:endParaRPr lang="en-US"/>
            </a:p>
          </p:txBody>
        </p:sp>
      </p:grpSp>
      <p:sp>
        <p:nvSpPr>
          <p:cNvPr id="7" name="Freeform 7">
            <a:extLst>
              <a:ext uri="{FF2B5EF4-FFF2-40B4-BE49-F238E27FC236}">
                <a16:creationId xmlns:a16="http://schemas.microsoft.com/office/drawing/2014/main" id="{60C692E0-EF1A-57C2-EBC1-1034675F55F4}"/>
              </a:ext>
            </a:extLst>
          </p:cNvPr>
          <p:cNvSpPr/>
          <p:nvPr/>
        </p:nvSpPr>
        <p:spPr>
          <a:xfrm flipH="1">
            <a:off x="6415665" y="-327544"/>
            <a:ext cx="12190603" cy="12186639"/>
          </a:xfrm>
          <a:custGeom>
            <a:avLst/>
            <a:gdLst/>
            <a:ahLst/>
            <a:cxnLst/>
            <a:rect l="l" t="t" r="r" b="b"/>
            <a:pathLst>
              <a:path w="12190603" h="12186639">
                <a:moveTo>
                  <a:pt x="12190603" y="0"/>
                </a:moveTo>
                <a:lnTo>
                  <a:pt x="0" y="0"/>
                </a:lnTo>
                <a:lnTo>
                  <a:pt x="0" y="12186639"/>
                </a:lnTo>
                <a:lnTo>
                  <a:pt x="12190603" y="12186639"/>
                </a:lnTo>
                <a:lnTo>
                  <a:pt x="121906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F60B7E55-437E-BBAA-7B60-1022ACE601B7}"/>
              </a:ext>
            </a:extLst>
          </p:cNvPr>
          <p:cNvSpPr/>
          <p:nvPr/>
        </p:nvSpPr>
        <p:spPr>
          <a:xfrm>
            <a:off x="10134600" y="3831952"/>
            <a:ext cx="9424529" cy="9424529"/>
          </a:xfrm>
          <a:custGeom>
            <a:avLst/>
            <a:gdLst/>
            <a:ahLst/>
            <a:cxnLst/>
            <a:rect l="l" t="t" r="r" b="b"/>
            <a:pathLst>
              <a:path w="9424529" h="9424529">
                <a:moveTo>
                  <a:pt x="0" y="0"/>
                </a:moveTo>
                <a:lnTo>
                  <a:pt x="9424529" y="0"/>
                </a:lnTo>
                <a:lnTo>
                  <a:pt x="9424529" y="9424529"/>
                </a:lnTo>
                <a:lnTo>
                  <a:pt x="0" y="9424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4" name="TextBox 44">
            <a:extLst>
              <a:ext uri="{FF2B5EF4-FFF2-40B4-BE49-F238E27FC236}">
                <a16:creationId xmlns:a16="http://schemas.microsoft.com/office/drawing/2014/main" id="{98891945-B49D-487D-4A3C-49E3E2659A09}"/>
              </a:ext>
            </a:extLst>
          </p:cNvPr>
          <p:cNvSpPr txBox="1"/>
          <p:nvPr/>
        </p:nvSpPr>
        <p:spPr>
          <a:xfrm>
            <a:off x="795003" y="499638"/>
            <a:ext cx="11299492" cy="9139662"/>
          </a:xfrm>
          <a:prstGeom prst="rect">
            <a:avLst/>
          </a:prstGeom>
          <a:solidFill>
            <a:schemeClr val="bg1">
              <a:alpha val="84000"/>
            </a:schemeClr>
          </a:solidFill>
        </p:spPr>
        <p:txBody>
          <a:bodyPr lIns="0" tIns="0" rIns="0" bIns="0" rtlCol="0" anchor="t">
            <a:noAutofit/>
          </a:bodyPr>
          <a:lstStyle/>
          <a:p>
            <a:pPr algn="l">
              <a:spcBef>
                <a:spcPct val="0"/>
              </a:spcBef>
            </a:pPr>
            <a:endParaRPr lang="en-US" sz="1400" spc="28" dirty="0">
              <a:solidFill>
                <a:srgbClr val="000000"/>
              </a:solidFill>
              <a:ea typeface="KG Primary Penmanship"/>
              <a:cs typeface="KG Primary Penmanship"/>
              <a:sym typeface="KG Primary Penmanship"/>
            </a:endParaRPr>
          </a:p>
          <a:p>
            <a:pPr>
              <a:spcBef>
                <a:spcPct val="0"/>
              </a:spcBef>
            </a:pPr>
            <a:r>
              <a:rPr lang="en-US" sz="4400" b="1" u="sng" spc="28" dirty="0">
                <a:solidFill>
                  <a:srgbClr val="000000"/>
                </a:solidFill>
                <a:ea typeface="KG Primary Penmanship"/>
                <a:cs typeface="KG Primary Penmanship"/>
                <a:sym typeface="KG Primary Penmanship"/>
              </a:rPr>
              <a:t>Option 2: Hold a Caucus</a:t>
            </a:r>
          </a:p>
          <a:p>
            <a:pPr algn="r">
              <a:spcBef>
                <a:spcPct val="0"/>
              </a:spcBef>
            </a:pPr>
            <a:endParaRPr lang="en-US" sz="1000" spc="28" dirty="0">
              <a:solidFill>
                <a:srgbClr val="000000"/>
              </a:solidFill>
              <a:ea typeface="KG Primary Penmanship"/>
              <a:cs typeface="KG Primary Penmanship"/>
              <a:sym typeface="KG Primary Penmanship"/>
            </a:endParaRPr>
          </a:p>
          <a:p>
            <a:pPr marL="914400" lvl="1" indent="-457200">
              <a:spcBef>
                <a:spcPct val="0"/>
              </a:spcBef>
              <a:buFontTx/>
              <a:buChar char="-"/>
            </a:pPr>
            <a:r>
              <a:rPr lang="en-US" sz="3600" b="1" spc="28" dirty="0">
                <a:solidFill>
                  <a:srgbClr val="000000"/>
                </a:solidFill>
                <a:highlight>
                  <a:srgbClr val="FFFF00"/>
                </a:highlight>
                <a:ea typeface="KG Primary Penmanship"/>
                <a:cs typeface="KG Primary Penmanship"/>
                <a:sym typeface="KG Primary Penmanship"/>
              </a:rPr>
              <a:t>CAN-30 Notice of Caucus </a:t>
            </a:r>
            <a:r>
              <a:rPr lang="en-US" sz="3600" spc="28" dirty="0">
                <a:solidFill>
                  <a:srgbClr val="000000"/>
                </a:solidFill>
                <a:ea typeface="KG Primary Penmanship"/>
                <a:cs typeface="KG Primary Penmanship"/>
                <a:sym typeface="KG Primary Penmanship"/>
              </a:rPr>
              <a:t>MUST be:</a:t>
            </a:r>
          </a:p>
          <a:p>
            <a:pPr marL="1371600" lvl="2" indent="-457200">
              <a:spcBef>
                <a:spcPct val="0"/>
              </a:spcBef>
              <a:buFontTx/>
              <a:buChar char="-"/>
            </a:pPr>
            <a:r>
              <a:rPr lang="en-US" sz="3200" spc="28" dirty="0">
                <a:solidFill>
                  <a:srgbClr val="000000"/>
                </a:solidFill>
                <a:ea typeface="KG Primary Penmanship"/>
                <a:cs typeface="KG Primary Penmanship"/>
                <a:sym typeface="KG Primary Penmanship"/>
              </a:rPr>
              <a:t>Sent to eligible PCs by first class mail at least 10 days before caucus is held </a:t>
            </a:r>
            <a:r>
              <a:rPr lang="en-US" sz="3200" u="sng" spc="28" dirty="0">
                <a:solidFill>
                  <a:srgbClr val="000000"/>
                </a:solidFill>
                <a:ea typeface="KG Primary Penmanship"/>
                <a:cs typeface="KG Primary Penmanship"/>
                <a:sym typeface="KG Primary Penmanship"/>
              </a:rPr>
              <a:t>AND</a:t>
            </a:r>
          </a:p>
          <a:p>
            <a:pPr marL="1371600" lvl="2" indent="-457200">
              <a:spcBef>
                <a:spcPct val="0"/>
              </a:spcBef>
              <a:buFontTx/>
              <a:buChar char="-"/>
            </a:pPr>
            <a:r>
              <a:rPr lang="en-US" sz="3200" spc="28" dirty="0">
                <a:solidFill>
                  <a:srgbClr val="000000"/>
                </a:solidFill>
                <a:ea typeface="KG Primary Penmanship"/>
                <a:cs typeface="KG Primary Penmanship"/>
                <a:sym typeface="KG Primary Penmanship"/>
              </a:rPr>
              <a:t>Filed with CEB by noon, 10 days before caucus is held</a:t>
            </a:r>
          </a:p>
          <a:p>
            <a:pPr marL="914400" lvl="1" indent="-457200">
              <a:spcBef>
                <a:spcPct val="0"/>
              </a:spcBef>
              <a:buFontTx/>
              <a:buChar char="-"/>
            </a:pPr>
            <a:endParaRPr lang="en-US" spc="28" dirty="0">
              <a:solidFill>
                <a:srgbClr val="000000"/>
              </a:solidFill>
              <a:ea typeface="KG Primary Penmanship"/>
              <a:cs typeface="KG Primary Penmanship"/>
              <a:sym typeface="KG Primary Penmanship"/>
            </a:endParaRPr>
          </a:p>
          <a:p>
            <a:pPr marL="914400" lvl="1" indent="-457200">
              <a:spcBef>
                <a:spcPct val="0"/>
              </a:spcBef>
              <a:buFontTx/>
              <a:buChar char="-"/>
            </a:pPr>
            <a:r>
              <a:rPr lang="en-US" sz="3600" spc="28" dirty="0">
                <a:solidFill>
                  <a:srgbClr val="000000"/>
                </a:solidFill>
                <a:ea typeface="KG Primary Penmanship"/>
                <a:cs typeface="KG Primary Penmanship"/>
                <a:sym typeface="KG Primary Penmanship"/>
              </a:rPr>
              <a:t>At least 72 hours before caucus, </a:t>
            </a:r>
            <a:r>
              <a:rPr lang="en-US" sz="3600" b="1" spc="28" dirty="0">
                <a:solidFill>
                  <a:srgbClr val="000000"/>
                </a:solidFill>
                <a:ea typeface="KG Primary Penmanship"/>
                <a:cs typeface="KG Primary Penmanship"/>
                <a:sym typeface="KG Primary Penmanship"/>
              </a:rPr>
              <a:t>CAN-31 Declaration of Candidacy</a:t>
            </a:r>
            <a:r>
              <a:rPr lang="en-US" sz="3600" spc="28" dirty="0">
                <a:solidFill>
                  <a:srgbClr val="000000"/>
                </a:solidFill>
                <a:ea typeface="KG Primary Penmanship"/>
                <a:cs typeface="KG Primary Penmanship"/>
                <a:sym typeface="KG Primary Penmanship"/>
              </a:rPr>
              <a:t> MUST be filed with:</a:t>
            </a:r>
          </a:p>
          <a:p>
            <a:pPr marL="1371600" lvl="2" indent="-457200">
              <a:spcBef>
                <a:spcPct val="0"/>
              </a:spcBef>
              <a:buFontTx/>
              <a:buChar char="-"/>
            </a:pPr>
            <a:r>
              <a:rPr lang="en-US" sz="3200" spc="28" dirty="0">
                <a:solidFill>
                  <a:srgbClr val="000000"/>
                </a:solidFill>
                <a:ea typeface="KG Primary Penmanship"/>
                <a:cs typeface="KG Primary Penmanship"/>
                <a:sym typeface="KG Primary Penmanship"/>
              </a:rPr>
              <a:t>Chair of caucus </a:t>
            </a:r>
            <a:r>
              <a:rPr lang="en-US" sz="3200" u="sng" spc="28" dirty="0">
                <a:solidFill>
                  <a:srgbClr val="000000"/>
                </a:solidFill>
                <a:ea typeface="KG Primary Penmanship"/>
                <a:cs typeface="KG Primary Penmanship"/>
                <a:sym typeface="KG Primary Penmanship"/>
              </a:rPr>
              <a:t>AND </a:t>
            </a:r>
            <a:r>
              <a:rPr lang="en-US" sz="3200" spc="28" dirty="0">
                <a:solidFill>
                  <a:srgbClr val="000000"/>
                </a:solidFill>
                <a:ea typeface="KG Primary Penmanship"/>
                <a:cs typeface="KG Primary Penmanship"/>
                <a:sym typeface="KG Primary Penmanship"/>
              </a:rPr>
              <a:t>CEB</a:t>
            </a:r>
          </a:p>
          <a:p>
            <a:pPr marL="1828800" lvl="3" indent="-457200">
              <a:spcBef>
                <a:spcPct val="0"/>
              </a:spcBef>
              <a:buFontTx/>
              <a:buChar char="-"/>
            </a:pPr>
            <a:r>
              <a:rPr lang="en-US" sz="3200" spc="28" dirty="0">
                <a:solidFill>
                  <a:srgbClr val="000000"/>
                </a:solidFill>
                <a:ea typeface="KG Primary Penmanship"/>
                <a:cs typeface="KG Primary Penmanship"/>
                <a:sym typeface="KG Primary Penmanship"/>
              </a:rPr>
              <a:t>No CAN-30 notice filed with clerk? Must reject CAN-31</a:t>
            </a:r>
          </a:p>
          <a:p>
            <a:pPr marL="914400" lvl="1" indent="-457200">
              <a:spcBef>
                <a:spcPct val="0"/>
              </a:spcBef>
              <a:buFontTx/>
              <a:buChar char="-"/>
            </a:pPr>
            <a:endParaRPr lang="en-US" spc="28" dirty="0">
              <a:solidFill>
                <a:srgbClr val="000000"/>
              </a:solidFill>
              <a:highlight>
                <a:srgbClr val="FFFF00"/>
              </a:highlight>
              <a:ea typeface="KG Primary Penmanship"/>
              <a:cs typeface="KG Primary Penmanship"/>
              <a:sym typeface="KG Primary Penmanship"/>
            </a:endParaRPr>
          </a:p>
          <a:p>
            <a:pPr marL="914400" lvl="1" indent="-457200">
              <a:spcBef>
                <a:spcPct val="0"/>
              </a:spcBef>
              <a:buFontTx/>
              <a:buChar char="-"/>
            </a:pPr>
            <a:r>
              <a:rPr lang="en-US" sz="3600" spc="28" dirty="0">
                <a:solidFill>
                  <a:srgbClr val="000000"/>
                </a:solidFill>
                <a:highlight>
                  <a:srgbClr val="FFFF00"/>
                </a:highlight>
                <a:ea typeface="KG Primary Penmanship"/>
                <a:cs typeface="KG Primary Penmanship"/>
                <a:sym typeface="KG Primary Penmanship"/>
              </a:rPr>
              <a:t>Caucus must be held by noon, July 3, 2026</a:t>
            </a:r>
          </a:p>
          <a:p>
            <a:pPr marL="1371600" lvl="2" indent="-457200">
              <a:spcBef>
                <a:spcPct val="0"/>
              </a:spcBef>
              <a:buFontTx/>
              <a:buChar char="-"/>
            </a:pPr>
            <a:r>
              <a:rPr lang="en-US" sz="3200" spc="28" dirty="0">
                <a:solidFill>
                  <a:srgbClr val="000000"/>
                </a:solidFill>
                <a:ea typeface="KG Primary Penmanship"/>
                <a:cs typeface="KG Primary Penmanship"/>
                <a:sym typeface="KG Primary Penmanship"/>
              </a:rPr>
              <a:t>Party is responsible for following state law (IC 3-13-1), and maintaining their records (IC 3-5-4-10)</a:t>
            </a:r>
          </a:p>
          <a:p>
            <a:pPr marL="914400" lvl="1" indent="-457200">
              <a:spcBef>
                <a:spcPct val="0"/>
              </a:spcBef>
              <a:buFontTx/>
              <a:buChar char="-"/>
            </a:pPr>
            <a:endParaRPr lang="en-US" sz="1000" spc="28" dirty="0">
              <a:solidFill>
                <a:srgbClr val="000000"/>
              </a:solidFill>
              <a:ea typeface="KG Primary Penmanship"/>
              <a:cs typeface="KG Primary Penmanship"/>
              <a:sym typeface="KG Primary Penmanship"/>
            </a:endParaRPr>
          </a:p>
          <a:p>
            <a:pPr lvl="1">
              <a:spcBef>
                <a:spcPct val="0"/>
              </a:spcBef>
            </a:pPr>
            <a:r>
              <a:rPr lang="en-US" sz="2400" spc="28" dirty="0">
                <a:solidFill>
                  <a:srgbClr val="000000"/>
                </a:solidFill>
                <a:ea typeface="KG Primary Penmanship"/>
                <a:cs typeface="KG Primary Penmanship"/>
                <a:sym typeface="KG Primary Penmanship"/>
              </a:rPr>
              <a:t>Note: Ds elect PCs in May 2026; PC eligibility rules for caucus are a little different.</a:t>
            </a:r>
          </a:p>
          <a:p>
            <a:pPr marL="914400" lvl="1" indent="-457200">
              <a:spcBef>
                <a:spcPct val="0"/>
              </a:spcBef>
              <a:buFontTx/>
              <a:buChar char="-"/>
            </a:pPr>
            <a:r>
              <a:rPr lang="en-US" sz="2000" spc="28" dirty="0">
                <a:solidFill>
                  <a:srgbClr val="000000"/>
                </a:solidFill>
                <a:ea typeface="KG Primary Penmanship"/>
                <a:cs typeface="KG Primary Penmanship"/>
                <a:sym typeface="KG Primary Penmanship"/>
              </a:rPr>
              <a:t>All elected PCs within the election district are qualified to vote in caucus</a:t>
            </a:r>
          </a:p>
          <a:p>
            <a:pPr marL="914400" lvl="1" indent="-457200">
              <a:spcBef>
                <a:spcPct val="0"/>
              </a:spcBef>
              <a:buFontTx/>
              <a:buChar char="-"/>
            </a:pPr>
            <a:r>
              <a:rPr lang="en-US" sz="2000" spc="28" dirty="0">
                <a:solidFill>
                  <a:srgbClr val="000000"/>
                </a:solidFill>
                <a:ea typeface="KG Primary Penmanship"/>
                <a:cs typeface="KG Primary Penmanship"/>
                <a:sym typeface="KG Primary Penmanship"/>
              </a:rPr>
              <a:t>Only appointed PCs that were re-appointed to the same precinct after May primary </a:t>
            </a:r>
            <a:br>
              <a:rPr lang="en-US" sz="2000" spc="28" dirty="0">
                <a:solidFill>
                  <a:srgbClr val="000000"/>
                </a:solidFill>
                <a:ea typeface="KG Primary Penmanship"/>
                <a:cs typeface="KG Primary Penmanship"/>
                <a:sym typeface="KG Primary Penmanship"/>
              </a:rPr>
            </a:br>
            <a:r>
              <a:rPr lang="en-US" sz="2000" spc="28" dirty="0">
                <a:solidFill>
                  <a:srgbClr val="000000"/>
                </a:solidFill>
                <a:ea typeface="KG Primary Penmanship"/>
                <a:cs typeface="KG Primary Penmanship"/>
                <a:sym typeface="KG Primary Penmanship"/>
              </a:rPr>
              <a:t>election are eligible to vote in a ballot vacancy caucus</a:t>
            </a:r>
          </a:p>
          <a:p>
            <a:pPr marL="914400" lvl="1" indent="-457200">
              <a:spcBef>
                <a:spcPct val="0"/>
              </a:spcBef>
              <a:buFontTx/>
              <a:buChar char="-"/>
            </a:pPr>
            <a:r>
              <a:rPr lang="en-US" sz="2000" spc="28" dirty="0">
                <a:solidFill>
                  <a:srgbClr val="000000"/>
                </a:solidFill>
                <a:ea typeface="KG Primary Penmanship"/>
                <a:cs typeface="KG Primary Penmanship"/>
                <a:sym typeface="KG Primary Penmanship"/>
              </a:rPr>
              <a:t>Same rule applies to Rs in 2028, when their PCs are on the May ballot</a:t>
            </a:r>
          </a:p>
          <a:p>
            <a:pPr marL="914400" lvl="1" indent="-457200">
              <a:spcBef>
                <a:spcPct val="0"/>
              </a:spcBef>
              <a:buFontTx/>
              <a:buChar char="-"/>
            </a:pPr>
            <a:endParaRPr lang="en-US" sz="3200" spc="28" dirty="0">
              <a:solidFill>
                <a:srgbClr val="000000"/>
              </a:solidFill>
              <a:ea typeface="KG Primary Penmanship"/>
              <a:cs typeface="KG Primary Penmanship"/>
              <a:sym typeface="KG Primary Penmanship"/>
            </a:endParaRPr>
          </a:p>
          <a:p>
            <a:pPr algn="l">
              <a:spcBef>
                <a:spcPct val="0"/>
              </a:spcBef>
            </a:pPr>
            <a:r>
              <a:rPr lang="en-US" sz="3200" spc="28" dirty="0">
                <a:solidFill>
                  <a:srgbClr val="000000"/>
                </a:solidFill>
                <a:ea typeface="KG Primary Penmanship"/>
                <a:cs typeface="KG Primary Penmanship"/>
                <a:sym typeface="KG Primary Penmanship"/>
              </a:rPr>
              <a:t> </a:t>
            </a:r>
          </a:p>
        </p:txBody>
      </p:sp>
      <p:grpSp>
        <p:nvGrpSpPr>
          <p:cNvPr id="10" name="Group 10">
            <a:extLst>
              <a:ext uri="{FF2B5EF4-FFF2-40B4-BE49-F238E27FC236}">
                <a16:creationId xmlns:a16="http://schemas.microsoft.com/office/drawing/2014/main" id="{4DC36CD2-328E-9547-5560-3640E21BAEFA}"/>
              </a:ext>
            </a:extLst>
          </p:cNvPr>
          <p:cNvGrpSpPr/>
          <p:nvPr/>
        </p:nvGrpSpPr>
        <p:grpSpPr>
          <a:xfrm>
            <a:off x="11418969" y="363281"/>
            <a:ext cx="6536835" cy="2770719"/>
            <a:chOff x="0" y="-628271"/>
            <a:chExt cx="6579769" cy="1570023"/>
          </a:xfrm>
        </p:grpSpPr>
        <p:sp>
          <p:nvSpPr>
            <p:cNvPr id="11" name="Freeform 11">
              <a:extLst>
                <a:ext uri="{FF2B5EF4-FFF2-40B4-BE49-F238E27FC236}">
                  <a16:creationId xmlns:a16="http://schemas.microsoft.com/office/drawing/2014/main" id="{F6205C95-F3CB-1D5C-2355-1B79419A14A5}"/>
                </a:ext>
              </a:extLst>
            </p:cNvPr>
            <p:cNvSpPr/>
            <p:nvPr/>
          </p:nvSpPr>
          <p:spPr>
            <a:xfrm>
              <a:off x="0" y="-597771"/>
              <a:ext cx="3817935" cy="1519991"/>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13" name="Freeform 13">
              <a:extLst>
                <a:ext uri="{FF2B5EF4-FFF2-40B4-BE49-F238E27FC236}">
                  <a16:creationId xmlns:a16="http://schemas.microsoft.com/office/drawing/2014/main" id="{08027662-C8D7-32F2-63FE-EF04F035E630}"/>
                </a:ext>
              </a:extLst>
            </p:cNvPr>
            <p:cNvSpPr/>
            <p:nvPr/>
          </p:nvSpPr>
          <p:spPr>
            <a:xfrm>
              <a:off x="0" y="-628271"/>
              <a:ext cx="6579769" cy="1570023"/>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sp>
          <p:nvSpPr>
            <p:cNvPr id="12" name="Freeform 12">
              <a:extLst>
                <a:ext uri="{FF2B5EF4-FFF2-40B4-BE49-F238E27FC236}">
                  <a16:creationId xmlns:a16="http://schemas.microsoft.com/office/drawing/2014/main" id="{AA097773-4914-D6AC-C6F3-07D194777009}"/>
                </a:ext>
              </a:extLst>
            </p:cNvPr>
            <p:cNvSpPr/>
            <p:nvPr/>
          </p:nvSpPr>
          <p:spPr>
            <a:xfrm>
              <a:off x="174970" y="-578410"/>
              <a:ext cx="6229828" cy="1470301"/>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nchor="ctr" anchorCtr="0"/>
            <a:lstStyle/>
            <a:p>
              <a:pPr algn="ctr"/>
              <a:r>
                <a:rPr lang="en-US" sz="5400" dirty="0">
                  <a:latin typeface="Bangers" panose="020B0604020202020204" charset="0"/>
                </a:rPr>
                <a:t>Filling Ballot Vacancies:</a:t>
              </a:r>
            </a:p>
            <a:p>
              <a:pPr algn="ctr"/>
              <a:r>
                <a:rPr lang="en-US" sz="4000" dirty="0">
                  <a:latin typeface="+mj-lt"/>
                  <a:cs typeface="Tufuli Arabic Semi-Bold" panose="020B0604020202020204" charset="-78"/>
                </a:rPr>
                <a:t>No D/R filed for </a:t>
              </a:r>
              <a:r>
                <a:rPr lang="en-US" sz="4000" i="1" u="sng" dirty="0">
                  <a:latin typeface="+mj-lt"/>
                  <a:cs typeface="Tufuli Arabic Semi-Bold" panose="020B0604020202020204" charset="-78"/>
                </a:rPr>
                <a:t>local</a:t>
              </a:r>
              <a:r>
                <a:rPr lang="en-US" sz="4000" dirty="0">
                  <a:latin typeface="+mj-lt"/>
                  <a:cs typeface="Tufuli Arabic Semi-Bold" panose="020B0604020202020204" charset="-78"/>
                </a:rPr>
                <a:t> office on May ballot</a:t>
              </a:r>
            </a:p>
          </p:txBody>
        </p:sp>
      </p:grpSp>
      <p:sp>
        <p:nvSpPr>
          <p:cNvPr id="4" name="Freeform 21">
            <a:extLst>
              <a:ext uri="{FF2B5EF4-FFF2-40B4-BE49-F238E27FC236}">
                <a16:creationId xmlns:a16="http://schemas.microsoft.com/office/drawing/2014/main" id="{6053B8F3-B44A-FE0D-E690-2C6DF1B326FA}"/>
              </a:ext>
            </a:extLst>
          </p:cNvPr>
          <p:cNvSpPr/>
          <p:nvPr/>
        </p:nvSpPr>
        <p:spPr>
          <a:xfrm>
            <a:off x="12744959" y="4767905"/>
            <a:ext cx="5384661" cy="5657969"/>
          </a:xfrm>
          <a:custGeom>
            <a:avLst/>
            <a:gdLst/>
            <a:ahLst/>
            <a:cxnLst/>
            <a:rect l="l" t="t" r="r" b="b"/>
            <a:pathLst>
              <a:path w="2013970" h="1475691">
                <a:moveTo>
                  <a:pt x="0" y="0"/>
                </a:moveTo>
                <a:lnTo>
                  <a:pt x="2013970" y="0"/>
                </a:lnTo>
                <a:lnTo>
                  <a:pt x="2013970" y="1475690"/>
                </a:lnTo>
                <a:lnTo>
                  <a:pt x="0" y="14756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6" name="Picture 45" descr="A picture containing text, mask, vector graphics&#10;&#10;AI-generated content may be incorrect.">
            <a:extLst>
              <a:ext uri="{FF2B5EF4-FFF2-40B4-BE49-F238E27FC236}">
                <a16:creationId xmlns:a16="http://schemas.microsoft.com/office/drawing/2014/main" id="{40737602-ED98-2748-516E-2C54AF5EAF2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3796597" y="3060563"/>
            <a:ext cx="4698349" cy="6747949"/>
          </a:xfrm>
          <a:prstGeom prst="rect">
            <a:avLst/>
          </a:prstGeom>
        </p:spPr>
      </p:pic>
    </p:spTree>
    <p:extLst>
      <p:ext uri="{BB962C8B-B14F-4D97-AF65-F5344CB8AC3E}">
        <p14:creationId xmlns:p14="http://schemas.microsoft.com/office/powerpoint/2010/main" val="428446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82A05-CFD5-D6F8-AE6D-64CEC4A12E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8A7604C-A4B8-1A2F-ADF1-B2334026CE71}"/>
              </a:ext>
            </a:extLst>
          </p:cNvPr>
          <p:cNvGrpSpPr/>
          <p:nvPr/>
        </p:nvGrpSpPr>
        <p:grpSpPr>
          <a:xfrm>
            <a:off x="11418969" y="0"/>
            <a:ext cx="8774031" cy="10286999"/>
            <a:chOff x="0" y="0"/>
            <a:chExt cx="978135" cy="1569107"/>
          </a:xfrm>
          <a:solidFill>
            <a:srgbClr val="F995DF"/>
          </a:solidFill>
        </p:grpSpPr>
        <p:sp>
          <p:nvSpPr>
            <p:cNvPr id="3" name="Freeform 3">
              <a:extLst>
                <a:ext uri="{FF2B5EF4-FFF2-40B4-BE49-F238E27FC236}">
                  <a16:creationId xmlns:a16="http://schemas.microsoft.com/office/drawing/2014/main" id="{DFBCCD7F-824B-71C1-0003-B57A471C1E50}"/>
                </a:ext>
              </a:extLst>
            </p:cNvPr>
            <p:cNvSpPr/>
            <p:nvPr/>
          </p:nvSpPr>
          <p:spPr>
            <a:xfrm>
              <a:off x="1316" y="0"/>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grpFill/>
            <a:ln w="76200" cap="sq">
              <a:solidFill>
                <a:schemeClr val="tx1"/>
              </a:solidFill>
              <a:prstDash val="solid"/>
              <a:miter/>
            </a:ln>
          </p:spPr>
          <p:txBody>
            <a:bodyPr/>
            <a:lstStyle/>
            <a:p>
              <a:endParaRPr lang="en-US"/>
            </a:p>
          </p:txBody>
        </p:sp>
      </p:grpSp>
      <p:sp>
        <p:nvSpPr>
          <p:cNvPr id="7" name="Freeform 7">
            <a:extLst>
              <a:ext uri="{FF2B5EF4-FFF2-40B4-BE49-F238E27FC236}">
                <a16:creationId xmlns:a16="http://schemas.microsoft.com/office/drawing/2014/main" id="{743306C4-12CD-F0DA-1A3B-1D08929D302C}"/>
              </a:ext>
            </a:extLst>
          </p:cNvPr>
          <p:cNvSpPr/>
          <p:nvPr/>
        </p:nvSpPr>
        <p:spPr>
          <a:xfrm rot="16200000" flipH="1">
            <a:off x="3955692" y="-4045308"/>
            <a:ext cx="10287000" cy="18377619"/>
          </a:xfrm>
          <a:custGeom>
            <a:avLst/>
            <a:gdLst/>
            <a:ahLst/>
            <a:cxnLst/>
            <a:rect l="l" t="t" r="r" b="b"/>
            <a:pathLst>
              <a:path w="12190603" h="12186639">
                <a:moveTo>
                  <a:pt x="12190603" y="0"/>
                </a:moveTo>
                <a:lnTo>
                  <a:pt x="0" y="0"/>
                </a:lnTo>
                <a:lnTo>
                  <a:pt x="0" y="12186639"/>
                </a:lnTo>
                <a:lnTo>
                  <a:pt x="12190603" y="12186639"/>
                </a:lnTo>
                <a:lnTo>
                  <a:pt x="12190603" y="0"/>
                </a:lnTo>
                <a:close/>
              </a:path>
            </a:pathLst>
          </a:custGeom>
          <a:blipFill>
            <a:blip r:embed="rId2">
              <a:extLst>
                <a:ext uri="{96DAC541-7B7A-43D3-8B79-37D633B846F1}">
                  <asvg:svgBlip xmlns:asvg="http://schemas.microsoft.com/office/drawing/2016/SVG/main" r:embed="rId3"/>
                </a:ext>
              </a:extLst>
            </a:blip>
            <a:stretch>
              <a:fillRect l="-12221" r="-32964"/>
            </a:stretch>
          </a:blipFill>
        </p:spPr>
        <p:txBody>
          <a:bodyPr/>
          <a:lstStyle/>
          <a:p>
            <a:endParaRPr lang="en-US" dirty="0"/>
          </a:p>
        </p:txBody>
      </p:sp>
      <p:sp>
        <p:nvSpPr>
          <p:cNvPr id="8" name="Freeform 8">
            <a:extLst>
              <a:ext uri="{FF2B5EF4-FFF2-40B4-BE49-F238E27FC236}">
                <a16:creationId xmlns:a16="http://schemas.microsoft.com/office/drawing/2014/main" id="{81DE6096-A670-2DFC-B161-BBF82D96C45F}"/>
              </a:ext>
            </a:extLst>
          </p:cNvPr>
          <p:cNvSpPr/>
          <p:nvPr/>
        </p:nvSpPr>
        <p:spPr>
          <a:xfrm>
            <a:off x="10134600" y="3831952"/>
            <a:ext cx="9424529" cy="9424529"/>
          </a:xfrm>
          <a:custGeom>
            <a:avLst/>
            <a:gdLst/>
            <a:ahLst/>
            <a:cxnLst/>
            <a:rect l="l" t="t" r="r" b="b"/>
            <a:pathLst>
              <a:path w="9424529" h="9424529">
                <a:moveTo>
                  <a:pt x="0" y="0"/>
                </a:moveTo>
                <a:lnTo>
                  <a:pt x="9424529" y="0"/>
                </a:lnTo>
                <a:lnTo>
                  <a:pt x="9424529" y="9424529"/>
                </a:lnTo>
                <a:lnTo>
                  <a:pt x="0" y="942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21">
            <a:extLst>
              <a:ext uri="{FF2B5EF4-FFF2-40B4-BE49-F238E27FC236}">
                <a16:creationId xmlns:a16="http://schemas.microsoft.com/office/drawing/2014/main" id="{732430C7-5FED-7021-B16E-CFCF731A3A7F}"/>
              </a:ext>
            </a:extLst>
          </p:cNvPr>
          <p:cNvSpPr/>
          <p:nvPr/>
        </p:nvSpPr>
        <p:spPr>
          <a:xfrm>
            <a:off x="12744959" y="4767905"/>
            <a:ext cx="5384661" cy="5657969"/>
          </a:xfrm>
          <a:custGeom>
            <a:avLst/>
            <a:gdLst/>
            <a:ahLst/>
            <a:cxnLst/>
            <a:rect l="l" t="t" r="r" b="b"/>
            <a:pathLst>
              <a:path w="2013970" h="1475691">
                <a:moveTo>
                  <a:pt x="0" y="0"/>
                </a:moveTo>
                <a:lnTo>
                  <a:pt x="2013970" y="0"/>
                </a:lnTo>
                <a:lnTo>
                  <a:pt x="2013970" y="1475690"/>
                </a:lnTo>
                <a:lnTo>
                  <a:pt x="0" y="14756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6" name="Picture 45" descr="A picture containing text, mask, vector graphics&#10;&#10;AI-generated content may be incorrect.">
            <a:extLst>
              <a:ext uri="{FF2B5EF4-FFF2-40B4-BE49-F238E27FC236}">
                <a16:creationId xmlns:a16="http://schemas.microsoft.com/office/drawing/2014/main" id="{4E490EBC-DCB3-4B64-7697-65669E6492E0}"/>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3796597" y="3060563"/>
            <a:ext cx="4698349" cy="6747949"/>
          </a:xfrm>
          <a:prstGeom prst="rect">
            <a:avLst/>
          </a:prstGeom>
        </p:spPr>
      </p:pic>
      <p:sp>
        <p:nvSpPr>
          <p:cNvPr id="44" name="TextBox 44">
            <a:extLst>
              <a:ext uri="{FF2B5EF4-FFF2-40B4-BE49-F238E27FC236}">
                <a16:creationId xmlns:a16="http://schemas.microsoft.com/office/drawing/2014/main" id="{40957CFC-B724-132F-315D-37D9D9068326}"/>
              </a:ext>
            </a:extLst>
          </p:cNvPr>
          <p:cNvSpPr txBox="1"/>
          <p:nvPr/>
        </p:nvSpPr>
        <p:spPr>
          <a:xfrm>
            <a:off x="795003" y="499638"/>
            <a:ext cx="11327881" cy="4643862"/>
          </a:xfrm>
          <a:prstGeom prst="rect">
            <a:avLst/>
          </a:prstGeom>
          <a:solidFill>
            <a:schemeClr val="bg1">
              <a:alpha val="84000"/>
            </a:schemeClr>
          </a:solidFill>
        </p:spPr>
        <p:txBody>
          <a:bodyPr lIns="0" tIns="0" rIns="0" bIns="0" rtlCol="0" anchor="t">
            <a:noAutofit/>
          </a:bodyPr>
          <a:lstStyle/>
          <a:p>
            <a:pPr algn="l">
              <a:spcBef>
                <a:spcPct val="0"/>
              </a:spcBef>
            </a:pPr>
            <a:endParaRPr lang="en-US" sz="1400" spc="28" dirty="0">
              <a:solidFill>
                <a:srgbClr val="000000"/>
              </a:solidFill>
              <a:ea typeface="KG Primary Penmanship"/>
              <a:cs typeface="KG Primary Penmanship"/>
              <a:sym typeface="KG Primary Penmanship"/>
            </a:endParaRPr>
          </a:p>
          <a:p>
            <a:pPr>
              <a:spcBef>
                <a:spcPct val="0"/>
              </a:spcBef>
            </a:pPr>
            <a:r>
              <a:rPr lang="en-US" sz="4000" b="1" u="sng" spc="28" dirty="0">
                <a:solidFill>
                  <a:srgbClr val="000000"/>
                </a:solidFill>
                <a:ea typeface="KG Primary Penmanship"/>
                <a:cs typeface="KG Primary Penmanship"/>
                <a:sym typeface="KG Primary Penmanship"/>
              </a:rPr>
              <a:t>Option 2: Hold a Caucus</a:t>
            </a:r>
          </a:p>
          <a:p>
            <a:pPr algn="r">
              <a:spcBef>
                <a:spcPct val="0"/>
              </a:spcBef>
            </a:pPr>
            <a:endParaRPr lang="en-US" sz="1000" spc="28" dirty="0">
              <a:solidFill>
                <a:srgbClr val="000000"/>
              </a:solidFill>
              <a:ea typeface="KG Primary Penmanship"/>
              <a:cs typeface="KG Primary Penmanship"/>
              <a:sym typeface="KG Primary Penmanship"/>
            </a:endParaRPr>
          </a:p>
          <a:p>
            <a:pPr marL="914400" lvl="1" indent="-457200">
              <a:spcBef>
                <a:spcPct val="0"/>
              </a:spcBef>
              <a:buFontTx/>
              <a:buChar char="-"/>
            </a:pPr>
            <a:r>
              <a:rPr lang="en-US" sz="3600" b="1" spc="28" dirty="0">
                <a:solidFill>
                  <a:srgbClr val="000000"/>
                </a:solidFill>
                <a:ea typeface="KG Primary Penmanship"/>
                <a:cs typeface="KG Primary Penmanship"/>
                <a:sym typeface="KG Primary Penmanship"/>
              </a:rPr>
              <a:t>Post Caucus Paperwork to file with CEB by noon, </a:t>
            </a:r>
          </a:p>
          <a:p>
            <a:pPr marL="914400" lvl="1" indent="-457200">
              <a:spcBef>
                <a:spcPct val="0"/>
              </a:spcBef>
              <a:buFontTx/>
              <a:buChar char="-"/>
            </a:pPr>
            <a:r>
              <a:rPr lang="en-US" sz="3600" b="1" spc="28" dirty="0">
                <a:solidFill>
                  <a:srgbClr val="000000"/>
                </a:solidFill>
                <a:ea typeface="KG Primary Penmanship"/>
                <a:cs typeface="KG Primary Penmanship"/>
                <a:sym typeface="KG Primary Penmanship"/>
              </a:rPr>
              <a:t>July 6, 2026:</a:t>
            </a:r>
          </a:p>
          <a:p>
            <a:pPr marL="1828800" lvl="3" indent="-457200">
              <a:spcBef>
                <a:spcPct val="0"/>
              </a:spcBef>
              <a:buFontTx/>
              <a:buChar char="-"/>
            </a:pPr>
            <a:r>
              <a:rPr lang="en-US" sz="3200" spc="28" dirty="0">
                <a:solidFill>
                  <a:srgbClr val="000000"/>
                </a:solidFill>
                <a:ea typeface="KG Primary Penmanship"/>
                <a:cs typeface="KG Primary Penmanship"/>
                <a:sym typeface="KG Primary Penmanship"/>
              </a:rPr>
              <a:t>CAN-12: Statement of Economic Interests</a:t>
            </a:r>
          </a:p>
          <a:p>
            <a:pPr marL="1828800" lvl="3" indent="-457200">
              <a:spcBef>
                <a:spcPct val="0"/>
              </a:spcBef>
              <a:buFontTx/>
              <a:buChar char="-"/>
            </a:pPr>
            <a:r>
              <a:rPr lang="en-US" sz="3200" spc="28" dirty="0">
                <a:solidFill>
                  <a:srgbClr val="000000"/>
                </a:solidFill>
                <a:ea typeface="KG Primary Penmanship"/>
                <a:cs typeface="KG Primary Penmanship"/>
                <a:sym typeface="KG Primary Penmanship"/>
              </a:rPr>
              <a:t>CAN-29: Certificate of Candidate Selection (mark box B)</a:t>
            </a:r>
          </a:p>
          <a:p>
            <a:pPr marL="2286000" lvl="4" indent="-457200">
              <a:spcBef>
                <a:spcPct val="0"/>
              </a:spcBef>
              <a:buFontTx/>
              <a:buChar char="-"/>
            </a:pPr>
            <a:r>
              <a:rPr lang="en-US" sz="3200" spc="28" dirty="0">
                <a:solidFill>
                  <a:srgbClr val="000000"/>
                </a:solidFill>
                <a:ea typeface="KG Primary Penmanship"/>
                <a:cs typeface="KG Primary Penmanship"/>
                <a:sym typeface="KG Primary Penmanship"/>
              </a:rPr>
              <a:t>No CAN-31, CAN-30 filed with CEB as required by previous deadlines? Must reject CAN-29</a:t>
            </a:r>
          </a:p>
          <a:p>
            <a:pPr marL="914400" lvl="1" indent="-457200">
              <a:spcBef>
                <a:spcPct val="0"/>
              </a:spcBef>
              <a:buFontTx/>
              <a:buChar char="-"/>
            </a:pPr>
            <a:endParaRPr lang="en-US" sz="1000" spc="28" dirty="0">
              <a:solidFill>
                <a:srgbClr val="000000"/>
              </a:solidFill>
              <a:ea typeface="KG Primary Penmanship"/>
              <a:cs typeface="KG Primary Penmanship"/>
              <a:sym typeface="KG Primary Penmanship"/>
            </a:endParaRPr>
          </a:p>
          <a:p>
            <a:pPr marL="914400" lvl="1" indent="-457200">
              <a:spcBef>
                <a:spcPct val="0"/>
              </a:spcBef>
              <a:buFontTx/>
              <a:buChar char="-"/>
            </a:pPr>
            <a:endParaRPr lang="en-US" sz="1100" spc="28" dirty="0">
              <a:solidFill>
                <a:srgbClr val="000000"/>
              </a:solidFill>
              <a:ea typeface="KG Primary Penmanship"/>
              <a:cs typeface="KG Primary Penmanship"/>
              <a:sym typeface="KG Primary Penmanship"/>
            </a:endParaRPr>
          </a:p>
          <a:p>
            <a:pPr marL="914400" lvl="1" indent="-457200">
              <a:spcBef>
                <a:spcPct val="0"/>
              </a:spcBef>
              <a:buFontTx/>
              <a:buChar char="-"/>
            </a:pPr>
            <a:endParaRPr lang="en-US" sz="3200" spc="28" dirty="0">
              <a:solidFill>
                <a:srgbClr val="000000"/>
              </a:solidFill>
              <a:ea typeface="KG Primary Penmanship"/>
              <a:cs typeface="KG Primary Penmanship"/>
              <a:sym typeface="KG Primary Penmanship"/>
            </a:endParaRPr>
          </a:p>
          <a:p>
            <a:pPr algn="l">
              <a:spcBef>
                <a:spcPct val="0"/>
              </a:spcBef>
            </a:pPr>
            <a:r>
              <a:rPr lang="en-US" sz="3200" spc="28" dirty="0">
                <a:solidFill>
                  <a:srgbClr val="000000"/>
                </a:solidFill>
                <a:ea typeface="KG Primary Penmanship"/>
                <a:cs typeface="KG Primary Penmanship"/>
                <a:sym typeface="KG Primary Penmanship"/>
              </a:rPr>
              <a:t> </a:t>
            </a:r>
          </a:p>
        </p:txBody>
      </p:sp>
      <p:grpSp>
        <p:nvGrpSpPr>
          <p:cNvPr id="10" name="Group 10">
            <a:extLst>
              <a:ext uri="{FF2B5EF4-FFF2-40B4-BE49-F238E27FC236}">
                <a16:creationId xmlns:a16="http://schemas.microsoft.com/office/drawing/2014/main" id="{D24EC562-74E2-82EB-459A-500E834B6937}"/>
              </a:ext>
            </a:extLst>
          </p:cNvPr>
          <p:cNvGrpSpPr/>
          <p:nvPr/>
        </p:nvGrpSpPr>
        <p:grpSpPr>
          <a:xfrm>
            <a:off x="11418969" y="363281"/>
            <a:ext cx="6536835" cy="2770719"/>
            <a:chOff x="0" y="-628271"/>
            <a:chExt cx="6579769" cy="1570023"/>
          </a:xfrm>
        </p:grpSpPr>
        <p:sp>
          <p:nvSpPr>
            <p:cNvPr id="11" name="Freeform 11">
              <a:extLst>
                <a:ext uri="{FF2B5EF4-FFF2-40B4-BE49-F238E27FC236}">
                  <a16:creationId xmlns:a16="http://schemas.microsoft.com/office/drawing/2014/main" id="{A86219E4-1889-F099-3317-2CA4E6CB7420}"/>
                </a:ext>
              </a:extLst>
            </p:cNvPr>
            <p:cNvSpPr/>
            <p:nvPr/>
          </p:nvSpPr>
          <p:spPr>
            <a:xfrm>
              <a:off x="0" y="-597771"/>
              <a:ext cx="3817935" cy="1519991"/>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13" name="Freeform 13">
              <a:extLst>
                <a:ext uri="{FF2B5EF4-FFF2-40B4-BE49-F238E27FC236}">
                  <a16:creationId xmlns:a16="http://schemas.microsoft.com/office/drawing/2014/main" id="{772C0F8D-C180-E064-7B21-7882FDA0012B}"/>
                </a:ext>
              </a:extLst>
            </p:cNvPr>
            <p:cNvSpPr/>
            <p:nvPr/>
          </p:nvSpPr>
          <p:spPr>
            <a:xfrm>
              <a:off x="0" y="-628271"/>
              <a:ext cx="6579769" cy="1570023"/>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sp>
          <p:nvSpPr>
            <p:cNvPr id="12" name="Freeform 12">
              <a:extLst>
                <a:ext uri="{FF2B5EF4-FFF2-40B4-BE49-F238E27FC236}">
                  <a16:creationId xmlns:a16="http://schemas.microsoft.com/office/drawing/2014/main" id="{ADEECC1D-B324-C099-5A5C-FFA5832876E3}"/>
                </a:ext>
              </a:extLst>
            </p:cNvPr>
            <p:cNvSpPr/>
            <p:nvPr/>
          </p:nvSpPr>
          <p:spPr>
            <a:xfrm>
              <a:off x="174970" y="-578410"/>
              <a:ext cx="6229828" cy="1470301"/>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nchor="ctr" anchorCtr="0"/>
            <a:lstStyle/>
            <a:p>
              <a:pPr algn="ctr"/>
              <a:r>
                <a:rPr lang="en-US" sz="5400" dirty="0">
                  <a:latin typeface="Bangers" panose="020B0604020202020204" charset="0"/>
                </a:rPr>
                <a:t>Filling Ballot Vacancies:</a:t>
              </a:r>
            </a:p>
            <a:p>
              <a:pPr algn="ctr"/>
              <a:r>
                <a:rPr lang="en-US" sz="4000" dirty="0">
                  <a:latin typeface="+mj-lt"/>
                  <a:cs typeface="Tufuli Arabic Semi-Bold" panose="020B0604020202020204" charset="-78"/>
                </a:rPr>
                <a:t>No D/R filed for </a:t>
              </a:r>
              <a:r>
                <a:rPr lang="en-US" sz="4000" i="1" u="sng" dirty="0">
                  <a:latin typeface="+mj-lt"/>
                  <a:cs typeface="Tufuli Arabic Semi-Bold" panose="020B0604020202020204" charset="-78"/>
                </a:rPr>
                <a:t>local</a:t>
              </a:r>
              <a:r>
                <a:rPr lang="en-US" sz="4000" dirty="0">
                  <a:latin typeface="+mj-lt"/>
                  <a:cs typeface="Tufuli Arabic Semi-Bold" panose="020B0604020202020204" charset="-78"/>
                </a:rPr>
                <a:t> office on May ballot</a:t>
              </a:r>
            </a:p>
          </p:txBody>
        </p:sp>
      </p:grpSp>
      <p:grpSp>
        <p:nvGrpSpPr>
          <p:cNvPr id="18" name="Group 10">
            <a:extLst>
              <a:ext uri="{FF2B5EF4-FFF2-40B4-BE49-F238E27FC236}">
                <a16:creationId xmlns:a16="http://schemas.microsoft.com/office/drawing/2014/main" id="{D4E293B4-3856-3456-38AB-71F6B11D8A62}"/>
              </a:ext>
            </a:extLst>
          </p:cNvPr>
          <p:cNvGrpSpPr/>
          <p:nvPr/>
        </p:nvGrpSpPr>
        <p:grpSpPr>
          <a:xfrm>
            <a:off x="795003" y="5423595"/>
            <a:ext cx="10036509" cy="3551856"/>
            <a:chOff x="0" y="-628271"/>
            <a:chExt cx="6579769" cy="1689179"/>
          </a:xfrm>
        </p:grpSpPr>
        <p:sp>
          <p:nvSpPr>
            <p:cNvPr id="19" name="Freeform 11">
              <a:extLst>
                <a:ext uri="{FF2B5EF4-FFF2-40B4-BE49-F238E27FC236}">
                  <a16:creationId xmlns:a16="http://schemas.microsoft.com/office/drawing/2014/main" id="{621EDB2F-7568-5ED7-86F1-D384E9750D4B}"/>
                </a:ext>
              </a:extLst>
            </p:cNvPr>
            <p:cNvSpPr/>
            <p:nvPr/>
          </p:nvSpPr>
          <p:spPr>
            <a:xfrm>
              <a:off x="0" y="-597771"/>
              <a:ext cx="3817935" cy="1658679"/>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20" name="Freeform 13">
              <a:extLst>
                <a:ext uri="{FF2B5EF4-FFF2-40B4-BE49-F238E27FC236}">
                  <a16:creationId xmlns:a16="http://schemas.microsoft.com/office/drawing/2014/main" id="{BA440DAC-7F7C-CBEF-58E1-B6ACD13B8BF0}"/>
                </a:ext>
              </a:extLst>
            </p:cNvPr>
            <p:cNvSpPr/>
            <p:nvPr/>
          </p:nvSpPr>
          <p:spPr>
            <a:xfrm>
              <a:off x="0" y="-628271"/>
              <a:ext cx="6579769" cy="1689179"/>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sp>
        <p:nvSpPr>
          <p:cNvPr id="14" name="Freeform 12">
            <a:extLst>
              <a:ext uri="{FF2B5EF4-FFF2-40B4-BE49-F238E27FC236}">
                <a16:creationId xmlns:a16="http://schemas.microsoft.com/office/drawing/2014/main" id="{96DEAAD6-20E1-E3AD-E2B0-E08078147D38}"/>
              </a:ext>
            </a:extLst>
          </p:cNvPr>
          <p:cNvSpPr/>
          <p:nvPr/>
        </p:nvSpPr>
        <p:spPr>
          <a:xfrm>
            <a:off x="1134309" y="5508030"/>
            <a:ext cx="9533692" cy="3369270"/>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nchor="ctr" anchorCtr="0"/>
          <a:lstStyle/>
          <a:p>
            <a:pPr algn="ctr"/>
            <a:r>
              <a:rPr lang="en-US" sz="4800" dirty="0">
                <a:latin typeface="Bangers" panose="020B0604020202020204" charset="0"/>
              </a:rPr>
              <a:t>LIBERTARIAN PARTY Ballot Vacancies:</a:t>
            </a:r>
          </a:p>
          <a:p>
            <a:pPr algn="ctr"/>
            <a:r>
              <a:rPr lang="en-US" sz="2400" dirty="0">
                <a:latin typeface="+mj-lt"/>
                <a:cs typeface="Tufuli Arabic Semi-Bold" panose="020B0604020202020204" charset="-78"/>
              </a:rPr>
              <a:t>Ballot access rules require L Party to hold a convention to nominate candidates. If no candidate is nominated for an office at their convention, ballot vacancies may be filled after giving notice to clerk of their intent to do so at least 10 days before state chair can fill the vacancy. Must fill ballot vacancies by noon, July 3, 2026; CAN-32/CAN-12 due by noon, July 6, 2026.</a:t>
            </a:r>
          </a:p>
        </p:txBody>
      </p:sp>
    </p:spTree>
    <p:extLst>
      <p:ext uri="{BB962C8B-B14F-4D97-AF65-F5344CB8AC3E}">
        <p14:creationId xmlns:p14="http://schemas.microsoft.com/office/powerpoint/2010/main" val="3424291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12514-1863-6BEE-5D1D-0351AC2F163A}"/>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9768C8BD-C239-4953-FC35-5AA4ED018F21}"/>
              </a:ext>
            </a:extLst>
          </p:cNvPr>
          <p:cNvSpPr/>
          <p:nvPr/>
        </p:nvSpPr>
        <p:spPr>
          <a:xfrm flipH="1">
            <a:off x="5400883" y="0"/>
            <a:ext cx="11932106" cy="3951514"/>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dpi="0" rotWithShape="1">
            <a:blip r:embed="rId2">
              <a:alphaModFix amt="70000"/>
              <a:extLst>
                <a:ext uri="{96DAC541-7B7A-43D3-8B79-37D633B846F1}">
                  <asvg:svgBlip xmlns:asvg="http://schemas.microsoft.com/office/drawing/2016/SVG/main" r:embed="rId3"/>
                </a:ext>
              </a:extLst>
            </a:blip>
            <a:srcRect/>
            <a:stretch>
              <a:fillRect l="-35816" t="-348918"/>
            </a:stretch>
          </a:blipFill>
        </p:spPr>
        <p:txBody>
          <a:bodyPr/>
          <a:lstStyle/>
          <a:p>
            <a:endParaRPr lang="en-US" dirty="0"/>
          </a:p>
        </p:txBody>
      </p:sp>
      <p:sp>
        <p:nvSpPr>
          <p:cNvPr id="2" name="TextBox 1">
            <a:extLst>
              <a:ext uri="{FF2B5EF4-FFF2-40B4-BE49-F238E27FC236}">
                <a16:creationId xmlns:a16="http://schemas.microsoft.com/office/drawing/2014/main" id="{6979FACF-DF01-CD2B-ED29-4DC45F9E0460}"/>
              </a:ext>
            </a:extLst>
          </p:cNvPr>
          <p:cNvSpPr txBox="1"/>
          <p:nvPr/>
        </p:nvSpPr>
        <p:spPr>
          <a:xfrm>
            <a:off x="700510" y="1509304"/>
            <a:ext cx="9061736" cy="2369880"/>
          </a:xfrm>
          <a:prstGeom prst="rect">
            <a:avLst/>
          </a:prstGeom>
          <a:solidFill>
            <a:srgbClr val="F6C3FF">
              <a:alpha val="92000"/>
            </a:srgbClr>
          </a:solidFill>
          <a:ln w="38100">
            <a:solidFill>
              <a:schemeClr val="tx1"/>
            </a:solidFill>
          </a:ln>
        </p:spPr>
        <p:txBody>
          <a:bodyPr wrap="square" rtlCol="0">
            <a:spAutoFit/>
          </a:bodyPr>
          <a:lstStyle/>
          <a:p>
            <a:r>
              <a:rPr lang="en-US" sz="2800" b="1" dirty="0"/>
              <a:t>Beginning May 8 until noon, July 3, 2026</a:t>
            </a:r>
          </a:p>
          <a:p>
            <a:pPr marL="285750" indent="-285750">
              <a:buFont typeface="Arial" panose="020B0604020202020204" pitchFamily="34" charset="0"/>
              <a:buChar char="•"/>
            </a:pPr>
            <a:r>
              <a:rPr lang="en-US" sz="2400" dirty="0"/>
              <a:t>Only applies to scenarios where no D/R filed to run in the primary election (or L convention did not fill an office &amp; submit notice </a:t>
            </a:r>
            <a:br>
              <a:rPr lang="en-US" sz="2400" dirty="0"/>
            </a:br>
            <a:r>
              <a:rPr lang="en-US" sz="2400" dirty="0"/>
              <a:t>to clerk at least 10 days before filling vacancies)</a:t>
            </a:r>
          </a:p>
          <a:p>
            <a:pPr marL="285750" indent="-285750">
              <a:buFont typeface="Arial" panose="020B0604020202020204" pitchFamily="34" charset="0"/>
              <a:buChar char="•"/>
            </a:pPr>
            <a:r>
              <a:rPr lang="en-US" sz="2400" dirty="0"/>
              <a:t>Candidates may withdraw from general election ballot &amp; withdrawal procedures are</a:t>
            </a:r>
            <a:r>
              <a:rPr lang="en-US" sz="2400" dirty="0">
                <a:solidFill>
                  <a:srgbClr val="FF0000"/>
                </a:solidFill>
              </a:rPr>
              <a:t> </a:t>
            </a:r>
            <a:r>
              <a:rPr lang="en-US" sz="2400" dirty="0"/>
              <a:t>found in IC 3-13-1 (or IC 3-13-2, in final 30 days)</a:t>
            </a:r>
          </a:p>
        </p:txBody>
      </p:sp>
      <p:grpSp>
        <p:nvGrpSpPr>
          <p:cNvPr id="4" name="Group 4">
            <a:extLst>
              <a:ext uri="{FF2B5EF4-FFF2-40B4-BE49-F238E27FC236}">
                <a16:creationId xmlns:a16="http://schemas.microsoft.com/office/drawing/2014/main" id="{9263788A-EE66-9CF5-FE35-B618728E2118}"/>
              </a:ext>
            </a:extLst>
          </p:cNvPr>
          <p:cNvGrpSpPr/>
          <p:nvPr/>
        </p:nvGrpSpPr>
        <p:grpSpPr>
          <a:xfrm>
            <a:off x="9412063" y="0"/>
            <a:ext cx="11090527" cy="4076699"/>
            <a:chOff x="0" y="0"/>
            <a:chExt cx="1336329" cy="1569107"/>
          </a:xfrm>
        </p:grpSpPr>
        <p:sp>
          <p:nvSpPr>
            <p:cNvPr id="5" name="Freeform 5">
              <a:extLst>
                <a:ext uri="{FF2B5EF4-FFF2-40B4-BE49-F238E27FC236}">
                  <a16:creationId xmlns:a16="http://schemas.microsoft.com/office/drawing/2014/main" id="{1F2A0F6A-E528-0F5C-78CA-CAFB9CC4C487}"/>
                </a:ext>
              </a:extLst>
            </p:cNvPr>
            <p:cNvSpPr/>
            <p:nvPr/>
          </p:nvSpPr>
          <p:spPr>
            <a:xfrm>
              <a:off x="963" y="0"/>
              <a:ext cx="1334403" cy="1569108"/>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8E2AB8"/>
            </a:solidFill>
            <a:ln w="85725" cap="sq">
              <a:solidFill>
                <a:srgbClr val="000000"/>
              </a:solidFill>
              <a:prstDash val="solid"/>
              <a:miter/>
            </a:ln>
          </p:spPr>
          <p:txBody>
            <a:bodyPr/>
            <a:lstStyle/>
            <a:p>
              <a:endParaRPr lang="en-US"/>
            </a:p>
          </p:txBody>
        </p:sp>
      </p:grpSp>
      <p:sp>
        <p:nvSpPr>
          <p:cNvPr id="11" name="TextBox 11">
            <a:extLst>
              <a:ext uri="{FF2B5EF4-FFF2-40B4-BE49-F238E27FC236}">
                <a16:creationId xmlns:a16="http://schemas.microsoft.com/office/drawing/2014/main" id="{C228E780-8F60-9B9F-EAC3-885FD92963EF}"/>
              </a:ext>
            </a:extLst>
          </p:cNvPr>
          <p:cNvSpPr txBox="1"/>
          <p:nvPr/>
        </p:nvSpPr>
        <p:spPr>
          <a:xfrm>
            <a:off x="632582" y="393734"/>
            <a:ext cx="9609174" cy="1215717"/>
          </a:xfrm>
          <a:prstGeom prst="rect">
            <a:avLst/>
          </a:prstGeom>
        </p:spPr>
        <p:txBody>
          <a:bodyPr wrap="square" lIns="0" tIns="0" rIns="0" bIns="0" rtlCol="0" anchor="t">
            <a:spAutoFit/>
          </a:bodyPr>
          <a:lstStyle/>
          <a:p>
            <a:pPr algn="ctr">
              <a:lnSpc>
                <a:spcPts val="10027"/>
              </a:lnSpc>
            </a:pPr>
            <a:r>
              <a:rPr lang="en-US" sz="6600" b="1" dirty="0">
                <a:solidFill>
                  <a:srgbClr val="0070C0"/>
                </a:solidFill>
                <a:latin typeface="Tufuli Arabic Semi-Bold"/>
                <a:ea typeface="Tufuli Arabic Semi-Bold"/>
                <a:cs typeface="Tufuli Arabic Semi-Bold"/>
                <a:sym typeface="Tufuli Arabic Semi-Bold"/>
              </a:rPr>
              <a:t>BALLOT VACANCY FAQ</a:t>
            </a:r>
          </a:p>
        </p:txBody>
      </p:sp>
      <p:sp>
        <p:nvSpPr>
          <p:cNvPr id="8" name="Freeform 8">
            <a:extLst>
              <a:ext uri="{FF2B5EF4-FFF2-40B4-BE49-F238E27FC236}">
                <a16:creationId xmlns:a16="http://schemas.microsoft.com/office/drawing/2014/main" id="{EC42260D-8A30-AADF-5C5F-BC3DEBB49DE1}"/>
              </a:ext>
            </a:extLst>
          </p:cNvPr>
          <p:cNvSpPr/>
          <p:nvPr/>
        </p:nvSpPr>
        <p:spPr>
          <a:xfrm rot="-5262756" flipV="1">
            <a:off x="12631635" y="-2415059"/>
            <a:ext cx="2650060" cy="9012386"/>
          </a:xfrm>
          <a:custGeom>
            <a:avLst/>
            <a:gdLst/>
            <a:ahLst/>
            <a:cxnLst/>
            <a:rect l="l" t="t" r="r" b="b"/>
            <a:pathLst>
              <a:path w="6981153" h="13892842">
                <a:moveTo>
                  <a:pt x="0" y="0"/>
                </a:moveTo>
                <a:lnTo>
                  <a:pt x="6981153" y="0"/>
                </a:lnTo>
                <a:lnTo>
                  <a:pt x="6981153" y="13892842"/>
                </a:lnTo>
                <a:lnTo>
                  <a:pt x="0" y="1389284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15" name="TextBox 13">
            <a:extLst>
              <a:ext uri="{FF2B5EF4-FFF2-40B4-BE49-F238E27FC236}">
                <a16:creationId xmlns:a16="http://schemas.microsoft.com/office/drawing/2014/main" id="{0DF4BD3A-97FD-D5BB-A649-391D562B24A9}"/>
              </a:ext>
            </a:extLst>
          </p:cNvPr>
          <p:cNvSpPr txBox="1"/>
          <p:nvPr/>
        </p:nvSpPr>
        <p:spPr>
          <a:xfrm>
            <a:off x="11005457" y="1509304"/>
            <a:ext cx="6682619" cy="1285673"/>
          </a:xfrm>
          <a:prstGeom prst="rect">
            <a:avLst/>
          </a:prstGeom>
        </p:spPr>
        <p:txBody>
          <a:bodyPr wrap="square" lIns="0" tIns="0" rIns="0" bIns="0" rtlCol="0" anchor="t">
            <a:spAutoFit/>
          </a:bodyPr>
          <a:lstStyle/>
          <a:p>
            <a:pPr marL="0" lvl="0" indent="0" algn="ctr">
              <a:lnSpc>
                <a:spcPts val="3262"/>
              </a:lnSpc>
            </a:pPr>
            <a:r>
              <a:rPr lang="en-US" sz="3600" b="1" dirty="0">
                <a:solidFill>
                  <a:srgbClr val="000102"/>
                </a:solidFill>
                <a:latin typeface="+mj-lt"/>
                <a:ea typeface="KG Primary Penmanship"/>
                <a:cs typeface="KG Primary Penmanship"/>
                <a:sym typeface="KG Primary Penmanship"/>
              </a:rPr>
              <a:t>“When can the D/R parties start to fill their ballot vacancies if no one filed for an office in the primary?</a:t>
            </a:r>
            <a:endParaRPr lang="en-US" sz="3600" b="1" u="none" strike="noStrike" dirty="0">
              <a:solidFill>
                <a:srgbClr val="000102"/>
              </a:solidFill>
              <a:latin typeface="+mj-lt"/>
              <a:ea typeface="KG Primary Penmanship"/>
              <a:cs typeface="KG Primary Penmanship"/>
              <a:sym typeface="KG Primary Penmanship"/>
            </a:endParaRPr>
          </a:p>
        </p:txBody>
      </p:sp>
      <p:sp>
        <p:nvSpPr>
          <p:cNvPr id="7" name="Freeform 9">
            <a:extLst>
              <a:ext uri="{FF2B5EF4-FFF2-40B4-BE49-F238E27FC236}">
                <a16:creationId xmlns:a16="http://schemas.microsoft.com/office/drawing/2014/main" id="{7CCB1479-9315-9242-4C9E-90D89B20A49E}"/>
              </a:ext>
            </a:extLst>
          </p:cNvPr>
          <p:cNvSpPr/>
          <p:nvPr/>
        </p:nvSpPr>
        <p:spPr>
          <a:xfrm>
            <a:off x="9080613" y="3700644"/>
            <a:ext cx="9207387" cy="6586356"/>
          </a:xfrm>
          <a:custGeom>
            <a:avLst/>
            <a:gdLst/>
            <a:ahLst/>
            <a:cxnLst/>
            <a:rect l="l" t="t" r="r" b="b"/>
            <a:pathLst>
              <a:path w="1790741" h="1474919">
                <a:moveTo>
                  <a:pt x="0" y="0"/>
                </a:moveTo>
                <a:lnTo>
                  <a:pt x="1790741" y="0"/>
                </a:lnTo>
                <a:lnTo>
                  <a:pt x="1790741" y="1474920"/>
                </a:lnTo>
                <a:lnTo>
                  <a:pt x="0" y="1474920"/>
                </a:lnTo>
                <a:lnTo>
                  <a:pt x="0" y="0"/>
                </a:lnTo>
                <a:close/>
              </a:path>
            </a:pathLst>
          </a:custGeom>
          <a:blipFill>
            <a:blip r:embed="rId5">
              <a:extLst>
                <a:ext uri="{96DAC541-7B7A-43D3-8B79-37D633B846F1}">
                  <asvg:svgBlip xmlns:asvg="http://schemas.microsoft.com/office/drawing/2016/SVG/main" r:embed="rId6"/>
                </a:ext>
              </a:extLst>
            </a:blip>
            <a:stretch>
              <a:fillRect r="-17492" b="-15694"/>
            </a:stretch>
          </a:blipFill>
        </p:spPr>
        <p:txBody>
          <a:bodyPr/>
          <a:lstStyle/>
          <a:p>
            <a:endParaRPr lang="en-US" dirty="0"/>
          </a:p>
        </p:txBody>
      </p:sp>
      <p:sp>
        <p:nvSpPr>
          <p:cNvPr id="3" name="TextBox 2">
            <a:extLst>
              <a:ext uri="{FF2B5EF4-FFF2-40B4-BE49-F238E27FC236}">
                <a16:creationId xmlns:a16="http://schemas.microsoft.com/office/drawing/2014/main" id="{D624AA1F-DF51-992F-0684-709EDCA47201}"/>
              </a:ext>
            </a:extLst>
          </p:cNvPr>
          <p:cNvSpPr txBox="1"/>
          <p:nvPr/>
        </p:nvSpPr>
        <p:spPr>
          <a:xfrm>
            <a:off x="9080613" y="4764139"/>
            <a:ext cx="2122063" cy="1168539"/>
          </a:xfrm>
          <a:prstGeom prst="ellipse">
            <a:avLst/>
          </a:prstGeom>
          <a:solidFill>
            <a:srgbClr val="AAE571">
              <a:alpha val="64000"/>
            </a:srgbClr>
          </a:solidFill>
          <a:ln w="38100">
            <a:solidFill>
              <a:schemeClr val="tx1"/>
            </a:solidFill>
          </a:ln>
        </p:spPr>
        <p:txBody>
          <a:bodyPr wrap="square" rtlCol="0">
            <a:spAutoFit/>
          </a:bodyPr>
          <a:lstStyle/>
          <a:p>
            <a:pPr algn="ctr"/>
            <a:r>
              <a:rPr lang="en-US" sz="4800" b="1" dirty="0"/>
              <a:t>YES!</a:t>
            </a:r>
          </a:p>
        </p:txBody>
      </p:sp>
      <p:sp>
        <p:nvSpPr>
          <p:cNvPr id="17" name="Freeform 6">
            <a:extLst>
              <a:ext uri="{FF2B5EF4-FFF2-40B4-BE49-F238E27FC236}">
                <a16:creationId xmlns:a16="http://schemas.microsoft.com/office/drawing/2014/main" id="{98BDE1CC-AD6B-AF4E-6B75-28D670BA8B99}"/>
              </a:ext>
            </a:extLst>
          </p:cNvPr>
          <p:cNvSpPr/>
          <p:nvPr/>
        </p:nvSpPr>
        <p:spPr>
          <a:xfrm rot="10800000" flipH="1">
            <a:off x="99415" y="4028789"/>
            <a:ext cx="17943518" cy="6088405"/>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dpi="0" rotWithShape="1">
            <a:blip r:embed="rId2">
              <a:alphaModFix amt="70000"/>
              <a:extLst>
                <a:ext uri="{96DAC541-7B7A-43D3-8B79-37D633B846F1}">
                  <asvg:svgBlip xmlns:asvg="http://schemas.microsoft.com/office/drawing/2016/SVG/main" r:embed="rId3"/>
                </a:ext>
              </a:extLst>
            </a:blip>
            <a:srcRect/>
            <a:stretch>
              <a:fillRect l="-35816" t="-348918"/>
            </a:stretch>
          </a:blipFill>
        </p:spPr>
        <p:txBody>
          <a:bodyPr/>
          <a:lstStyle/>
          <a:p>
            <a:endParaRPr lang="en-US" dirty="0"/>
          </a:p>
        </p:txBody>
      </p:sp>
      <p:sp>
        <p:nvSpPr>
          <p:cNvPr id="16" name="TextBox 15">
            <a:extLst>
              <a:ext uri="{FF2B5EF4-FFF2-40B4-BE49-F238E27FC236}">
                <a16:creationId xmlns:a16="http://schemas.microsoft.com/office/drawing/2014/main" id="{4F3CFAC3-FAB0-68BF-7ADF-F77CA7DDBB13}"/>
              </a:ext>
            </a:extLst>
          </p:cNvPr>
          <p:cNvSpPr txBox="1"/>
          <p:nvPr/>
        </p:nvSpPr>
        <p:spPr>
          <a:xfrm>
            <a:off x="700510" y="6972044"/>
            <a:ext cx="8900690" cy="2462213"/>
          </a:xfrm>
          <a:prstGeom prst="rect">
            <a:avLst/>
          </a:prstGeom>
          <a:solidFill>
            <a:srgbClr val="A3DBFF">
              <a:alpha val="99000"/>
            </a:srgbClr>
          </a:solidFill>
          <a:ln w="38100">
            <a:solidFill>
              <a:schemeClr val="tx1"/>
            </a:solidFill>
          </a:ln>
        </p:spPr>
        <p:txBody>
          <a:bodyPr wrap="square" rtlCol="0">
            <a:spAutoFit/>
          </a:bodyPr>
          <a:lstStyle/>
          <a:p>
            <a:pPr algn="r"/>
            <a:r>
              <a:rPr lang="en-US" sz="2800" b="1" dirty="0"/>
              <a:t>Deadline to HOLD caucus or make DIRECT APPOINTMENT:</a:t>
            </a:r>
          </a:p>
          <a:p>
            <a:pPr algn="r"/>
            <a:r>
              <a:rPr lang="en-US" sz="2800" dirty="0"/>
              <a:t>NOON, July 3, 2026</a:t>
            </a:r>
          </a:p>
          <a:p>
            <a:pPr algn="ctr"/>
            <a:endParaRPr lang="en-US" sz="700" dirty="0">
              <a:solidFill>
                <a:schemeClr val="accent2"/>
              </a:solidFill>
              <a:latin typeface="Tufuli Arabic Semi-Bold" panose="020B0604020202020204" charset="-78"/>
              <a:cs typeface="Tufuli Arabic Semi-Bold" panose="020B0604020202020204" charset="-78"/>
            </a:endParaRPr>
          </a:p>
          <a:p>
            <a:pPr algn="ctr"/>
            <a:r>
              <a:rPr lang="en-US" sz="2800" b="1" dirty="0">
                <a:solidFill>
                  <a:schemeClr val="accent2"/>
                </a:solidFill>
                <a:latin typeface="Tufuli Arabic Semi-Bold" panose="020B0604020202020204" charset="-78"/>
                <a:cs typeface="Tufuli Arabic Semi-Bold" panose="020B0604020202020204" charset="-78"/>
              </a:rPr>
              <a:t>-- BUT DUE TO JULY 4 HOLIDAY --</a:t>
            </a:r>
          </a:p>
          <a:p>
            <a:pPr algn="ctr"/>
            <a:endParaRPr lang="en-US" sz="700" dirty="0">
              <a:solidFill>
                <a:schemeClr val="accent2"/>
              </a:solidFill>
              <a:latin typeface="Tufuli Arabic Semi-Bold" panose="020B0604020202020204" charset="-78"/>
              <a:cs typeface="Tufuli Arabic Semi-Bold" panose="020B0604020202020204" charset="-78"/>
            </a:endParaRPr>
          </a:p>
          <a:p>
            <a:pPr algn="r"/>
            <a:r>
              <a:rPr lang="en-US" sz="2800" b="1" dirty="0"/>
              <a:t>Deadline to FILE Candidate Selection Paperwork with CEB:</a:t>
            </a:r>
          </a:p>
          <a:p>
            <a:pPr algn="r"/>
            <a:r>
              <a:rPr lang="en-US" sz="2800" dirty="0"/>
              <a:t>NOON, July 6, 2026</a:t>
            </a:r>
            <a:endParaRPr lang="en-US" sz="2800" b="1" dirty="0"/>
          </a:p>
        </p:txBody>
      </p:sp>
      <p:grpSp>
        <p:nvGrpSpPr>
          <p:cNvPr id="12" name="Group 4">
            <a:extLst>
              <a:ext uri="{FF2B5EF4-FFF2-40B4-BE49-F238E27FC236}">
                <a16:creationId xmlns:a16="http://schemas.microsoft.com/office/drawing/2014/main" id="{25996424-161D-6C61-096A-A8FBC66E6A0F}"/>
              </a:ext>
            </a:extLst>
          </p:cNvPr>
          <p:cNvGrpSpPr/>
          <p:nvPr/>
        </p:nvGrpSpPr>
        <p:grpSpPr>
          <a:xfrm>
            <a:off x="-1595221" y="4112501"/>
            <a:ext cx="10841265" cy="2491755"/>
            <a:chOff x="963" y="0"/>
            <a:chExt cx="1334403" cy="1569108"/>
          </a:xfrm>
          <a:solidFill>
            <a:srgbClr val="00B050"/>
          </a:solidFill>
        </p:grpSpPr>
        <p:sp>
          <p:nvSpPr>
            <p:cNvPr id="13" name="Freeform 5">
              <a:extLst>
                <a:ext uri="{FF2B5EF4-FFF2-40B4-BE49-F238E27FC236}">
                  <a16:creationId xmlns:a16="http://schemas.microsoft.com/office/drawing/2014/main" id="{43568741-4DAB-E935-D012-3A62F629A962}"/>
                </a:ext>
              </a:extLst>
            </p:cNvPr>
            <p:cNvSpPr/>
            <p:nvPr/>
          </p:nvSpPr>
          <p:spPr>
            <a:xfrm>
              <a:off x="963" y="0"/>
              <a:ext cx="1334403" cy="1569108"/>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grpFill/>
            <a:ln w="85725" cap="sq">
              <a:solidFill>
                <a:srgbClr val="000000"/>
              </a:solidFill>
              <a:prstDash val="solid"/>
              <a:miter/>
            </a:ln>
          </p:spPr>
          <p:txBody>
            <a:bodyPr/>
            <a:lstStyle/>
            <a:p>
              <a:endParaRPr lang="en-US"/>
            </a:p>
          </p:txBody>
        </p:sp>
      </p:grpSp>
      <p:sp>
        <p:nvSpPr>
          <p:cNvPr id="14" name="Freeform 4">
            <a:extLst>
              <a:ext uri="{FF2B5EF4-FFF2-40B4-BE49-F238E27FC236}">
                <a16:creationId xmlns:a16="http://schemas.microsoft.com/office/drawing/2014/main" id="{37704834-1DF1-20C4-7AB1-9AE2A594554C}"/>
              </a:ext>
            </a:extLst>
          </p:cNvPr>
          <p:cNvSpPr/>
          <p:nvPr/>
        </p:nvSpPr>
        <p:spPr>
          <a:xfrm rot="16200000">
            <a:off x="3583044" y="887777"/>
            <a:ext cx="2612287" cy="9061735"/>
          </a:xfrm>
          <a:custGeom>
            <a:avLst/>
            <a:gdLst/>
            <a:ahLst/>
            <a:cxnLst/>
            <a:rect l="l" t="t" r="r" b="b"/>
            <a:pathLst>
              <a:path w="1745479" h="2064545">
                <a:moveTo>
                  <a:pt x="0" y="0"/>
                </a:moveTo>
                <a:lnTo>
                  <a:pt x="1745479" y="0"/>
                </a:lnTo>
                <a:lnTo>
                  <a:pt x="1745479" y="2064545"/>
                </a:lnTo>
                <a:lnTo>
                  <a:pt x="0" y="20645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a:extLst>
              <a:ext uri="{FF2B5EF4-FFF2-40B4-BE49-F238E27FC236}">
                <a16:creationId xmlns:a16="http://schemas.microsoft.com/office/drawing/2014/main" id="{DDA3F6EC-F545-6D98-5A5B-B87D67308705}"/>
              </a:ext>
            </a:extLst>
          </p:cNvPr>
          <p:cNvSpPr txBox="1"/>
          <p:nvPr/>
        </p:nvSpPr>
        <p:spPr>
          <a:xfrm>
            <a:off x="1313747" y="4725529"/>
            <a:ext cx="5486400" cy="1292662"/>
          </a:xfrm>
          <a:prstGeom prst="rect">
            <a:avLst/>
          </a:prstGeom>
        </p:spPr>
        <p:txBody>
          <a:bodyPr wrap="square" lIns="0" tIns="0" rIns="0" bIns="0" rtlCol="0" anchor="t">
            <a:spAutoFit/>
          </a:bodyPr>
          <a:lstStyle/>
          <a:p>
            <a:pPr marL="0" lvl="0" indent="0" algn="ctr"/>
            <a:r>
              <a:rPr lang="en-US" sz="2800" b="1" u="none" strike="noStrike" dirty="0">
                <a:solidFill>
                  <a:srgbClr val="000102"/>
                </a:solidFill>
                <a:latin typeface="+mj-lt"/>
                <a:ea typeface="KG Primary Penmanship"/>
                <a:cs typeface="KG Primary Penmanship"/>
                <a:sym typeface="KG Primary Penmanship"/>
              </a:rPr>
              <a:t>“We only had 1 D &amp; 2 Rs file </a:t>
            </a:r>
            <a:br>
              <a:rPr lang="en-US" sz="2800" b="1" u="none" strike="noStrike" dirty="0">
                <a:solidFill>
                  <a:srgbClr val="000102"/>
                </a:solidFill>
                <a:latin typeface="+mj-lt"/>
                <a:ea typeface="KG Primary Penmanship"/>
                <a:cs typeface="KG Primary Penmanship"/>
                <a:sym typeface="KG Primary Penmanship"/>
              </a:rPr>
            </a:br>
            <a:r>
              <a:rPr lang="en-US" sz="2800" b="1" u="none" strike="noStrike" dirty="0">
                <a:solidFill>
                  <a:srgbClr val="000102"/>
                </a:solidFill>
                <a:latin typeface="+mj-lt"/>
                <a:ea typeface="KG Primary Penmanship"/>
                <a:cs typeface="KG Primary Penmanship"/>
                <a:sym typeface="KG Primary Penmanship"/>
              </a:rPr>
              <a:t>to run in a vote for 3 race. Can the parties fill these vacancies?</a:t>
            </a:r>
            <a:endParaRPr lang="en-US" sz="2800" b="1" u="none" strike="noStrike" dirty="0">
              <a:solidFill>
                <a:srgbClr val="000102"/>
              </a:solidFill>
              <a:latin typeface="KG Primary Penmanship"/>
              <a:ea typeface="KG Primary Penmanship"/>
              <a:cs typeface="KG Primary Penmanship"/>
              <a:sym typeface="KG Primary Penmanship"/>
            </a:endParaRPr>
          </a:p>
        </p:txBody>
      </p:sp>
      <p:sp>
        <p:nvSpPr>
          <p:cNvPr id="9" name="TextBox 10">
            <a:extLst>
              <a:ext uri="{FF2B5EF4-FFF2-40B4-BE49-F238E27FC236}">
                <a16:creationId xmlns:a16="http://schemas.microsoft.com/office/drawing/2014/main" id="{CC294578-18B4-B46C-7F8F-EFAA9EC3C839}"/>
              </a:ext>
            </a:extLst>
          </p:cNvPr>
          <p:cNvSpPr txBox="1"/>
          <p:nvPr/>
        </p:nvSpPr>
        <p:spPr>
          <a:xfrm>
            <a:off x="12297128" y="5848649"/>
            <a:ext cx="4099276" cy="3323987"/>
          </a:xfrm>
          <a:prstGeom prst="rect">
            <a:avLst/>
          </a:prstGeom>
          <a:solidFill>
            <a:schemeClr val="bg1">
              <a:alpha val="89000"/>
            </a:schemeClr>
          </a:solidFill>
        </p:spPr>
        <p:txBody>
          <a:bodyPr wrap="square" lIns="0" tIns="0" rIns="0" bIns="0" rtlCol="0" anchor="t">
            <a:spAutoFit/>
          </a:bodyPr>
          <a:lstStyle/>
          <a:p>
            <a:pPr marL="0" lvl="0" indent="0" algn="ctr"/>
            <a:r>
              <a:rPr lang="en-US" sz="3600" b="1" u="none" strike="noStrike" dirty="0">
                <a:solidFill>
                  <a:srgbClr val="000102"/>
                </a:solidFill>
                <a:latin typeface="+mj-lt"/>
                <a:ea typeface="KG Primary Penmanship"/>
                <a:cs typeface="KG Primary Penmanship"/>
                <a:sym typeface="KG Primary Penmanship"/>
              </a:rPr>
              <a:t>“When do the parties have to hold their caucus/make appointment to fill a ballot vacancy – </a:t>
            </a:r>
            <a:br>
              <a:rPr lang="en-US" sz="3600" b="1" u="none" strike="noStrike" dirty="0">
                <a:solidFill>
                  <a:srgbClr val="000102"/>
                </a:solidFill>
                <a:latin typeface="+mj-lt"/>
                <a:ea typeface="KG Primary Penmanship"/>
                <a:cs typeface="KG Primary Penmanship"/>
                <a:sym typeface="KG Primary Penmanship"/>
              </a:rPr>
            </a:br>
            <a:r>
              <a:rPr lang="en-US" sz="3600" b="1" u="none" strike="noStrike" dirty="0">
                <a:solidFill>
                  <a:srgbClr val="000102"/>
                </a:solidFill>
                <a:latin typeface="+mj-lt"/>
                <a:ea typeface="KG Primary Penmanship"/>
                <a:cs typeface="KG Primary Penmanship"/>
                <a:sym typeface="KG Primary Penmanship"/>
              </a:rPr>
              <a:t>July 3 or July 6?” </a:t>
            </a:r>
            <a:endParaRPr lang="en-US" sz="3600" b="1" u="none" strike="noStrike" dirty="0">
              <a:solidFill>
                <a:srgbClr val="000102"/>
              </a:solidFill>
              <a:latin typeface="KG Primary Penmanship"/>
              <a:ea typeface="KG Primary Penmanship"/>
              <a:cs typeface="KG Primary Penmanship"/>
              <a:sym typeface="KG Primary Penmanship"/>
            </a:endParaRPr>
          </a:p>
        </p:txBody>
      </p:sp>
    </p:spTree>
    <p:extLst>
      <p:ext uri="{BB962C8B-B14F-4D97-AF65-F5344CB8AC3E}">
        <p14:creationId xmlns:p14="http://schemas.microsoft.com/office/powerpoint/2010/main" val="170828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16" grpId="0" animBg="1"/>
      <p:bldP spid="14" grpId="0" animBg="1"/>
      <p:bldP spid="10"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0819355" y="-2946942"/>
            <a:ext cx="10866606" cy="13790594"/>
            <a:chOff x="0" y="0"/>
            <a:chExt cx="1336329" cy="1576926"/>
          </a:xfrm>
        </p:grpSpPr>
        <p:sp>
          <p:nvSpPr>
            <p:cNvPr id="3" name="Freeform 3"/>
            <p:cNvSpPr/>
            <p:nvPr/>
          </p:nvSpPr>
          <p:spPr>
            <a:xfrm>
              <a:off x="959" y="0"/>
              <a:ext cx="1334412" cy="1576926"/>
            </a:xfrm>
            <a:custGeom>
              <a:avLst/>
              <a:gdLst/>
              <a:ahLst/>
              <a:cxnLst/>
              <a:rect l="l" t="t" r="r" b="b"/>
              <a:pathLst>
                <a:path w="1334412" h="1576926">
                  <a:moveTo>
                    <a:pt x="210191" y="0"/>
                  </a:moveTo>
                  <a:lnTo>
                    <a:pt x="1327421" y="0"/>
                  </a:lnTo>
                  <a:cubicBezTo>
                    <a:pt x="1329431" y="0"/>
                    <a:pt x="1331343" y="865"/>
                    <a:pt x="1332671" y="2374"/>
                  </a:cubicBezTo>
                  <a:cubicBezTo>
                    <a:pt x="1333998" y="3884"/>
                    <a:pt x="1334611" y="5891"/>
                    <a:pt x="1334354" y="7884"/>
                  </a:cubicBezTo>
                  <a:lnTo>
                    <a:pt x="1133186" y="1569041"/>
                  </a:lnTo>
                  <a:cubicBezTo>
                    <a:pt x="1132605" y="1573550"/>
                    <a:pt x="1128767" y="1576926"/>
                    <a:pt x="1124221" y="1576926"/>
                  </a:cubicBezTo>
                  <a:lnTo>
                    <a:pt x="6991" y="1576926"/>
                  </a:lnTo>
                  <a:cubicBezTo>
                    <a:pt x="4981" y="1576926"/>
                    <a:pt x="3068" y="1576061"/>
                    <a:pt x="1741" y="1574551"/>
                  </a:cubicBezTo>
                  <a:cubicBezTo>
                    <a:pt x="414" y="1573042"/>
                    <a:pt x="-200" y="1571035"/>
                    <a:pt x="57" y="1569041"/>
                  </a:cubicBezTo>
                  <a:lnTo>
                    <a:pt x="201225" y="7884"/>
                  </a:lnTo>
                  <a:cubicBezTo>
                    <a:pt x="201806" y="3376"/>
                    <a:pt x="205645" y="0"/>
                    <a:pt x="210191" y="0"/>
                  </a:cubicBezTo>
                  <a:close/>
                </a:path>
              </a:pathLst>
            </a:custGeom>
            <a:solidFill>
              <a:srgbClr val="54A1E4"/>
            </a:solidFill>
            <a:ln w="85725" cap="sq">
              <a:solidFill>
                <a:srgbClr val="000000"/>
              </a:solidFill>
              <a:prstDash val="solid"/>
              <a:miter/>
            </a:ln>
          </p:spPr>
          <p:txBody>
            <a:bodyPr/>
            <a:lstStyle/>
            <a:p>
              <a:endParaRPr lang="en-US"/>
            </a:p>
          </p:txBody>
        </p:sp>
      </p:grpSp>
      <p:sp>
        <p:nvSpPr>
          <p:cNvPr id="4" name="Freeform 4"/>
          <p:cNvSpPr/>
          <p:nvPr/>
        </p:nvSpPr>
        <p:spPr>
          <a:xfrm rot="-4981613" flipH="1">
            <a:off x="9197747" y="-928553"/>
            <a:ext cx="11932106" cy="6717793"/>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a:blip r:embed="rId2">
              <a:extLst>
                <a:ext uri="{96DAC541-7B7A-43D3-8B79-37D633B846F1}">
                  <asvg:svgBlip xmlns:asvg="http://schemas.microsoft.com/office/drawing/2016/SVG/main" r:embed="rId3"/>
                </a:ext>
              </a:extLst>
            </a:blip>
            <a:stretch>
              <a:fillRect l="-35816" t="-141236"/>
            </a:stretch>
          </a:blipFill>
        </p:spPr>
        <p:txBody>
          <a:bodyPr/>
          <a:lstStyle/>
          <a:p>
            <a:endParaRPr lang="en-US"/>
          </a:p>
        </p:txBody>
      </p:sp>
      <p:sp>
        <p:nvSpPr>
          <p:cNvPr id="5" name="Freeform 5"/>
          <p:cNvSpPr/>
          <p:nvPr/>
        </p:nvSpPr>
        <p:spPr>
          <a:xfrm flipH="1">
            <a:off x="12039600" y="2896269"/>
            <a:ext cx="6248400" cy="7480892"/>
          </a:xfrm>
          <a:custGeom>
            <a:avLst/>
            <a:gdLst/>
            <a:ahLst/>
            <a:cxnLst/>
            <a:rect l="l" t="t" r="r" b="b"/>
            <a:pathLst>
              <a:path w="7045640" h="7480892">
                <a:moveTo>
                  <a:pt x="7045640" y="0"/>
                </a:moveTo>
                <a:lnTo>
                  <a:pt x="0" y="0"/>
                </a:lnTo>
                <a:lnTo>
                  <a:pt x="0" y="7480892"/>
                </a:lnTo>
                <a:lnTo>
                  <a:pt x="7045640" y="7480892"/>
                </a:lnTo>
                <a:lnTo>
                  <a:pt x="7045640" y="0"/>
                </a:lnTo>
                <a:close/>
              </a:path>
            </a:pathLst>
          </a:custGeom>
          <a:blipFill>
            <a:blip r:embed="rId4">
              <a:extLst>
                <a:ext uri="{96DAC541-7B7A-43D3-8B79-37D633B846F1}">
                  <asvg:svgBlip xmlns:asvg="http://schemas.microsoft.com/office/drawing/2016/SVG/main" r:embed="rId5"/>
                </a:ext>
              </a:extLst>
            </a:blip>
            <a:stretch>
              <a:fillRect l="-12759" r="1"/>
            </a:stretch>
          </a:blipFill>
        </p:spPr>
        <p:txBody>
          <a:bodyPr/>
          <a:lstStyle/>
          <a:p>
            <a:endParaRPr lang="en-US" dirty="0"/>
          </a:p>
        </p:txBody>
      </p:sp>
      <p:sp>
        <p:nvSpPr>
          <p:cNvPr id="7" name="TextBox 7"/>
          <p:cNvSpPr txBox="1"/>
          <p:nvPr/>
        </p:nvSpPr>
        <p:spPr>
          <a:xfrm>
            <a:off x="946076" y="513862"/>
            <a:ext cx="6522571" cy="1282402"/>
          </a:xfrm>
          <a:prstGeom prst="rect">
            <a:avLst/>
          </a:prstGeom>
        </p:spPr>
        <p:txBody>
          <a:bodyPr lIns="0" tIns="0" rIns="0" bIns="0" rtlCol="0" anchor="t">
            <a:spAutoFit/>
          </a:bodyPr>
          <a:lstStyle/>
          <a:p>
            <a:pPr algn="l">
              <a:lnSpc>
                <a:spcPts val="9986"/>
              </a:lnSpc>
            </a:pPr>
            <a:r>
              <a:rPr lang="en-US" sz="8185" b="1" dirty="0">
                <a:solidFill>
                  <a:srgbClr val="7030A0"/>
                </a:solidFill>
                <a:latin typeface="Tufuli Arabic Semi-Bold"/>
                <a:ea typeface="Tufuli Arabic Semi-Bold"/>
                <a:cs typeface="Tufuli Arabic Semi-Bold"/>
                <a:sym typeface="Tufuli Arabic Semi-Bold"/>
              </a:rPr>
              <a:t>Acronyms</a:t>
            </a:r>
          </a:p>
        </p:txBody>
      </p:sp>
      <p:sp>
        <p:nvSpPr>
          <p:cNvPr id="8" name="TextBox 8"/>
          <p:cNvSpPr txBox="1"/>
          <p:nvPr/>
        </p:nvSpPr>
        <p:spPr>
          <a:xfrm>
            <a:off x="775714" y="1777376"/>
            <a:ext cx="10051439" cy="6754157"/>
          </a:xfrm>
          <a:prstGeom prst="rect">
            <a:avLst/>
          </a:prstGeom>
        </p:spPr>
        <p:txBody>
          <a:bodyPr wrap="square" lIns="0" tIns="0" rIns="0" bIns="0" rtlCol="0" anchor="t">
            <a:spAutoFit/>
          </a:bodyPr>
          <a:lstStyle/>
          <a:p>
            <a:pPr marL="676861" lvl="1" indent="-338431">
              <a:buFont typeface="Arial"/>
              <a:buChar char="•"/>
            </a:pPr>
            <a:r>
              <a:rPr lang="en-US" sz="3135" spc="15" dirty="0">
                <a:solidFill>
                  <a:srgbClr val="000102"/>
                </a:solidFill>
                <a:latin typeface="+mj-lt"/>
                <a:ea typeface="KG Primary Penmanship"/>
                <a:cs typeface="KG Primary Penmanship"/>
                <a:sym typeface="KG Primary Penmanship"/>
              </a:rPr>
              <a:t>ABS: Absentee</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CEB: County Election Board</a:t>
            </a:r>
          </a:p>
          <a:p>
            <a:pPr marL="676861" lvl="1" indent="-338431" algn="l">
              <a:buFont typeface="Arial"/>
              <a:buChar char="•"/>
            </a:pPr>
            <a:r>
              <a:rPr lang="en-US" sz="3135" u="none" strike="noStrike" spc="15" dirty="0" err="1">
                <a:solidFill>
                  <a:srgbClr val="000102"/>
                </a:solidFill>
                <a:latin typeface="+mj-lt"/>
                <a:ea typeface="KG Primary Penmanship"/>
                <a:cs typeface="KG Primary Penmanship"/>
                <a:sym typeface="KG Primary Penmanship"/>
              </a:rPr>
              <a:t>ePB</a:t>
            </a:r>
            <a:r>
              <a:rPr lang="en-US" sz="3135" u="none" strike="noStrike" spc="15" dirty="0">
                <a:solidFill>
                  <a:srgbClr val="000102"/>
                </a:solidFill>
                <a:latin typeface="+mj-lt"/>
                <a:ea typeface="KG Primary Penmanship"/>
                <a:cs typeface="KG Primary Penmanship"/>
                <a:sym typeface="KG Primary Penmanship"/>
              </a:rPr>
              <a:t>: Electronic Poll Book</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D/R/L: Democratic, Republican, Libertarian Parties</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FPCA: Federal Post Card Application</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FWAB: Federal Write-In Absentee Ballot</a:t>
            </a:r>
          </a:p>
          <a:p>
            <a:pPr marL="676861" lvl="1" indent="-338431">
              <a:buFont typeface="Arial"/>
              <a:buChar char="•"/>
            </a:pPr>
            <a:r>
              <a:rPr lang="en-US" sz="3135" spc="15" dirty="0">
                <a:solidFill>
                  <a:srgbClr val="000102"/>
                </a:solidFill>
                <a:latin typeface="+mj-lt"/>
                <a:ea typeface="KG Primary Penmanship"/>
                <a:cs typeface="KG Primary Penmanship"/>
                <a:sym typeface="KG Primary Penmanship"/>
              </a:rPr>
              <a:t>IED: Indiana Election Division</a:t>
            </a:r>
          </a:p>
          <a:p>
            <a:pPr marL="676861" lvl="1" indent="-338431">
              <a:buFont typeface="Arial"/>
              <a:buChar char="•"/>
            </a:pPr>
            <a:r>
              <a:rPr lang="en-US" sz="3135" spc="15" dirty="0">
                <a:solidFill>
                  <a:srgbClr val="000102"/>
                </a:solidFill>
                <a:latin typeface="+mj-lt"/>
                <a:ea typeface="KG Primary Penmanship"/>
                <a:cs typeface="KG Primary Penmanship"/>
                <a:sym typeface="KG Primary Penmanship"/>
              </a:rPr>
              <a:t>IEC: Indiana Election Commission</a:t>
            </a:r>
          </a:p>
          <a:p>
            <a:pPr marL="676861" lvl="1" indent="-338431">
              <a:buFont typeface="Arial"/>
              <a:buChar char="•"/>
            </a:pPr>
            <a:r>
              <a:rPr lang="en-US" sz="3135" spc="15" dirty="0">
                <a:solidFill>
                  <a:srgbClr val="000102"/>
                </a:solidFill>
                <a:latin typeface="+mj-lt"/>
                <a:ea typeface="KG Primary Penmanship"/>
                <a:cs typeface="KG Primary Penmanship"/>
                <a:sym typeface="KG Primary Penmanship"/>
              </a:rPr>
              <a:t>M/O: Military &amp; Overseas Voters</a:t>
            </a:r>
          </a:p>
          <a:p>
            <a:pPr marL="676861" lvl="1" indent="-338431">
              <a:buFont typeface="Arial"/>
              <a:buChar char="•"/>
            </a:pPr>
            <a:r>
              <a:rPr lang="en-US" sz="3135" spc="15" dirty="0">
                <a:solidFill>
                  <a:srgbClr val="000102"/>
                </a:solidFill>
                <a:latin typeface="+mj-lt"/>
                <a:ea typeface="KG Primary Penmanship"/>
                <a:cs typeface="KG Primary Penmanship"/>
                <a:sym typeface="KG Primary Penmanship"/>
              </a:rPr>
              <a:t>PC: Precinct Committeeman</a:t>
            </a:r>
          </a:p>
          <a:p>
            <a:pPr marL="676861" lvl="1" indent="-338431">
              <a:buFont typeface="Arial"/>
              <a:buChar char="•"/>
            </a:pPr>
            <a:r>
              <a:rPr lang="en-US" sz="3135" spc="15" dirty="0">
                <a:solidFill>
                  <a:srgbClr val="000102"/>
                </a:solidFill>
                <a:latin typeface="+mj-lt"/>
                <a:ea typeface="KG Primary Penmanship"/>
                <a:cs typeface="KG Primary Penmanship"/>
                <a:sym typeface="KG Primary Penmanship"/>
              </a:rPr>
              <a:t>SAMC: Statewide Address Mailing Confirmation Notice</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TTX: Table Top Exercise</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VLM: Voter List Maintenance</a:t>
            </a:r>
          </a:p>
          <a:p>
            <a:pPr marL="676861" lvl="1" indent="-338431" algn="l">
              <a:buFont typeface="Arial"/>
              <a:buChar char="•"/>
            </a:pPr>
            <a:r>
              <a:rPr lang="en-US" sz="3135" u="none" strike="noStrike" spc="15" dirty="0">
                <a:solidFill>
                  <a:srgbClr val="000102"/>
                </a:solidFill>
                <a:latin typeface="+mj-lt"/>
                <a:ea typeface="KG Primary Penmanship"/>
                <a:cs typeface="KG Primary Penmanship"/>
                <a:sym typeface="KG Primary Penmanship"/>
              </a:rPr>
              <a:t>VR: Voter Registration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9731-E9D7-C245-E6E4-FF70DE70077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78ACBBB-0F29-F93E-E50C-72B4EDC7B678}"/>
              </a:ext>
            </a:extLst>
          </p:cNvPr>
          <p:cNvGrpSpPr/>
          <p:nvPr/>
        </p:nvGrpSpPr>
        <p:grpSpPr>
          <a:xfrm>
            <a:off x="-2819400" y="-2032375"/>
            <a:ext cx="9781904" cy="13722223"/>
            <a:chOff x="0" y="0"/>
            <a:chExt cx="1118540" cy="1569107"/>
          </a:xfrm>
          <a:solidFill>
            <a:srgbClr val="92D050"/>
          </a:solidFill>
        </p:grpSpPr>
        <p:sp>
          <p:nvSpPr>
            <p:cNvPr id="4" name="Freeform 4">
              <a:extLst>
                <a:ext uri="{FF2B5EF4-FFF2-40B4-BE49-F238E27FC236}">
                  <a16:creationId xmlns:a16="http://schemas.microsoft.com/office/drawing/2014/main" id="{8C64EBF8-FC1E-221C-700E-94FF456CB5E1}"/>
                </a:ext>
              </a:extLst>
            </p:cNvPr>
            <p:cNvSpPr/>
            <p:nvPr/>
          </p:nvSpPr>
          <p:spPr>
            <a:xfrm>
              <a:off x="1151" y="0"/>
              <a:ext cx="1116239" cy="1569108"/>
            </a:xfrm>
            <a:custGeom>
              <a:avLst/>
              <a:gdLst/>
              <a:ahLst/>
              <a:cxnLst/>
              <a:rect l="l" t="t" r="r" b="b"/>
              <a:pathLst>
                <a:path w="1116239" h="1569108">
                  <a:moveTo>
                    <a:pt x="211546" y="0"/>
                  </a:moveTo>
                  <a:lnTo>
                    <a:pt x="1107892" y="0"/>
                  </a:lnTo>
                  <a:cubicBezTo>
                    <a:pt x="1110292" y="0"/>
                    <a:pt x="1112577" y="1034"/>
                    <a:pt x="1114161" y="2837"/>
                  </a:cubicBezTo>
                  <a:cubicBezTo>
                    <a:pt x="1115746" y="4640"/>
                    <a:pt x="1116478" y="7038"/>
                    <a:pt x="1116170" y="9419"/>
                  </a:cubicBezTo>
                  <a:lnTo>
                    <a:pt x="915409" y="1559689"/>
                  </a:lnTo>
                  <a:cubicBezTo>
                    <a:pt x="914711" y="1565076"/>
                    <a:pt x="910124" y="1569108"/>
                    <a:pt x="904692" y="1569108"/>
                  </a:cubicBezTo>
                  <a:lnTo>
                    <a:pt x="8346" y="1569108"/>
                  </a:lnTo>
                  <a:cubicBezTo>
                    <a:pt x="5946" y="1569108"/>
                    <a:pt x="3662" y="1568074"/>
                    <a:pt x="2077" y="1566271"/>
                  </a:cubicBezTo>
                  <a:cubicBezTo>
                    <a:pt x="492" y="1564468"/>
                    <a:pt x="-240" y="1562069"/>
                    <a:pt x="69" y="1559689"/>
                  </a:cubicBezTo>
                  <a:lnTo>
                    <a:pt x="200829" y="9419"/>
                  </a:lnTo>
                  <a:cubicBezTo>
                    <a:pt x="201527" y="4032"/>
                    <a:pt x="206115" y="0"/>
                    <a:pt x="211546" y="0"/>
                  </a:cubicBezTo>
                  <a:close/>
                </a:path>
              </a:pathLst>
            </a:custGeom>
            <a:grpFill/>
            <a:ln w="85725" cap="sq">
              <a:solidFill>
                <a:srgbClr val="000000"/>
              </a:solidFill>
              <a:prstDash val="solid"/>
              <a:miter/>
            </a:ln>
          </p:spPr>
          <p:txBody>
            <a:bodyPr/>
            <a:lstStyle/>
            <a:p>
              <a:endParaRPr lang="en-US"/>
            </a:p>
          </p:txBody>
        </p:sp>
      </p:grpSp>
      <p:sp>
        <p:nvSpPr>
          <p:cNvPr id="5" name="Freeform 5">
            <a:extLst>
              <a:ext uri="{FF2B5EF4-FFF2-40B4-BE49-F238E27FC236}">
                <a16:creationId xmlns:a16="http://schemas.microsoft.com/office/drawing/2014/main" id="{E289F958-6676-F505-A5EF-6812EBF807E8}"/>
              </a:ext>
            </a:extLst>
          </p:cNvPr>
          <p:cNvSpPr/>
          <p:nvPr/>
        </p:nvSpPr>
        <p:spPr>
          <a:xfrm rot="16200000" flipH="1">
            <a:off x="-3064357" y="2188056"/>
            <a:ext cx="11932106" cy="6717793"/>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a:blip r:embed="rId2">
              <a:extLst>
                <a:ext uri="{96DAC541-7B7A-43D3-8B79-37D633B846F1}">
                  <asvg:svgBlip xmlns:asvg="http://schemas.microsoft.com/office/drawing/2016/SVG/main" r:embed="rId3"/>
                </a:ext>
              </a:extLst>
            </a:blip>
            <a:stretch>
              <a:fillRect l="-35816" t="-141236"/>
            </a:stretch>
          </a:blipFill>
          <a:ln cap="sq">
            <a:noFill/>
            <a:prstDash val="solid"/>
            <a:miter/>
          </a:ln>
        </p:spPr>
        <p:txBody>
          <a:bodyPr/>
          <a:lstStyle/>
          <a:p>
            <a:endParaRPr lang="en-US"/>
          </a:p>
        </p:txBody>
      </p:sp>
      <p:sp>
        <p:nvSpPr>
          <p:cNvPr id="10" name="TextBox 10">
            <a:extLst>
              <a:ext uri="{FF2B5EF4-FFF2-40B4-BE49-F238E27FC236}">
                <a16:creationId xmlns:a16="http://schemas.microsoft.com/office/drawing/2014/main" id="{C37776C8-C8D5-580B-5D27-CF4F95217DF4}"/>
              </a:ext>
            </a:extLst>
          </p:cNvPr>
          <p:cNvSpPr txBox="1"/>
          <p:nvPr/>
        </p:nvSpPr>
        <p:spPr>
          <a:xfrm>
            <a:off x="7483883" y="753204"/>
            <a:ext cx="9761780" cy="8780592"/>
          </a:xfrm>
          <a:prstGeom prst="rect">
            <a:avLst/>
          </a:prstGeom>
          <a:solidFill>
            <a:schemeClr val="bg1"/>
          </a:solidFill>
          <a:ln w="28575">
            <a:noFill/>
          </a:ln>
        </p:spPr>
        <p:txBody>
          <a:bodyPr wrap="square" lIns="0" tIns="274320" rIns="0" bIns="274320" rtlCol="0" anchor="t" anchorCtr="0">
            <a:noAutofit/>
          </a:bodyPr>
          <a:lstStyle/>
          <a:p>
            <a:pPr algn="ctr"/>
            <a:r>
              <a:rPr lang="en-US" sz="4800" b="1" dirty="0">
                <a:solidFill>
                  <a:srgbClr val="000102"/>
                </a:solidFill>
                <a:latin typeface="Bangers" panose="020B0604020202020204" charset="0"/>
                <a:ea typeface="KG Primary Penmanship"/>
                <a:cs typeface="KG Primary Penmanship"/>
                <a:sym typeface="KG Primary Penmanship"/>
              </a:rPr>
              <a:t>Noon, July 15, 2026</a:t>
            </a:r>
          </a:p>
          <a:p>
            <a:pPr marL="342900" indent="-342900">
              <a:buFont typeface="Arial" panose="020B0604020202020204" pitchFamily="34" charset="0"/>
              <a:buChar char="•"/>
            </a:pPr>
            <a:r>
              <a:rPr lang="en-US" sz="2400" dirty="0">
                <a:solidFill>
                  <a:srgbClr val="000102"/>
                </a:solidFill>
                <a:latin typeface="+mj-lt"/>
                <a:ea typeface="KG Primary Penmanship"/>
                <a:cs typeface="KG Primary Penmanship"/>
                <a:sym typeface="KG Primary Penmanship"/>
              </a:rPr>
              <a:t>All candidates can withdraw for ANY reason by this deadline</a:t>
            </a:r>
          </a:p>
          <a:p>
            <a:pPr marL="800100" lvl="1" indent="-342900">
              <a:buFont typeface="Arial" panose="020B0604020202020204" pitchFamily="34" charset="0"/>
              <a:buChar char="•"/>
            </a:pPr>
            <a:r>
              <a:rPr lang="en-US" sz="2400" dirty="0">
                <a:solidFill>
                  <a:srgbClr val="000102"/>
                </a:solidFill>
                <a:latin typeface="+mj-lt"/>
                <a:ea typeface="KG Primary Penmanship"/>
                <a:cs typeface="KG Primary Penmanship"/>
                <a:sym typeface="KG Primary Penmanship"/>
              </a:rPr>
              <a:t>D/R/Ls get to fill a ballot vacancy within 30-days of CAN-24 being filed</a:t>
            </a:r>
          </a:p>
          <a:p>
            <a:pPr marL="1257300" lvl="2" indent="-342900">
              <a:buFont typeface="Arial" panose="020B0604020202020204" pitchFamily="34" charset="0"/>
              <a:buChar char="•"/>
            </a:pPr>
            <a:r>
              <a:rPr lang="en-US" sz="2400" dirty="0">
                <a:solidFill>
                  <a:srgbClr val="000102"/>
                </a:solidFill>
                <a:latin typeface="+mj-lt"/>
                <a:ea typeface="KG Primary Penmanship"/>
                <a:cs typeface="KG Primary Penmanship"/>
                <a:sym typeface="KG Primary Penmanship"/>
              </a:rPr>
              <a:t>Follow same forms &amp; vacancy procedures on previous slides (IC 3-13-1); however, final paperwork must be filed not later than noon, five days after vacancy is filled</a:t>
            </a:r>
          </a:p>
          <a:p>
            <a:pPr marL="800100" lvl="1" indent="-342900">
              <a:buFont typeface="Arial" panose="020B0604020202020204" pitchFamily="34" charset="0"/>
              <a:buChar char="•"/>
            </a:pPr>
            <a:r>
              <a:rPr lang="en-US" sz="2400" dirty="0">
                <a:solidFill>
                  <a:srgbClr val="000102"/>
                </a:solidFill>
                <a:latin typeface="+mj-lt"/>
                <a:ea typeface="KG Primary Penmanship"/>
                <a:cs typeface="KG Primary Penmanship"/>
                <a:sym typeface="KG Primary Penmanship"/>
              </a:rPr>
              <a:t>Independents do NOT get to fill ballot vacancies</a:t>
            </a:r>
          </a:p>
          <a:p>
            <a:pPr marL="800100" lvl="1" indent="-342900">
              <a:buFont typeface="Arial" panose="020B0604020202020204" pitchFamily="34" charset="0"/>
              <a:buChar char="•"/>
            </a:pPr>
            <a:r>
              <a:rPr lang="en-US" sz="2400" dirty="0">
                <a:solidFill>
                  <a:srgbClr val="000102"/>
                </a:solidFill>
                <a:latin typeface="+mj-lt"/>
                <a:ea typeface="KG Primary Penmanship"/>
                <a:cs typeface="KG Primary Penmanship"/>
                <a:sym typeface="KG Primary Penmanship"/>
              </a:rPr>
              <a:t>Minor parties may fill ballot vacancies</a:t>
            </a:r>
          </a:p>
          <a:p>
            <a:pPr algn="ctr"/>
            <a:endParaRPr lang="en-US" sz="1600" u="none" strike="noStrike" dirty="0">
              <a:solidFill>
                <a:srgbClr val="000102"/>
              </a:solidFill>
              <a:latin typeface="+mj-lt"/>
              <a:ea typeface="KG Primary Penmanship"/>
              <a:cs typeface="KG Primary Penmanship"/>
              <a:sym typeface="KG Primary Penmanship"/>
            </a:endParaRPr>
          </a:p>
          <a:p>
            <a:pPr algn="ctr"/>
            <a:r>
              <a:rPr lang="en-US" sz="4800" b="1" u="none" strike="noStrike" dirty="0">
                <a:solidFill>
                  <a:srgbClr val="000102"/>
                </a:solidFill>
                <a:latin typeface="Bangers" panose="020B0604020202020204" charset="0"/>
                <a:ea typeface="KG Primary Penmanship"/>
                <a:cs typeface="KG Primary Penmanship"/>
                <a:sym typeface="KG Primary Penmanship"/>
              </a:rPr>
              <a:t>After </a:t>
            </a:r>
            <a:r>
              <a:rPr lang="en-US" sz="4800" b="1" dirty="0">
                <a:solidFill>
                  <a:srgbClr val="000102"/>
                </a:solidFill>
                <a:latin typeface="Bangers" panose="020B0604020202020204" charset="0"/>
                <a:ea typeface="KG Primary Penmanship"/>
                <a:cs typeface="KG Primary Penmanship"/>
                <a:sym typeface="KG Primary Penmanship"/>
              </a:rPr>
              <a:t>Noon, July 15, 2026</a:t>
            </a:r>
          </a:p>
          <a:p>
            <a:pPr marL="342900" indent="-342900">
              <a:buFont typeface="Arial" panose="020B0604020202020204" pitchFamily="34" charset="0"/>
              <a:buChar char="•"/>
            </a:pPr>
            <a:r>
              <a:rPr lang="en-US" sz="2400" dirty="0">
                <a:solidFill>
                  <a:srgbClr val="000102"/>
                </a:solidFill>
                <a:ea typeface="KG Primary Penmanship"/>
                <a:cs typeface="KG Primary Penmanship"/>
                <a:sym typeface="KG Primary Penmanship"/>
              </a:rPr>
              <a:t>All candidates can withdraw for LIMITED reasons by this deadline:</a:t>
            </a:r>
          </a:p>
          <a:p>
            <a:pPr lvl="1"/>
            <a:r>
              <a:rPr lang="en-US" sz="2400" dirty="0">
                <a:solidFill>
                  <a:srgbClr val="000102"/>
                </a:solidFill>
                <a:ea typeface="KG Primary Penmanship"/>
                <a:cs typeface="KG Primary Penmanship"/>
                <a:sym typeface="KG Primary Penmanship"/>
              </a:rPr>
              <a:t>	Death  |  Moved out of Election District  |  Disqualified under IC 3-8-1-5</a:t>
            </a:r>
          </a:p>
          <a:p>
            <a:pPr lvl="1"/>
            <a:r>
              <a:rPr lang="en-US" sz="2400" dirty="0">
                <a:solidFill>
                  <a:srgbClr val="000102"/>
                </a:solidFill>
                <a:ea typeface="KG Primary Penmanship"/>
                <a:cs typeface="KG Primary Penmanship"/>
                <a:sym typeface="KG Primary Penmanship"/>
              </a:rPr>
              <a:t>Conflict with Hatch Act or Judicial Employee Restrictions</a:t>
            </a:r>
          </a:p>
          <a:p>
            <a:pPr marL="342900" indent="-342900">
              <a:buFont typeface="Arial" panose="020B0604020202020204" pitchFamily="34" charset="0"/>
              <a:buChar char="•"/>
            </a:pPr>
            <a:r>
              <a:rPr lang="en-US" sz="2400" dirty="0">
                <a:solidFill>
                  <a:srgbClr val="000102"/>
                </a:solidFill>
                <a:ea typeface="KG Primary Penmanship"/>
                <a:cs typeface="KG Primary Penmanship"/>
                <a:sym typeface="KG Primary Penmanship"/>
              </a:rPr>
              <a:t>Follow same vacancy procedures (IC 3-13-1) noted above</a:t>
            </a:r>
          </a:p>
          <a:p>
            <a:pPr algn="ctr"/>
            <a:endParaRPr lang="en-US" sz="1600" b="1" dirty="0">
              <a:solidFill>
                <a:srgbClr val="000102"/>
              </a:solidFill>
              <a:latin typeface="+mj-lt"/>
              <a:ea typeface="KG Primary Penmanship"/>
              <a:cs typeface="KG Primary Penmanship"/>
              <a:sym typeface="KG Primary Penmanship"/>
            </a:endParaRPr>
          </a:p>
          <a:p>
            <a:pPr algn="ctr"/>
            <a:r>
              <a:rPr lang="en-US" sz="4800" b="1" u="none" strike="noStrike" dirty="0">
                <a:solidFill>
                  <a:srgbClr val="000102"/>
                </a:solidFill>
                <a:latin typeface="Bangers" panose="020B0604020202020204" charset="0"/>
                <a:ea typeface="KG Primary Penmanship"/>
                <a:cs typeface="KG Primary Penmanship"/>
                <a:sym typeface="KG Primary Penmanship"/>
              </a:rPr>
              <a:t>Oct. 4 to Nov. 3, 2026</a:t>
            </a:r>
          </a:p>
          <a:p>
            <a:pPr marL="342900" indent="-342900">
              <a:buFont typeface="Arial" panose="020B0604020202020204" pitchFamily="34" charset="0"/>
              <a:buChar char="•"/>
            </a:pPr>
            <a:r>
              <a:rPr lang="en-US" sz="2400" dirty="0">
                <a:solidFill>
                  <a:srgbClr val="000102"/>
                </a:solidFill>
                <a:ea typeface="KG Primary Penmanship"/>
                <a:cs typeface="KG Primary Penmanship"/>
                <a:sym typeface="KG Primary Penmanship"/>
              </a:rPr>
              <a:t>All candidates can withdraw for LIMITED reasons in final 30 days:</a:t>
            </a:r>
          </a:p>
          <a:p>
            <a:pPr lvl="1"/>
            <a:r>
              <a:rPr lang="en-US" sz="2400" dirty="0">
                <a:solidFill>
                  <a:srgbClr val="000102"/>
                </a:solidFill>
                <a:ea typeface="KG Primary Penmanship"/>
                <a:cs typeface="KG Primary Penmanship"/>
                <a:sym typeface="KG Primary Penmanship"/>
              </a:rPr>
              <a:t>	Death  |  Move out of Election District  |  Disqualified under IC 3-8-1-5</a:t>
            </a:r>
          </a:p>
          <a:p>
            <a:pPr lvl="1"/>
            <a:r>
              <a:rPr lang="en-US" sz="2400" dirty="0">
                <a:solidFill>
                  <a:srgbClr val="000102"/>
                </a:solidFill>
                <a:ea typeface="KG Primary Penmanship"/>
                <a:cs typeface="KG Primary Penmanship"/>
                <a:sym typeface="KG Primary Penmanship"/>
              </a:rPr>
              <a:t>Conflict with Hatch Act or Judicial Employee Restrictions</a:t>
            </a:r>
          </a:p>
          <a:p>
            <a:pPr marL="342900" indent="-342900">
              <a:buFont typeface="Arial" panose="020B0604020202020204" pitchFamily="34" charset="0"/>
              <a:buChar char="•"/>
            </a:pPr>
            <a:r>
              <a:rPr lang="en-US" sz="2400" dirty="0">
                <a:solidFill>
                  <a:srgbClr val="000102"/>
                </a:solidFill>
                <a:ea typeface="KG Primary Penmanship"/>
                <a:cs typeface="KG Primary Penmanship"/>
                <a:sym typeface="KG Primary Penmanship"/>
              </a:rPr>
              <a:t>Follow IC 3-13-2, which has modified vacancy procedures for D/R/L parties, including different forms</a:t>
            </a:r>
          </a:p>
          <a:p>
            <a:pPr algn="ctr"/>
            <a:endParaRPr lang="en-US" sz="4800" b="1" u="none" strike="noStrike" dirty="0">
              <a:solidFill>
                <a:srgbClr val="000102"/>
              </a:solidFill>
              <a:latin typeface="Bangers" panose="020B0604020202020204" charset="0"/>
              <a:ea typeface="KG Primary Penmanship"/>
              <a:cs typeface="KG Primary Penmanship"/>
              <a:sym typeface="KG Primary Penmanship"/>
            </a:endParaRPr>
          </a:p>
        </p:txBody>
      </p:sp>
      <p:sp>
        <p:nvSpPr>
          <p:cNvPr id="2" name="Freeform 16">
            <a:extLst>
              <a:ext uri="{FF2B5EF4-FFF2-40B4-BE49-F238E27FC236}">
                <a16:creationId xmlns:a16="http://schemas.microsoft.com/office/drawing/2014/main" id="{DA2E3430-29F5-FB90-FB89-708765B63FE8}"/>
              </a:ext>
            </a:extLst>
          </p:cNvPr>
          <p:cNvSpPr/>
          <p:nvPr/>
        </p:nvSpPr>
        <p:spPr>
          <a:xfrm>
            <a:off x="-1295400" y="4457701"/>
            <a:ext cx="7125503" cy="5829300"/>
          </a:xfrm>
          <a:custGeom>
            <a:avLst/>
            <a:gdLst/>
            <a:ahLst/>
            <a:cxnLst/>
            <a:rect l="l" t="t" r="r" b="b"/>
            <a:pathLst>
              <a:path w="2178599" h="1635929">
                <a:moveTo>
                  <a:pt x="0" y="0"/>
                </a:moveTo>
                <a:lnTo>
                  <a:pt x="2178598" y="0"/>
                </a:lnTo>
                <a:lnTo>
                  <a:pt x="2178598" y="1635930"/>
                </a:lnTo>
                <a:lnTo>
                  <a:pt x="0" y="1635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0AF7D2F1-6E99-8D5B-6687-C7D87A2EC129}"/>
              </a:ext>
            </a:extLst>
          </p:cNvPr>
          <p:cNvSpPr/>
          <p:nvPr/>
        </p:nvSpPr>
        <p:spPr>
          <a:xfrm>
            <a:off x="-150436" y="324497"/>
            <a:ext cx="6818737" cy="4788160"/>
          </a:xfrm>
          <a:custGeom>
            <a:avLst/>
            <a:gdLst/>
            <a:ahLst/>
            <a:cxnLst/>
            <a:rect l="l" t="t" r="r" b="b"/>
            <a:pathLst>
              <a:path w="5660269" h="2950415">
                <a:moveTo>
                  <a:pt x="0" y="0"/>
                </a:moveTo>
                <a:lnTo>
                  <a:pt x="5660269" y="0"/>
                </a:lnTo>
                <a:lnTo>
                  <a:pt x="5660269" y="2950416"/>
                </a:lnTo>
                <a:lnTo>
                  <a:pt x="0" y="2950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2" name="TextBox 12">
            <a:extLst>
              <a:ext uri="{FF2B5EF4-FFF2-40B4-BE49-F238E27FC236}">
                <a16:creationId xmlns:a16="http://schemas.microsoft.com/office/drawing/2014/main" id="{2B74C38D-9E18-32D4-A3E9-9819880A1DE2}"/>
              </a:ext>
            </a:extLst>
          </p:cNvPr>
          <p:cNvSpPr txBox="1"/>
          <p:nvPr/>
        </p:nvSpPr>
        <p:spPr>
          <a:xfrm>
            <a:off x="381000" y="1577191"/>
            <a:ext cx="5660269" cy="2501454"/>
          </a:xfrm>
          <a:prstGeom prst="rect">
            <a:avLst/>
          </a:prstGeom>
        </p:spPr>
        <p:txBody>
          <a:bodyPr wrap="square" lIns="0" tIns="0" rIns="0" bIns="0" rtlCol="0" anchor="t">
            <a:spAutoFit/>
          </a:bodyPr>
          <a:lstStyle/>
          <a:p>
            <a:pPr marL="0" lvl="0" indent="0" algn="ctr">
              <a:lnSpc>
                <a:spcPts val="6468"/>
              </a:lnSpc>
              <a:spcBef>
                <a:spcPct val="0"/>
              </a:spcBef>
            </a:pPr>
            <a:r>
              <a:rPr lang="en-US" sz="8000" spc="181" dirty="0">
                <a:solidFill>
                  <a:srgbClr val="000000"/>
                </a:solidFill>
                <a:latin typeface="Bangers"/>
                <a:ea typeface="Bangers"/>
                <a:cs typeface="Bangers"/>
                <a:sym typeface="Bangers"/>
              </a:rPr>
              <a:t>d/r/l candidate withdrawal</a:t>
            </a:r>
          </a:p>
        </p:txBody>
      </p:sp>
    </p:spTree>
    <p:extLst>
      <p:ext uri="{BB962C8B-B14F-4D97-AF65-F5344CB8AC3E}">
        <p14:creationId xmlns:p14="http://schemas.microsoft.com/office/powerpoint/2010/main" val="228750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263CD-AAA5-DB66-8777-90719B4DB8FB}"/>
            </a:ext>
          </a:extLst>
        </p:cNvPr>
        <p:cNvGrpSpPr/>
        <p:nvPr/>
      </p:nvGrpSpPr>
      <p:grpSpPr>
        <a:xfrm>
          <a:off x="0" y="0"/>
          <a:ext cx="0" cy="0"/>
          <a:chOff x="0" y="0"/>
          <a:chExt cx="0" cy="0"/>
        </a:xfrm>
      </p:grpSpPr>
      <p:sp>
        <p:nvSpPr>
          <p:cNvPr id="57" name="Freeform 6">
            <a:extLst>
              <a:ext uri="{FF2B5EF4-FFF2-40B4-BE49-F238E27FC236}">
                <a16:creationId xmlns:a16="http://schemas.microsoft.com/office/drawing/2014/main" id="{D81E9D0B-9DB2-1B79-AAE8-6FE0CD2E1212}"/>
              </a:ext>
            </a:extLst>
          </p:cNvPr>
          <p:cNvSpPr/>
          <p:nvPr/>
        </p:nvSpPr>
        <p:spPr>
          <a:xfrm rot="5400000" flipH="1">
            <a:off x="10536398" y="4826591"/>
            <a:ext cx="10287000" cy="5156855"/>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dpi="0" rotWithShape="1">
            <a:blip r:embed="rId2">
              <a:alphaModFix amt="70000"/>
              <a:extLst>
                <a:ext uri="{96DAC541-7B7A-43D3-8B79-37D633B846F1}">
                  <asvg:svgBlip xmlns:asvg="http://schemas.microsoft.com/office/drawing/2016/SVG/main" r:embed="rId3"/>
                </a:ext>
              </a:extLst>
            </a:blip>
            <a:srcRect/>
            <a:stretch>
              <a:fillRect l="-39202" t="-348918" r="-9452"/>
            </a:stretch>
          </a:blipFill>
        </p:spPr>
        <p:txBody>
          <a:bodyPr/>
          <a:lstStyle/>
          <a:p>
            <a:endParaRPr lang="en-US" dirty="0"/>
          </a:p>
        </p:txBody>
      </p:sp>
      <p:sp>
        <p:nvSpPr>
          <p:cNvPr id="56" name="Freeform 6">
            <a:extLst>
              <a:ext uri="{FF2B5EF4-FFF2-40B4-BE49-F238E27FC236}">
                <a16:creationId xmlns:a16="http://schemas.microsoft.com/office/drawing/2014/main" id="{85AB1090-DAA5-DF3A-E259-1847980C8C1C}"/>
              </a:ext>
            </a:extLst>
          </p:cNvPr>
          <p:cNvSpPr/>
          <p:nvPr/>
        </p:nvSpPr>
        <p:spPr>
          <a:xfrm rot="5400000" flipH="1">
            <a:off x="10810906" y="2653787"/>
            <a:ext cx="10287000" cy="4339548"/>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dpi="0" rotWithShape="1">
            <a:blip r:embed="rId2">
              <a:alphaModFix amt="70000"/>
              <a:extLst>
                <a:ext uri="{96DAC541-7B7A-43D3-8B79-37D633B846F1}">
                  <asvg:svgBlip xmlns:asvg="http://schemas.microsoft.com/office/drawing/2016/SVG/main" r:embed="rId3"/>
                </a:ext>
              </a:extLst>
            </a:blip>
            <a:srcRect/>
            <a:stretch>
              <a:fillRect l="-35816" t="-348918"/>
            </a:stretch>
          </a:blipFill>
        </p:spPr>
        <p:txBody>
          <a:bodyPr/>
          <a:lstStyle/>
          <a:p>
            <a:endParaRPr lang="en-US" dirty="0"/>
          </a:p>
        </p:txBody>
      </p:sp>
      <p:grpSp>
        <p:nvGrpSpPr>
          <p:cNvPr id="2" name="Group 2">
            <a:extLst>
              <a:ext uri="{FF2B5EF4-FFF2-40B4-BE49-F238E27FC236}">
                <a16:creationId xmlns:a16="http://schemas.microsoft.com/office/drawing/2014/main" id="{7D945D36-CA28-D61A-AAFA-31B2FAF95C91}"/>
              </a:ext>
            </a:extLst>
          </p:cNvPr>
          <p:cNvGrpSpPr/>
          <p:nvPr/>
        </p:nvGrpSpPr>
        <p:grpSpPr>
          <a:xfrm>
            <a:off x="-4433301" y="-1717616"/>
            <a:ext cx="8531020" cy="13722232"/>
            <a:chOff x="837365" y="124637"/>
            <a:chExt cx="975504" cy="1569108"/>
          </a:xfrm>
          <a:solidFill>
            <a:srgbClr val="FF0000"/>
          </a:solidFill>
        </p:grpSpPr>
        <p:sp>
          <p:nvSpPr>
            <p:cNvPr id="3" name="Freeform 3">
              <a:extLst>
                <a:ext uri="{FF2B5EF4-FFF2-40B4-BE49-F238E27FC236}">
                  <a16:creationId xmlns:a16="http://schemas.microsoft.com/office/drawing/2014/main" id="{B86DDEAB-5133-5F0C-FB41-E8D29C7368F4}"/>
                </a:ext>
              </a:extLst>
            </p:cNvPr>
            <p:cNvSpPr/>
            <p:nvPr/>
          </p:nvSpPr>
          <p:spPr>
            <a:xfrm>
              <a:off x="837365" y="124637"/>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grpFill/>
            <a:ln cap="sq">
              <a:noFill/>
              <a:prstDash val="solid"/>
              <a:miter/>
            </a:ln>
          </p:spPr>
          <p:txBody>
            <a:bodyPr/>
            <a:lstStyle/>
            <a:p>
              <a:endParaRPr lang="en-US"/>
            </a:p>
          </p:txBody>
        </p:sp>
      </p:grpSp>
      <p:grpSp>
        <p:nvGrpSpPr>
          <p:cNvPr id="32" name="Group 32">
            <a:extLst>
              <a:ext uri="{FF2B5EF4-FFF2-40B4-BE49-F238E27FC236}">
                <a16:creationId xmlns:a16="http://schemas.microsoft.com/office/drawing/2014/main" id="{33590BB2-19EE-184B-B573-C9B95CE22FBC}"/>
              </a:ext>
            </a:extLst>
          </p:cNvPr>
          <p:cNvGrpSpPr/>
          <p:nvPr/>
        </p:nvGrpSpPr>
        <p:grpSpPr>
          <a:xfrm>
            <a:off x="5530145" y="7618962"/>
            <a:ext cx="9814965" cy="2402890"/>
            <a:chOff x="0" y="0"/>
            <a:chExt cx="3748462" cy="971748"/>
          </a:xfrm>
        </p:grpSpPr>
        <p:sp>
          <p:nvSpPr>
            <p:cNvPr id="33" name="Freeform 33">
              <a:extLst>
                <a:ext uri="{FF2B5EF4-FFF2-40B4-BE49-F238E27FC236}">
                  <a16:creationId xmlns:a16="http://schemas.microsoft.com/office/drawing/2014/main" id="{91F9C901-CB98-99F5-A0D1-0AA402B057D1}"/>
                </a:ext>
              </a:extLst>
            </p:cNvPr>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34" name="Freeform 34">
              <a:extLst>
                <a:ext uri="{FF2B5EF4-FFF2-40B4-BE49-F238E27FC236}">
                  <a16:creationId xmlns:a16="http://schemas.microsoft.com/office/drawing/2014/main" id="{96C3EC39-72C9-6A63-3D4B-42020CECB34A}"/>
                </a:ext>
              </a:extLst>
            </p:cNvPr>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chemeClr val="bg1"/>
            </a:solidFill>
          </p:spPr>
          <p:txBody>
            <a:bodyPr/>
            <a:lstStyle/>
            <a:p>
              <a:endParaRPr lang="en-US"/>
            </a:p>
          </p:txBody>
        </p:sp>
        <p:sp>
          <p:nvSpPr>
            <p:cNvPr id="35" name="Freeform 35">
              <a:extLst>
                <a:ext uri="{FF2B5EF4-FFF2-40B4-BE49-F238E27FC236}">
                  <a16:creationId xmlns:a16="http://schemas.microsoft.com/office/drawing/2014/main" id="{E0E6CF16-5A82-B29E-7B01-5E5DC4D835B9}"/>
                </a:ext>
              </a:extLst>
            </p:cNvPr>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grpSp>
        <p:nvGrpSpPr>
          <p:cNvPr id="4" name="Group 4">
            <a:extLst>
              <a:ext uri="{FF2B5EF4-FFF2-40B4-BE49-F238E27FC236}">
                <a16:creationId xmlns:a16="http://schemas.microsoft.com/office/drawing/2014/main" id="{39E06423-367A-5666-F418-54C6A32F891C}"/>
              </a:ext>
            </a:extLst>
          </p:cNvPr>
          <p:cNvGrpSpPr/>
          <p:nvPr/>
        </p:nvGrpSpPr>
        <p:grpSpPr>
          <a:xfrm rot="407864">
            <a:off x="2910816" y="-726009"/>
            <a:ext cx="757547" cy="11362034"/>
            <a:chOff x="0" y="0"/>
            <a:chExt cx="199519" cy="2992470"/>
          </a:xfrm>
          <a:solidFill>
            <a:schemeClr val="bg1"/>
          </a:solidFill>
        </p:grpSpPr>
        <p:sp>
          <p:nvSpPr>
            <p:cNvPr id="5" name="Freeform 5">
              <a:extLst>
                <a:ext uri="{FF2B5EF4-FFF2-40B4-BE49-F238E27FC236}">
                  <a16:creationId xmlns:a16="http://schemas.microsoft.com/office/drawing/2014/main" id="{0386B976-1959-8743-1050-9342F3ABE54B}"/>
                </a:ext>
              </a:extLst>
            </p:cNvPr>
            <p:cNvSpPr/>
            <p:nvPr/>
          </p:nvSpPr>
          <p:spPr>
            <a:xfrm>
              <a:off x="0" y="0"/>
              <a:ext cx="199519" cy="2992470"/>
            </a:xfrm>
            <a:custGeom>
              <a:avLst/>
              <a:gdLst/>
              <a:ahLst/>
              <a:cxnLst/>
              <a:rect l="l" t="t" r="r" b="b"/>
              <a:pathLst>
                <a:path w="199519" h="2992470">
                  <a:moveTo>
                    <a:pt x="99759" y="0"/>
                  </a:moveTo>
                  <a:lnTo>
                    <a:pt x="99759" y="0"/>
                  </a:lnTo>
                  <a:cubicBezTo>
                    <a:pt x="126217" y="0"/>
                    <a:pt x="151591" y="10510"/>
                    <a:pt x="170300" y="29219"/>
                  </a:cubicBezTo>
                  <a:cubicBezTo>
                    <a:pt x="189008" y="47927"/>
                    <a:pt x="199519" y="73301"/>
                    <a:pt x="199519" y="99759"/>
                  </a:cubicBezTo>
                  <a:lnTo>
                    <a:pt x="199519" y="2892711"/>
                  </a:lnTo>
                  <a:cubicBezTo>
                    <a:pt x="199519" y="2919168"/>
                    <a:pt x="189008" y="2944543"/>
                    <a:pt x="170300" y="2963251"/>
                  </a:cubicBezTo>
                  <a:cubicBezTo>
                    <a:pt x="151591" y="2981959"/>
                    <a:pt x="126217" y="2992470"/>
                    <a:pt x="99759" y="2992470"/>
                  </a:cubicBezTo>
                  <a:lnTo>
                    <a:pt x="99759" y="2992470"/>
                  </a:lnTo>
                  <a:cubicBezTo>
                    <a:pt x="73301" y="2992470"/>
                    <a:pt x="47927" y="2981959"/>
                    <a:pt x="29219" y="2963251"/>
                  </a:cubicBezTo>
                  <a:cubicBezTo>
                    <a:pt x="10510" y="2944543"/>
                    <a:pt x="0" y="2919168"/>
                    <a:pt x="0" y="2892711"/>
                  </a:cubicBezTo>
                  <a:lnTo>
                    <a:pt x="0" y="99759"/>
                  </a:lnTo>
                  <a:cubicBezTo>
                    <a:pt x="0" y="73301"/>
                    <a:pt x="10510" y="47927"/>
                    <a:pt x="29219" y="29219"/>
                  </a:cubicBezTo>
                  <a:cubicBezTo>
                    <a:pt x="47927" y="10510"/>
                    <a:pt x="73301" y="0"/>
                    <a:pt x="99759" y="0"/>
                  </a:cubicBezTo>
                  <a:close/>
                </a:path>
              </a:pathLst>
            </a:custGeom>
            <a:grpFill/>
            <a:ln w="92075" cap="sq">
              <a:solidFill>
                <a:srgbClr val="000000"/>
              </a:solidFill>
              <a:prstDash val="solid"/>
              <a:miter/>
            </a:ln>
          </p:spPr>
          <p:txBody>
            <a:bodyPr/>
            <a:lstStyle/>
            <a:p>
              <a:endParaRPr lang="en-US"/>
            </a:p>
          </p:txBody>
        </p:sp>
        <p:sp>
          <p:nvSpPr>
            <p:cNvPr id="6" name="TextBox 6">
              <a:extLst>
                <a:ext uri="{FF2B5EF4-FFF2-40B4-BE49-F238E27FC236}">
                  <a16:creationId xmlns:a16="http://schemas.microsoft.com/office/drawing/2014/main" id="{ED62C33D-DBF3-8CA8-5E17-FC987E9EFFB9}"/>
                </a:ext>
              </a:extLst>
            </p:cNvPr>
            <p:cNvSpPr txBox="1"/>
            <p:nvPr/>
          </p:nvSpPr>
          <p:spPr>
            <a:xfrm>
              <a:off x="0" y="-47625"/>
              <a:ext cx="199519" cy="3040095"/>
            </a:xfrm>
            <a:prstGeom prst="rect">
              <a:avLst/>
            </a:prstGeom>
            <a:solidFill>
              <a:srgbClr val="FFFF00"/>
            </a:solidFill>
            <a:ln w="92075">
              <a:solidFill>
                <a:srgbClr val="000000"/>
              </a:solidFill>
            </a:ln>
          </p:spPr>
          <p:txBody>
            <a:bodyPr lIns="50800" tIns="50800" rIns="50800" bIns="50800" rtlCol="0" anchor="ctr"/>
            <a:lstStyle/>
            <a:p>
              <a:pPr algn="ctr">
                <a:lnSpc>
                  <a:spcPts val="2938"/>
                </a:lnSpc>
              </a:pPr>
              <a:endParaRPr/>
            </a:p>
          </p:txBody>
        </p:sp>
      </p:grpSp>
      <p:sp>
        <p:nvSpPr>
          <p:cNvPr id="8" name="Freeform 8">
            <a:extLst>
              <a:ext uri="{FF2B5EF4-FFF2-40B4-BE49-F238E27FC236}">
                <a16:creationId xmlns:a16="http://schemas.microsoft.com/office/drawing/2014/main" id="{44991696-1D9B-E7DC-2C7A-D8E26B9B1A31}"/>
              </a:ext>
            </a:extLst>
          </p:cNvPr>
          <p:cNvSpPr/>
          <p:nvPr/>
        </p:nvSpPr>
        <p:spPr>
          <a:xfrm>
            <a:off x="-229125" y="839385"/>
            <a:ext cx="9424529" cy="9424529"/>
          </a:xfrm>
          <a:custGeom>
            <a:avLst/>
            <a:gdLst/>
            <a:ahLst/>
            <a:cxnLst/>
            <a:rect l="l" t="t" r="r" b="b"/>
            <a:pathLst>
              <a:path w="9424529" h="9424529">
                <a:moveTo>
                  <a:pt x="0" y="0"/>
                </a:moveTo>
                <a:lnTo>
                  <a:pt x="9424529" y="0"/>
                </a:lnTo>
                <a:lnTo>
                  <a:pt x="9424529" y="9424529"/>
                </a:lnTo>
                <a:lnTo>
                  <a:pt x="0" y="942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D42A35CF-2273-7249-B750-ADC896CAF120}"/>
              </a:ext>
            </a:extLst>
          </p:cNvPr>
          <p:cNvSpPr/>
          <p:nvPr/>
        </p:nvSpPr>
        <p:spPr>
          <a:xfrm>
            <a:off x="-70069" y="2708108"/>
            <a:ext cx="6706520" cy="5660712"/>
          </a:xfrm>
          <a:custGeom>
            <a:avLst/>
            <a:gdLst/>
            <a:ahLst/>
            <a:cxnLst/>
            <a:rect l="l" t="t" r="r" b="b"/>
            <a:pathLst>
              <a:path w="6731696" h="4521455">
                <a:moveTo>
                  <a:pt x="0" y="0"/>
                </a:moveTo>
                <a:lnTo>
                  <a:pt x="6731696" y="0"/>
                </a:lnTo>
                <a:lnTo>
                  <a:pt x="6731696" y="4521455"/>
                </a:lnTo>
                <a:lnTo>
                  <a:pt x="0" y="4521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11C07720-2157-4859-1730-867C16F4514A}"/>
              </a:ext>
            </a:extLst>
          </p:cNvPr>
          <p:cNvGrpSpPr/>
          <p:nvPr/>
        </p:nvGrpSpPr>
        <p:grpSpPr>
          <a:xfrm>
            <a:off x="6879171" y="367587"/>
            <a:ext cx="10113429" cy="5385137"/>
            <a:chOff x="0" y="0"/>
            <a:chExt cx="3748462" cy="971748"/>
          </a:xfrm>
        </p:grpSpPr>
        <p:sp>
          <p:nvSpPr>
            <p:cNvPr id="11" name="Freeform 11">
              <a:extLst>
                <a:ext uri="{FF2B5EF4-FFF2-40B4-BE49-F238E27FC236}">
                  <a16:creationId xmlns:a16="http://schemas.microsoft.com/office/drawing/2014/main" id="{B4DD6379-92A8-172C-52B5-023C06FE4D5A}"/>
                </a:ext>
              </a:extLst>
            </p:cNvPr>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12" name="Freeform 12">
              <a:extLst>
                <a:ext uri="{FF2B5EF4-FFF2-40B4-BE49-F238E27FC236}">
                  <a16:creationId xmlns:a16="http://schemas.microsoft.com/office/drawing/2014/main" id="{F2DA9133-9A76-A0B9-B263-B200849266DD}"/>
                </a:ext>
              </a:extLst>
            </p:cNvPr>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lstStyle/>
            <a:p>
              <a:endParaRPr lang="en-US"/>
            </a:p>
          </p:txBody>
        </p:sp>
        <p:sp>
          <p:nvSpPr>
            <p:cNvPr id="13" name="Freeform 13">
              <a:extLst>
                <a:ext uri="{FF2B5EF4-FFF2-40B4-BE49-F238E27FC236}">
                  <a16:creationId xmlns:a16="http://schemas.microsoft.com/office/drawing/2014/main" id="{565663EC-8ECF-97D6-17F0-BAB6DFDC3CF1}"/>
                </a:ext>
              </a:extLst>
            </p:cNvPr>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sp>
        <p:nvSpPr>
          <p:cNvPr id="17" name="TextBox 17">
            <a:extLst>
              <a:ext uri="{FF2B5EF4-FFF2-40B4-BE49-F238E27FC236}">
                <a16:creationId xmlns:a16="http://schemas.microsoft.com/office/drawing/2014/main" id="{246972DE-CAFB-011E-3A4E-9DDF3DB0B339}"/>
              </a:ext>
            </a:extLst>
          </p:cNvPr>
          <p:cNvSpPr txBox="1"/>
          <p:nvPr/>
        </p:nvSpPr>
        <p:spPr>
          <a:xfrm>
            <a:off x="1011171" y="4165352"/>
            <a:ext cx="4464497" cy="3046988"/>
          </a:xfrm>
          <a:prstGeom prst="rect">
            <a:avLst/>
          </a:prstGeom>
        </p:spPr>
        <p:txBody>
          <a:bodyPr lIns="0" tIns="0" rIns="0" bIns="0" rtlCol="0" anchor="t">
            <a:spAutoFit/>
          </a:bodyPr>
          <a:lstStyle/>
          <a:p>
            <a:pPr marL="0" lvl="0" indent="0" algn="ctr">
              <a:spcBef>
                <a:spcPct val="0"/>
              </a:spcBef>
            </a:pPr>
            <a:r>
              <a:rPr lang="en-US" sz="6600" b="1" dirty="0">
                <a:solidFill>
                  <a:srgbClr val="0070C0"/>
                </a:solidFill>
                <a:latin typeface="Tufuli Arabic Semi-Bold"/>
                <a:ea typeface="Tufuli Arabic Semi-Bold"/>
                <a:cs typeface="Tufuli Arabic Semi-Bold"/>
                <a:sym typeface="Tufuli Arabic Semi-Bold"/>
              </a:rPr>
              <a:t>VLM &amp; FREEZE PERIOD</a:t>
            </a:r>
          </a:p>
        </p:txBody>
      </p:sp>
      <p:sp>
        <p:nvSpPr>
          <p:cNvPr id="39" name="Freeform 39">
            <a:extLst>
              <a:ext uri="{FF2B5EF4-FFF2-40B4-BE49-F238E27FC236}">
                <a16:creationId xmlns:a16="http://schemas.microsoft.com/office/drawing/2014/main" id="{34AC64BE-F437-A7B2-E915-533A020371C8}"/>
              </a:ext>
            </a:extLst>
          </p:cNvPr>
          <p:cNvSpPr/>
          <p:nvPr/>
        </p:nvSpPr>
        <p:spPr>
          <a:xfrm rot="10352715" flipH="1">
            <a:off x="4114589" y="1663029"/>
            <a:ext cx="3026081" cy="1303959"/>
          </a:xfrm>
          <a:custGeom>
            <a:avLst/>
            <a:gdLst/>
            <a:ahLst/>
            <a:cxnLst/>
            <a:rect l="l" t="t" r="r" b="b"/>
            <a:pathLst>
              <a:path w="2327747" h="1070763">
                <a:moveTo>
                  <a:pt x="2327746" y="0"/>
                </a:moveTo>
                <a:lnTo>
                  <a:pt x="0" y="0"/>
                </a:lnTo>
                <a:lnTo>
                  <a:pt x="0" y="1070764"/>
                </a:lnTo>
                <a:lnTo>
                  <a:pt x="2327746" y="1070764"/>
                </a:lnTo>
                <a:lnTo>
                  <a:pt x="23277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3" name="TextBox 43">
            <a:extLst>
              <a:ext uri="{FF2B5EF4-FFF2-40B4-BE49-F238E27FC236}">
                <a16:creationId xmlns:a16="http://schemas.microsoft.com/office/drawing/2014/main" id="{1AFB907B-3C36-A221-AA4A-5C1F454C1D5D}"/>
              </a:ext>
            </a:extLst>
          </p:cNvPr>
          <p:cNvSpPr txBox="1"/>
          <p:nvPr/>
        </p:nvSpPr>
        <p:spPr>
          <a:xfrm>
            <a:off x="7212473" y="743115"/>
            <a:ext cx="9322928" cy="4555093"/>
          </a:xfrm>
          <a:prstGeom prst="rect">
            <a:avLst/>
          </a:prstGeom>
        </p:spPr>
        <p:txBody>
          <a:bodyPr wrap="square" lIns="0" tIns="0" rIns="0" bIns="0" rtlCol="0" anchor="t">
            <a:spAutoFit/>
          </a:bodyPr>
          <a:lstStyle/>
          <a:p>
            <a:pPr algn="ctr">
              <a:spcBef>
                <a:spcPct val="0"/>
              </a:spcBef>
            </a:pPr>
            <a:r>
              <a:rPr lang="en-US" sz="4000" b="1" spc="28" dirty="0">
                <a:solidFill>
                  <a:srgbClr val="000000"/>
                </a:solidFill>
                <a:latin typeface="+mj-lt"/>
                <a:ea typeface="KG Primary Penmanship"/>
                <a:cs typeface="KG Primary Penmanship"/>
                <a:sym typeface="KG Primary Penmanship"/>
              </a:rPr>
              <a:t>SAMCs</a:t>
            </a:r>
          </a:p>
          <a:p>
            <a:pPr marL="457200" indent="-457200" algn="l">
              <a:spcBef>
                <a:spcPct val="0"/>
              </a:spcBef>
              <a:buFont typeface="Arial" panose="020B0604020202020204" pitchFamily="34" charset="0"/>
              <a:buChar char="•"/>
            </a:pPr>
            <a:r>
              <a:rPr lang="en-US" sz="2800" u="sng" spc="28" dirty="0">
                <a:solidFill>
                  <a:srgbClr val="000000"/>
                </a:solidFill>
                <a:latin typeface="+mj-lt"/>
                <a:ea typeface="KG Primary Penmanship"/>
                <a:cs typeface="KG Primary Penmanship"/>
                <a:sym typeface="KG Primary Penmanship"/>
              </a:rPr>
              <a:t>Cannot mail </a:t>
            </a:r>
            <a:r>
              <a:rPr lang="en-US" sz="2800" spc="28" dirty="0">
                <a:solidFill>
                  <a:srgbClr val="000000"/>
                </a:solidFill>
                <a:latin typeface="+mj-lt"/>
                <a:ea typeface="KG Primary Penmanship"/>
                <a:cs typeface="KG Primary Penmanship"/>
                <a:sym typeface="KG Primary Penmanship"/>
              </a:rPr>
              <a:t>any SAMC during freeze period</a:t>
            </a:r>
          </a:p>
          <a:p>
            <a:pPr marL="457200" indent="-457200" algn="l">
              <a:spcBef>
                <a:spcPct val="0"/>
              </a:spcBef>
              <a:buFont typeface="Arial" panose="020B0604020202020204" pitchFamily="34" charset="0"/>
              <a:buChar char="•"/>
            </a:pPr>
            <a:r>
              <a:rPr lang="en-US" sz="2800" spc="28" dirty="0">
                <a:solidFill>
                  <a:srgbClr val="000000"/>
                </a:solidFill>
                <a:latin typeface="+mj-lt"/>
                <a:ea typeface="KG Primary Penmanship"/>
                <a:cs typeface="KG Primary Penmanship"/>
                <a:sym typeface="KG Primary Penmanship"/>
              </a:rPr>
              <a:t>Hold ALL SAMC “</a:t>
            </a:r>
            <a:r>
              <a:rPr lang="en-US" sz="2800" spc="28" dirty="0" err="1">
                <a:solidFill>
                  <a:srgbClr val="000000"/>
                </a:solidFill>
                <a:latin typeface="+mj-lt"/>
                <a:ea typeface="KG Primary Penmanship"/>
                <a:cs typeface="KG Primary Penmanship"/>
                <a:sym typeface="KG Primary Penmanship"/>
              </a:rPr>
              <a:t>undeliverables</a:t>
            </a:r>
            <a:r>
              <a:rPr lang="en-US" sz="2800" spc="28" dirty="0">
                <a:solidFill>
                  <a:srgbClr val="000000"/>
                </a:solidFill>
                <a:latin typeface="+mj-lt"/>
                <a:ea typeface="KG Primary Penmanship"/>
                <a:cs typeface="KG Primary Penmanship"/>
                <a:sym typeface="KG Primary Penmanship"/>
              </a:rPr>
              <a:t>” until AFTER election &amp; </a:t>
            </a:r>
            <a:br>
              <a:rPr lang="en-US" sz="2800" spc="28" dirty="0">
                <a:solidFill>
                  <a:srgbClr val="000000"/>
                </a:solidFill>
                <a:latin typeface="+mj-lt"/>
                <a:ea typeface="KG Primary Penmanship"/>
                <a:cs typeface="KG Primary Penmanship"/>
                <a:sym typeface="KG Primary Penmanship"/>
              </a:rPr>
            </a:br>
            <a:r>
              <a:rPr lang="en-US" sz="2800" spc="28" dirty="0">
                <a:solidFill>
                  <a:srgbClr val="000000"/>
                </a:solidFill>
                <a:latin typeface="+mj-lt"/>
                <a:ea typeface="KG Primary Penmanship"/>
                <a:cs typeface="KG Primary Penmanship"/>
                <a:sym typeface="KG Primary Penmanship"/>
              </a:rPr>
              <a:t>AFTER vote history is applied</a:t>
            </a:r>
          </a:p>
          <a:p>
            <a:pPr marL="457200" indent="-457200" algn="l">
              <a:spcBef>
                <a:spcPct val="0"/>
              </a:spcBef>
              <a:buFont typeface="Arial" panose="020B0604020202020204" pitchFamily="34" charset="0"/>
              <a:buChar char="•"/>
            </a:pPr>
            <a:r>
              <a:rPr lang="en-US" sz="2800" spc="28" dirty="0">
                <a:solidFill>
                  <a:srgbClr val="000000"/>
                </a:solidFill>
                <a:latin typeface="+mj-lt"/>
                <a:ea typeface="KG Primary Penmanship"/>
                <a:cs typeface="KG Primary Penmanship"/>
                <a:sym typeface="KG Primary Penmanship"/>
              </a:rPr>
              <a:t>Returned SAMC with voter changes CAN be processed to…</a:t>
            </a:r>
          </a:p>
          <a:p>
            <a:pPr marL="914400" lvl="1" indent="-457200">
              <a:spcBef>
                <a:spcPct val="0"/>
              </a:spcBef>
              <a:buFont typeface="Arial" panose="020B0604020202020204" pitchFamily="34" charset="0"/>
              <a:buChar char="•"/>
            </a:pPr>
            <a:r>
              <a:rPr lang="en-US" sz="2400" spc="28" dirty="0">
                <a:solidFill>
                  <a:srgbClr val="000000"/>
                </a:solidFill>
                <a:latin typeface="+mj-lt"/>
                <a:ea typeface="KG Primary Penmanship"/>
                <a:cs typeface="KG Primary Penmanship"/>
                <a:sym typeface="KG Primary Penmanship"/>
              </a:rPr>
              <a:t>Change status to active when inactive voter confirms residence </a:t>
            </a:r>
            <a:br>
              <a:rPr lang="en-US" sz="2400" spc="28" dirty="0">
                <a:solidFill>
                  <a:srgbClr val="000000"/>
                </a:solidFill>
                <a:latin typeface="+mj-lt"/>
                <a:ea typeface="KG Primary Penmanship"/>
                <a:cs typeface="KG Primary Penmanship"/>
                <a:sym typeface="KG Primary Penmanship"/>
              </a:rPr>
            </a:br>
            <a:r>
              <a:rPr lang="en-US" sz="2400" spc="28" dirty="0">
                <a:solidFill>
                  <a:srgbClr val="000000"/>
                </a:solidFill>
                <a:latin typeface="+mj-lt"/>
                <a:ea typeface="KG Primary Penmanship"/>
                <a:cs typeface="KG Primary Penmanship"/>
                <a:sym typeface="KG Primary Penmanship"/>
              </a:rPr>
              <a:t>address &amp; signs card</a:t>
            </a:r>
          </a:p>
          <a:p>
            <a:pPr marL="914400" lvl="1" indent="-457200">
              <a:spcBef>
                <a:spcPct val="0"/>
              </a:spcBef>
              <a:buFont typeface="Arial" panose="020B0604020202020204" pitchFamily="34" charset="0"/>
              <a:buChar char="•"/>
            </a:pPr>
            <a:r>
              <a:rPr lang="en-US" sz="2400" spc="28" dirty="0">
                <a:solidFill>
                  <a:srgbClr val="000000"/>
                </a:solidFill>
                <a:latin typeface="+mj-lt"/>
                <a:ea typeface="KG Primary Penmanship"/>
                <a:cs typeface="KG Primary Penmanship"/>
                <a:sym typeface="KG Primary Penmanship"/>
              </a:rPr>
              <a:t>Update registration address if a move within the county if VR </a:t>
            </a:r>
            <a:br>
              <a:rPr lang="en-US" sz="2400" spc="28" dirty="0">
                <a:solidFill>
                  <a:srgbClr val="000000"/>
                </a:solidFill>
                <a:latin typeface="+mj-lt"/>
                <a:ea typeface="KG Primary Penmanship"/>
                <a:cs typeface="KG Primary Penmanship"/>
                <a:sym typeface="KG Primary Penmanship"/>
              </a:rPr>
            </a:br>
            <a:r>
              <a:rPr lang="en-US" sz="2400" spc="28" dirty="0">
                <a:solidFill>
                  <a:srgbClr val="000000"/>
                </a:solidFill>
                <a:latin typeface="+mj-lt"/>
                <a:ea typeface="KG Primary Penmanship"/>
                <a:cs typeface="KG Primary Penmanship"/>
                <a:sym typeface="KG Primary Penmanship"/>
              </a:rPr>
              <a:t>deadline has not passed, making sure voter signs card &amp; answers age/citizenship questions</a:t>
            </a:r>
          </a:p>
          <a:p>
            <a:pPr marL="914400" lvl="1" indent="-457200">
              <a:spcBef>
                <a:spcPct val="0"/>
              </a:spcBef>
              <a:buFont typeface="Arial" panose="020B0604020202020204" pitchFamily="34" charset="0"/>
              <a:buChar char="•"/>
            </a:pPr>
            <a:r>
              <a:rPr lang="en-US" sz="2400" spc="28" dirty="0">
                <a:solidFill>
                  <a:srgbClr val="000000"/>
                </a:solidFill>
                <a:latin typeface="+mj-lt"/>
                <a:ea typeface="KG Primary Penmanship"/>
                <a:cs typeface="KG Primary Penmanship"/>
                <a:sym typeface="KG Primary Penmanship"/>
              </a:rPr>
              <a:t>Cancel registration at voter’s request, if signed by voter</a:t>
            </a:r>
          </a:p>
        </p:txBody>
      </p:sp>
      <p:sp>
        <p:nvSpPr>
          <p:cNvPr id="48" name="TextBox 44">
            <a:extLst>
              <a:ext uri="{FF2B5EF4-FFF2-40B4-BE49-F238E27FC236}">
                <a16:creationId xmlns:a16="http://schemas.microsoft.com/office/drawing/2014/main" id="{54E3BD45-E678-177E-9BD5-BB90BFEFB5BB}"/>
              </a:ext>
            </a:extLst>
          </p:cNvPr>
          <p:cNvSpPr txBox="1"/>
          <p:nvPr/>
        </p:nvSpPr>
        <p:spPr>
          <a:xfrm>
            <a:off x="5638515" y="7763441"/>
            <a:ext cx="9373072" cy="2031325"/>
          </a:xfrm>
          <a:prstGeom prst="rect">
            <a:avLst/>
          </a:prstGeom>
          <a:solidFill>
            <a:schemeClr val="bg1"/>
          </a:solidFill>
        </p:spPr>
        <p:txBody>
          <a:bodyPr wrap="square" lIns="0" tIns="0" rIns="0" bIns="0" rtlCol="0" anchor="t">
            <a:spAutoFit/>
          </a:bodyPr>
          <a:lstStyle/>
          <a:p>
            <a:pPr algn="ctr">
              <a:spcBef>
                <a:spcPct val="0"/>
              </a:spcBef>
            </a:pPr>
            <a:r>
              <a:rPr lang="en-US" sz="4000" b="1" spc="28" dirty="0">
                <a:solidFill>
                  <a:srgbClr val="000000"/>
                </a:solidFill>
                <a:ea typeface="KG Primary Penmanship"/>
                <a:cs typeface="KG Primary Penmanship"/>
                <a:sym typeface="KG Primary Penmanship"/>
              </a:rPr>
              <a:t>Disenfranchisement &amp; Cancellations</a:t>
            </a:r>
          </a:p>
          <a:p>
            <a:pPr algn="ctr">
              <a:spcBef>
                <a:spcPct val="0"/>
              </a:spcBef>
            </a:pPr>
            <a:r>
              <a:rPr lang="en-US" sz="2000" i="1" spc="28" dirty="0">
                <a:solidFill>
                  <a:srgbClr val="000000"/>
                </a:solidFill>
                <a:ea typeface="KG Primary Penmanship"/>
                <a:cs typeface="KG Primary Penmanship"/>
                <a:sym typeface="KG Primary Penmanship"/>
              </a:rPr>
              <a:t>Continue to process during “freeze”…</a:t>
            </a:r>
          </a:p>
          <a:p>
            <a:pPr marL="914400" lvl="1" indent="-457200">
              <a:spcBef>
                <a:spcPct val="0"/>
              </a:spcBef>
              <a:buFont typeface="Arial" panose="020B0604020202020204" pitchFamily="34" charset="0"/>
              <a:buChar char="•"/>
            </a:pPr>
            <a:r>
              <a:rPr lang="en-US" sz="2400" spc="28" dirty="0">
                <a:solidFill>
                  <a:srgbClr val="000000"/>
                </a:solidFill>
                <a:ea typeface="KG Primary Penmanship"/>
                <a:cs typeface="KG Primary Penmanship"/>
                <a:sym typeface="KG Primary Penmanship"/>
              </a:rPr>
              <a:t>DOC Hopper/Sheriff info &amp; send notice of disposition</a:t>
            </a:r>
          </a:p>
          <a:p>
            <a:pPr marL="914400" lvl="1" indent="-457200">
              <a:spcBef>
                <a:spcPct val="0"/>
              </a:spcBef>
              <a:buFont typeface="Arial" panose="020B0604020202020204" pitchFamily="34" charset="0"/>
              <a:buChar char="•"/>
            </a:pPr>
            <a:r>
              <a:rPr lang="en-US" sz="2400" spc="28" dirty="0">
                <a:solidFill>
                  <a:srgbClr val="000000"/>
                </a:solidFill>
                <a:ea typeface="KG Primary Penmanship"/>
                <a:cs typeface="KG Primary Penmanship"/>
                <a:sym typeface="KG Primary Penmanship"/>
              </a:rPr>
              <a:t>Death Hopper/info to move status to cancelled</a:t>
            </a:r>
          </a:p>
          <a:p>
            <a:pPr marL="914400" lvl="1" indent="-457200">
              <a:spcBef>
                <a:spcPct val="0"/>
              </a:spcBef>
              <a:buFont typeface="Arial" panose="020B0604020202020204" pitchFamily="34" charset="0"/>
              <a:buChar char="•"/>
            </a:pPr>
            <a:r>
              <a:rPr lang="en-US" sz="2400" spc="28" dirty="0">
                <a:solidFill>
                  <a:srgbClr val="000000"/>
                </a:solidFill>
                <a:ea typeface="KG Primary Penmanship"/>
                <a:cs typeface="KG Primary Penmanship"/>
                <a:sym typeface="KG Primary Penmanship"/>
              </a:rPr>
              <a:t>Cancellations at </a:t>
            </a:r>
            <a:r>
              <a:rPr lang="en-US" sz="2400" u="sng" spc="28" dirty="0">
                <a:solidFill>
                  <a:srgbClr val="000000"/>
                </a:solidFill>
                <a:ea typeface="KG Primary Penmanship"/>
                <a:cs typeface="KG Primary Penmanship"/>
                <a:sym typeface="KG Primary Penmanship"/>
              </a:rPr>
              <a:t>voter’s </a:t>
            </a:r>
            <a:r>
              <a:rPr lang="en-US" sz="2400" spc="28" dirty="0">
                <a:solidFill>
                  <a:srgbClr val="000000"/>
                </a:solidFill>
                <a:ea typeface="KG Primary Penmanship"/>
                <a:cs typeface="KG Primary Penmanship"/>
                <a:sym typeface="KG Primary Penmanship"/>
              </a:rPr>
              <a:t>written request</a:t>
            </a:r>
          </a:p>
        </p:txBody>
      </p:sp>
      <p:sp>
        <p:nvSpPr>
          <p:cNvPr id="42" name="Freeform 42">
            <a:extLst>
              <a:ext uri="{FF2B5EF4-FFF2-40B4-BE49-F238E27FC236}">
                <a16:creationId xmlns:a16="http://schemas.microsoft.com/office/drawing/2014/main" id="{4378D8F5-F891-965A-74CD-AA561AC2EB66}"/>
              </a:ext>
            </a:extLst>
          </p:cNvPr>
          <p:cNvSpPr/>
          <p:nvPr/>
        </p:nvSpPr>
        <p:spPr>
          <a:xfrm rot="11691278" flipH="1" flipV="1">
            <a:off x="1774142" y="7787745"/>
            <a:ext cx="4153104" cy="1668372"/>
          </a:xfrm>
          <a:custGeom>
            <a:avLst/>
            <a:gdLst/>
            <a:ahLst/>
            <a:cxnLst/>
            <a:rect l="l" t="t" r="r" b="b"/>
            <a:pathLst>
              <a:path w="2240987" h="1030854">
                <a:moveTo>
                  <a:pt x="2240987" y="1030854"/>
                </a:moveTo>
                <a:lnTo>
                  <a:pt x="0" y="1030854"/>
                </a:lnTo>
                <a:lnTo>
                  <a:pt x="0" y="0"/>
                </a:lnTo>
                <a:lnTo>
                  <a:pt x="2240987" y="0"/>
                </a:lnTo>
                <a:lnTo>
                  <a:pt x="2240987" y="103085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5" name="Group 10">
            <a:extLst>
              <a:ext uri="{FF2B5EF4-FFF2-40B4-BE49-F238E27FC236}">
                <a16:creationId xmlns:a16="http://schemas.microsoft.com/office/drawing/2014/main" id="{3440F0BC-CC50-775D-F909-4F758CC9C84F}"/>
              </a:ext>
            </a:extLst>
          </p:cNvPr>
          <p:cNvGrpSpPr/>
          <p:nvPr/>
        </p:nvGrpSpPr>
        <p:grpSpPr>
          <a:xfrm>
            <a:off x="6841271" y="5900436"/>
            <a:ext cx="11797293" cy="1556861"/>
            <a:chOff x="0" y="0"/>
            <a:chExt cx="3748462" cy="971748"/>
          </a:xfrm>
        </p:grpSpPr>
        <p:sp>
          <p:nvSpPr>
            <p:cNvPr id="46" name="Freeform 11">
              <a:extLst>
                <a:ext uri="{FF2B5EF4-FFF2-40B4-BE49-F238E27FC236}">
                  <a16:creationId xmlns:a16="http://schemas.microsoft.com/office/drawing/2014/main" id="{97CEEE7B-BB48-D273-BC3B-F914AAB3B159}"/>
                </a:ext>
              </a:extLst>
            </p:cNvPr>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49" name="Freeform 12">
              <a:extLst>
                <a:ext uri="{FF2B5EF4-FFF2-40B4-BE49-F238E27FC236}">
                  <a16:creationId xmlns:a16="http://schemas.microsoft.com/office/drawing/2014/main" id="{A6ABA3EC-5F9A-36E6-86CC-DC534B2FE507}"/>
                </a:ext>
              </a:extLst>
            </p:cNvPr>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lstStyle/>
            <a:p>
              <a:endParaRPr lang="en-US"/>
            </a:p>
          </p:txBody>
        </p:sp>
        <p:sp>
          <p:nvSpPr>
            <p:cNvPr id="50" name="Freeform 13">
              <a:extLst>
                <a:ext uri="{FF2B5EF4-FFF2-40B4-BE49-F238E27FC236}">
                  <a16:creationId xmlns:a16="http://schemas.microsoft.com/office/drawing/2014/main" id="{F28F9662-F6D7-3181-A719-51E475875B26}"/>
                </a:ext>
              </a:extLst>
            </p:cNvPr>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sp>
        <p:nvSpPr>
          <p:cNvPr id="51" name="TextBox 44">
            <a:extLst>
              <a:ext uri="{FF2B5EF4-FFF2-40B4-BE49-F238E27FC236}">
                <a16:creationId xmlns:a16="http://schemas.microsoft.com/office/drawing/2014/main" id="{8F176E7F-D713-59AC-1F1A-29F87EEB3D8E}"/>
              </a:ext>
            </a:extLst>
          </p:cNvPr>
          <p:cNvSpPr txBox="1"/>
          <p:nvPr/>
        </p:nvSpPr>
        <p:spPr>
          <a:xfrm>
            <a:off x="8214246" y="6099294"/>
            <a:ext cx="11140772" cy="1231106"/>
          </a:xfrm>
          <a:prstGeom prst="rect">
            <a:avLst/>
          </a:prstGeom>
          <a:noFill/>
        </p:spPr>
        <p:txBody>
          <a:bodyPr wrap="square" lIns="0" tIns="0" rIns="0" bIns="0" rtlCol="0" anchor="t">
            <a:spAutoFit/>
          </a:bodyPr>
          <a:lstStyle/>
          <a:p>
            <a:pPr>
              <a:spcBef>
                <a:spcPct val="0"/>
              </a:spcBef>
            </a:pPr>
            <a:r>
              <a:rPr lang="en-US" sz="4000" b="1" spc="28" dirty="0">
                <a:solidFill>
                  <a:srgbClr val="FF0000"/>
                </a:solidFill>
                <a:latin typeface="Tufuli Arabic Semi-Bold" panose="020B0604020202020204" charset="-78"/>
                <a:ea typeface="KG Primary Penmanship"/>
                <a:cs typeface="Tufuli Arabic Semi-Bold" panose="020B0604020202020204" charset="-78"/>
                <a:sym typeface="KG Primary Penmanship"/>
              </a:rPr>
              <a:t>HOLD BMV DECLINATION HOPPER WORK </a:t>
            </a:r>
            <a:br>
              <a:rPr lang="en-US" sz="4000" b="1" spc="28" dirty="0">
                <a:solidFill>
                  <a:srgbClr val="FF0000"/>
                </a:solidFill>
                <a:latin typeface="Tufuli Arabic Semi-Bold" panose="020B0604020202020204" charset="-78"/>
                <a:ea typeface="KG Primary Penmanship"/>
                <a:cs typeface="Tufuli Arabic Semi-Bold" panose="020B0604020202020204" charset="-78"/>
                <a:sym typeface="KG Primary Penmanship"/>
              </a:rPr>
            </a:br>
            <a:r>
              <a:rPr lang="en-US" sz="4000" b="1" spc="28" dirty="0">
                <a:solidFill>
                  <a:srgbClr val="FF0000"/>
                </a:solidFill>
                <a:latin typeface="Tufuli Arabic Semi-Bold" panose="020B0604020202020204" charset="-78"/>
                <a:ea typeface="KG Primary Penmanship"/>
                <a:cs typeface="Tufuli Arabic Semi-Bold" panose="020B0604020202020204" charset="-78"/>
                <a:sym typeface="KG Primary Penmanship"/>
              </a:rPr>
              <a:t>DURING FREEZE PERIOD | </a:t>
            </a:r>
            <a:r>
              <a:rPr lang="en-US" sz="2400" b="1" i="1" spc="28" dirty="0">
                <a:solidFill>
                  <a:srgbClr val="000000"/>
                </a:solidFill>
                <a:ea typeface="KG Primary Penmanship"/>
                <a:cs typeface="KG Primary Penmanship"/>
                <a:sym typeface="KG Primary Penmanship"/>
              </a:rPr>
              <a:t>CANNOT SEND SAMCS!</a:t>
            </a:r>
            <a:endParaRPr lang="en-US" sz="2000" b="1" i="1" spc="28" dirty="0">
              <a:solidFill>
                <a:srgbClr val="000000"/>
              </a:solidFill>
              <a:ea typeface="KG Primary Penmanship"/>
              <a:cs typeface="KG Primary Penmanship"/>
              <a:sym typeface="KG Primary Penmanship"/>
            </a:endParaRPr>
          </a:p>
        </p:txBody>
      </p:sp>
      <p:sp>
        <p:nvSpPr>
          <p:cNvPr id="52" name="Freeform 39">
            <a:extLst>
              <a:ext uri="{FF2B5EF4-FFF2-40B4-BE49-F238E27FC236}">
                <a16:creationId xmlns:a16="http://schemas.microsoft.com/office/drawing/2014/main" id="{9C0F1FB1-BC5D-612C-47EC-7D8C393BAA6B}"/>
              </a:ext>
            </a:extLst>
          </p:cNvPr>
          <p:cNvSpPr/>
          <p:nvPr/>
        </p:nvSpPr>
        <p:spPr>
          <a:xfrm rot="12965014" flipH="1">
            <a:off x="5301716" y="4982745"/>
            <a:ext cx="2885845" cy="1526154"/>
          </a:xfrm>
          <a:custGeom>
            <a:avLst/>
            <a:gdLst/>
            <a:ahLst/>
            <a:cxnLst/>
            <a:rect l="l" t="t" r="r" b="b"/>
            <a:pathLst>
              <a:path w="2327747" h="1070763">
                <a:moveTo>
                  <a:pt x="2327746" y="0"/>
                </a:moveTo>
                <a:lnTo>
                  <a:pt x="0" y="0"/>
                </a:lnTo>
                <a:lnTo>
                  <a:pt x="0" y="1070764"/>
                </a:lnTo>
                <a:lnTo>
                  <a:pt x="2327746" y="1070764"/>
                </a:lnTo>
                <a:lnTo>
                  <a:pt x="23277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3" name="Freeform 2">
            <a:extLst>
              <a:ext uri="{FF2B5EF4-FFF2-40B4-BE49-F238E27FC236}">
                <a16:creationId xmlns:a16="http://schemas.microsoft.com/office/drawing/2014/main" id="{B3FAC692-516E-A2F4-51BF-C8272E704762}"/>
              </a:ext>
            </a:extLst>
          </p:cNvPr>
          <p:cNvSpPr/>
          <p:nvPr/>
        </p:nvSpPr>
        <p:spPr>
          <a:xfrm rot="1893096">
            <a:off x="15590478" y="7368851"/>
            <a:ext cx="3695360" cy="3171731"/>
          </a:xfrm>
          <a:custGeom>
            <a:avLst/>
            <a:gdLst/>
            <a:ahLst/>
            <a:cxnLst/>
            <a:rect l="l" t="t" r="r" b="b"/>
            <a:pathLst>
              <a:path w="1999271" h="1773898">
                <a:moveTo>
                  <a:pt x="0" y="0"/>
                </a:moveTo>
                <a:lnTo>
                  <a:pt x="1999271" y="0"/>
                </a:lnTo>
                <a:lnTo>
                  <a:pt x="1999271" y="1773898"/>
                </a:lnTo>
                <a:lnTo>
                  <a:pt x="0" y="17738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7240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1+#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1+#ppt_w/2"/>
                                          </p:val>
                                        </p:tav>
                                        <p:tav tm="100000">
                                          <p:val>
                                            <p:strVal val="#ppt_x"/>
                                          </p:val>
                                        </p:tav>
                                      </p:tavLst>
                                    </p:anim>
                                    <p:anim calcmode="lin" valueType="num">
                                      <p:cBhvr additive="base">
                                        <p:cTn id="16"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0-#ppt_w/2"/>
                                          </p:val>
                                        </p:tav>
                                        <p:tav tm="100000">
                                          <p:val>
                                            <p:strVal val="#ppt_x"/>
                                          </p:val>
                                        </p:tav>
                                      </p:tavLst>
                                    </p:anim>
                                    <p:anim calcmode="lin" valueType="num">
                                      <p:cBhvr additive="base">
                                        <p:cTn id="22" dur="500" fill="hold"/>
                                        <p:tgtEl>
                                          <p:spTgt spid="42"/>
                                        </p:tgtEl>
                                        <p:attrNameLst>
                                          <p:attrName>ppt_y</p:attrName>
                                        </p:attrNameLst>
                                      </p:cBhvr>
                                      <p:tavLst>
                                        <p:tav tm="0">
                                          <p:val>
                                            <p:strVal val="#ppt_y"/>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2" grpId="0" animBg="1"/>
      <p:bldP spid="51" grpId="0"/>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rot="-5479351">
            <a:off x="3602492" y="-8940426"/>
            <a:ext cx="7367127" cy="24877319"/>
            <a:chOff x="0" y="0"/>
            <a:chExt cx="1336329" cy="2844669"/>
          </a:xfrm>
        </p:grpSpPr>
        <p:sp>
          <p:nvSpPr>
            <p:cNvPr id="3" name="Freeform 3"/>
            <p:cNvSpPr/>
            <p:nvPr/>
          </p:nvSpPr>
          <p:spPr>
            <a:xfrm>
              <a:off x="548" y="0"/>
              <a:ext cx="1335234" cy="2844669"/>
            </a:xfrm>
            <a:prstGeom prst="rect">
              <a:avLst/>
            </a:prstGeom>
            <a:solidFill>
              <a:srgbClr val="8E2AB8"/>
            </a:solidFill>
            <a:ln w="85725" cap="sq">
              <a:solidFill>
                <a:srgbClr val="000000"/>
              </a:solidFill>
              <a:prstDash val="solid"/>
              <a:miter/>
            </a:ln>
          </p:spPr>
          <p:txBody>
            <a:bodyPr/>
            <a:lstStyle/>
            <a:p>
              <a:endParaRPr lang="en-US"/>
            </a:p>
          </p:txBody>
        </p:sp>
      </p:grpSp>
      <p:sp>
        <p:nvSpPr>
          <p:cNvPr id="4" name="Freeform 4"/>
          <p:cNvSpPr/>
          <p:nvPr/>
        </p:nvSpPr>
        <p:spPr>
          <a:xfrm rot="-10585591" flipH="1">
            <a:off x="-2667899" y="-734242"/>
            <a:ext cx="14271320" cy="6364821"/>
          </a:xfrm>
          <a:custGeom>
            <a:avLst/>
            <a:gdLst/>
            <a:ahLst/>
            <a:cxnLst/>
            <a:rect l="l" t="t" r="r" b="b"/>
            <a:pathLst>
              <a:path w="14271320" h="8034774">
                <a:moveTo>
                  <a:pt x="14271320" y="0"/>
                </a:moveTo>
                <a:lnTo>
                  <a:pt x="0" y="0"/>
                </a:lnTo>
                <a:lnTo>
                  <a:pt x="0" y="8034774"/>
                </a:lnTo>
                <a:lnTo>
                  <a:pt x="14271320" y="8034774"/>
                </a:lnTo>
                <a:lnTo>
                  <a:pt x="14271320" y="0"/>
                </a:lnTo>
                <a:close/>
              </a:path>
            </a:pathLst>
          </a:custGeom>
          <a:blipFill>
            <a:blip r:embed="rId2">
              <a:extLst>
                <a:ext uri="{96DAC541-7B7A-43D3-8B79-37D633B846F1}">
                  <asvg:svgBlip xmlns:asvg="http://schemas.microsoft.com/office/drawing/2016/SVG/main" r:embed="rId3"/>
                </a:ext>
              </a:extLst>
            </a:blip>
            <a:stretch>
              <a:fillRect l="-35816" t="-178293" b="-26237"/>
            </a:stretch>
          </a:blipFill>
          <a:ln cap="sq">
            <a:noFill/>
            <a:prstDash val="solid"/>
            <a:miter/>
          </a:ln>
        </p:spPr>
        <p:txBody>
          <a:bodyPr/>
          <a:lstStyle/>
          <a:p>
            <a:endParaRPr lang="en-US" dirty="0"/>
          </a:p>
        </p:txBody>
      </p:sp>
      <p:sp>
        <p:nvSpPr>
          <p:cNvPr id="5" name="Freeform 5"/>
          <p:cNvSpPr/>
          <p:nvPr/>
        </p:nvSpPr>
        <p:spPr>
          <a:xfrm rot="5400000" flipH="1">
            <a:off x="11762179" y="3767837"/>
            <a:ext cx="7626928" cy="5395686"/>
          </a:xfrm>
          <a:custGeom>
            <a:avLst/>
            <a:gdLst/>
            <a:ahLst/>
            <a:cxnLst/>
            <a:rect l="l" t="t" r="r" b="b"/>
            <a:pathLst>
              <a:path w="11666829" h="6568442">
                <a:moveTo>
                  <a:pt x="11666829" y="0"/>
                </a:moveTo>
                <a:lnTo>
                  <a:pt x="0" y="0"/>
                </a:lnTo>
                <a:lnTo>
                  <a:pt x="0" y="6568442"/>
                </a:lnTo>
                <a:lnTo>
                  <a:pt x="11666829" y="6568442"/>
                </a:lnTo>
                <a:lnTo>
                  <a:pt x="11666829" y="0"/>
                </a:lnTo>
                <a:close/>
              </a:path>
            </a:pathLst>
          </a:custGeom>
          <a:blipFill>
            <a:blip r:embed="rId2">
              <a:extLst>
                <a:ext uri="{96DAC541-7B7A-43D3-8B79-37D633B846F1}">
                  <asvg:svgBlip xmlns:asvg="http://schemas.microsoft.com/office/drawing/2016/SVG/main" r:embed="rId3"/>
                </a:ext>
              </a:extLst>
            </a:blip>
            <a:stretch>
              <a:fillRect l="-35816" t="-141236"/>
            </a:stretch>
          </a:blipFill>
          <a:ln cap="sq">
            <a:noFill/>
            <a:prstDash val="solid"/>
            <a:miter/>
          </a:ln>
        </p:spPr>
        <p:txBody>
          <a:bodyPr/>
          <a:lstStyle/>
          <a:p>
            <a:endParaRPr lang="en-US"/>
          </a:p>
        </p:txBody>
      </p:sp>
      <p:pic>
        <p:nvPicPr>
          <p:cNvPr id="37" name="Picture 36" descr="A picture containing graphical user interface&#10;&#10;AI-generated content may be incorrect.">
            <a:extLst>
              <a:ext uri="{FF2B5EF4-FFF2-40B4-BE49-F238E27FC236}">
                <a16:creationId xmlns:a16="http://schemas.microsoft.com/office/drawing/2014/main" id="{F7884559-61B6-A795-DFBD-9958DC51791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513" y="7353300"/>
            <a:ext cx="3842259" cy="2933700"/>
          </a:xfrm>
          <a:prstGeom prst="rect">
            <a:avLst/>
          </a:prstGeom>
        </p:spPr>
      </p:pic>
      <p:sp>
        <p:nvSpPr>
          <p:cNvPr id="24" name="TextBox 23">
            <a:extLst>
              <a:ext uri="{FF2B5EF4-FFF2-40B4-BE49-F238E27FC236}">
                <a16:creationId xmlns:a16="http://schemas.microsoft.com/office/drawing/2014/main" id="{452C5384-9D88-4793-C703-75B8BCBBDC9E}"/>
              </a:ext>
            </a:extLst>
          </p:cNvPr>
          <p:cNvSpPr txBox="1"/>
          <p:nvPr/>
        </p:nvSpPr>
        <p:spPr>
          <a:xfrm>
            <a:off x="2590800" y="8543714"/>
            <a:ext cx="11963400" cy="1077218"/>
          </a:xfrm>
          <a:prstGeom prst="rect">
            <a:avLst/>
          </a:prstGeom>
          <a:solidFill>
            <a:srgbClr val="FEFFFF">
              <a:alpha val="60000"/>
            </a:srgbClr>
          </a:solidFill>
        </p:spPr>
        <p:txBody>
          <a:bodyPr wrap="square">
            <a:spAutoFit/>
          </a:bodyPr>
          <a:lstStyle/>
          <a:p>
            <a:r>
              <a:rPr lang="en-US" sz="3200" dirty="0">
                <a:solidFill>
                  <a:srgbClr val="FF0000"/>
                </a:solidFill>
                <a:latin typeface="Tufuli Arabic Semi-Bold" panose="020B0604020202020204" charset="-78"/>
                <a:ea typeface="KG Primary Penmanship"/>
                <a:cs typeface="Tufuli Arabic Semi-Bold" panose="020B0604020202020204" charset="-78"/>
                <a:sym typeface="KG Primary Penmanship"/>
              </a:rPr>
              <a:t>NOTE: Potential law change that would require redacting addresses on campaign finance filings; More to come!</a:t>
            </a:r>
          </a:p>
        </p:txBody>
      </p:sp>
      <p:sp>
        <p:nvSpPr>
          <p:cNvPr id="39" name="Freeform 5">
            <a:extLst>
              <a:ext uri="{FF2B5EF4-FFF2-40B4-BE49-F238E27FC236}">
                <a16:creationId xmlns:a16="http://schemas.microsoft.com/office/drawing/2014/main" id="{DD51C329-13FE-7CF6-5065-0295004B4D07}"/>
              </a:ext>
            </a:extLst>
          </p:cNvPr>
          <p:cNvSpPr/>
          <p:nvPr/>
        </p:nvSpPr>
        <p:spPr>
          <a:xfrm flipH="1">
            <a:off x="9665993" y="126395"/>
            <a:ext cx="11666829" cy="6568442"/>
          </a:xfrm>
          <a:custGeom>
            <a:avLst/>
            <a:gdLst/>
            <a:ahLst/>
            <a:cxnLst/>
            <a:rect l="l" t="t" r="r" b="b"/>
            <a:pathLst>
              <a:path w="11666829" h="6568442">
                <a:moveTo>
                  <a:pt x="11666829" y="0"/>
                </a:moveTo>
                <a:lnTo>
                  <a:pt x="0" y="0"/>
                </a:lnTo>
                <a:lnTo>
                  <a:pt x="0" y="6568442"/>
                </a:lnTo>
                <a:lnTo>
                  <a:pt x="11666829" y="6568442"/>
                </a:lnTo>
                <a:lnTo>
                  <a:pt x="11666829" y="0"/>
                </a:lnTo>
                <a:close/>
              </a:path>
            </a:pathLst>
          </a:custGeom>
          <a:blipFill>
            <a:blip r:embed="rId2">
              <a:extLst>
                <a:ext uri="{96DAC541-7B7A-43D3-8B79-37D633B846F1}">
                  <asvg:svgBlip xmlns:asvg="http://schemas.microsoft.com/office/drawing/2016/SVG/main" r:embed="rId3"/>
                </a:ext>
              </a:extLst>
            </a:blip>
            <a:stretch>
              <a:fillRect l="-35816" t="-141236"/>
            </a:stretch>
          </a:blipFill>
          <a:ln cap="sq">
            <a:noFill/>
            <a:prstDash val="solid"/>
            <a:miter/>
          </a:ln>
        </p:spPr>
        <p:txBody>
          <a:bodyPr/>
          <a:lstStyle/>
          <a:p>
            <a:endParaRPr lang="en-US" dirty="0"/>
          </a:p>
        </p:txBody>
      </p:sp>
      <p:sp>
        <p:nvSpPr>
          <p:cNvPr id="16" name="TextBox 16"/>
          <p:cNvSpPr txBox="1"/>
          <p:nvPr/>
        </p:nvSpPr>
        <p:spPr>
          <a:xfrm>
            <a:off x="1333500" y="2225545"/>
            <a:ext cx="15621000" cy="5870056"/>
          </a:xfrm>
          <a:prstGeom prst="rect">
            <a:avLst/>
          </a:prstGeom>
          <a:gradFill>
            <a:gsLst>
              <a:gs pos="0">
                <a:srgbClr val="F76DD3"/>
              </a:gs>
              <a:gs pos="37000">
                <a:srgbClr val="F76DD3"/>
              </a:gs>
              <a:gs pos="60000">
                <a:srgbClr val="F987DB"/>
              </a:gs>
              <a:gs pos="86000">
                <a:srgbClr val="F995DF"/>
              </a:gs>
            </a:gsLst>
            <a:lin ang="5400000" scaled="1"/>
          </a:gradFill>
          <a:ln w="76200">
            <a:solidFill>
              <a:schemeClr val="tx1"/>
            </a:solidFill>
          </a:ln>
        </p:spPr>
        <p:txBody>
          <a:bodyPr wrap="square" lIns="182880" tIns="365760" rIns="182880" bIns="365760" rtlCol="0" anchor="ctr" anchorCtr="0">
            <a:noAutofit/>
          </a:bodyPr>
          <a:lstStyle/>
          <a:p>
            <a:pPr marL="0" lvl="0" indent="0"/>
            <a:r>
              <a:rPr lang="en-US" sz="4400" b="1" dirty="0">
                <a:solidFill>
                  <a:srgbClr val="000102"/>
                </a:solidFill>
                <a:ea typeface="KG Primary Penmanship"/>
                <a:cs typeface="KG Primary Penmanship"/>
                <a:sym typeface="KG Primary Penmanship"/>
              </a:rPr>
              <a:t>IC 36-1-8.5: Restricting Addresses in Property Tax Database</a:t>
            </a:r>
          </a:p>
          <a:p>
            <a:pPr marL="571500" lvl="0"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Permits certain covered individuals to ask County Assessor to restrict their address in the county’s property tax database</a:t>
            </a:r>
          </a:p>
          <a:p>
            <a:pPr marL="571500" lvl="0"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When approved, covered individuals may request that certain agencies restrict their address from disclosure</a:t>
            </a:r>
          </a:p>
          <a:p>
            <a:pPr lvl="0"/>
            <a:endParaRPr lang="en-US" sz="800" dirty="0">
              <a:solidFill>
                <a:srgbClr val="000102"/>
              </a:solidFill>
              <a:ea typeface="KG Primary Penmanship"/>
              <a:cs typeface="KG Primary Penmanship"/>
              <a:sym typeface="KG Primary Penmanship"/>
            </a:endParaRPr>
          </a:p>
          <a:p>
            <a:pPr lvl="0" algn="ctr"/>
            <a:r>
              <a:rPr lang="en-US" sz="4400" b="1" u="sng" dirty="0">
                <a:solidFill>
                  <a:srgbClr val="000102"/>
                </a:solidFill>
                <a:ea typeface="KG Primary Penmanship"/>
                <a:cs typeface="KG Primary Penmanship"/>
                <a:sym typeface="KG Primary Penmanship"/>
              </a:rPr>
              <a:t>THIS STATUTE DOES NOT APPLY TO THE SVRS/VR RECORDS</a:t>
            </a:r>
          </a:p>
          <a:p>
            <a:pPr lvl="0" algn="ctr"/>
            <a:endParaRPr lang="en-US" sz="800" dirty="0">
              <a:solidFill>
                <a:srgbClr val="000102"/>
              </a:solidFill>
              <a:ea typeface="KG Primary Penmanship"/>
              <a:cs typeface="KG Primary Penmanship"/>
              <a:sym typeface="KG Primary Penmanship"/>
            </a:endParaRPr>
          </a:p>
          <a:p>
            <a:pPr marL="571500" lvl="0"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Previously, the law only applied to the CAN-9 legal notice of primary election</a:t>
            </a:r>
          </a:p>
          <a:p>
            <a:pPr marL="1028700" lvl="1" indent="-571500">
              <a:buFont typeface="Arial" panose="020B0604020202020204" pitchFamily="34" charset="0"/>
              <a:buChar char="•"/>
            </a:pPr>
            <a:r>
              <a:rPr lang="en-US" sz="2800" dirty="0">
                <a:solidFill>
                  <a:srgbClr val="000102"/>
                </a:solidFill>
                <a:ea typeface="KG Primary Penmanship"/>
                <a:cs typeface="KG Primary Penmanship"/>
                <a:sym typeface="KG Primary Penmanship"/>
              </a:rPr>
              <a:t>Could NOT publish or include address of a covered person on the notice</a:t>
            </a:r>
            <a:endParaRPr lang="en-US" sz="3600" dirty="0">
              <a:solidFill>
                <a:srgbClr val="000102"/>
              </a:solidFill>
              <a:ea typeface="KG Primary Penmanship"/>
              <a:cs typeface="KG Primary Penmanship"/>
              <a:sym typeface="KG Primary Penmanship"/>
            </a:endParaRPr>
          </a:p>
          <a:p>
            <a:pPr marL="571500"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Law changed in 2024 &amp; candidate addresses are no longer included in CAN-9</a:t>
            </a:r>
            <a:endParaRPr lang="en-US" sz="4400" b="1" dirty="0">
              <a:solidFill>
                <a:srgbClr val="000102"/>
              </a:solidFill>
              <a:ea typeface="KG Primary Penmanship"/>
              <a:cs typeface="KG Primary Penmanship"/>
              <a:sym typeface="KG Primary Penmanship"/>
            </a:endParaRPr>
          </a:p>
        </p:txBody>
      </p:sp>
      <p:sp>
        <p:nvSpPr>
          <p:cNvPr id="18" name="TextBox 18"/>
          <p:cNvSpPr txBox="1"/>
          <p:nvPr/>
        </p:nvSpPr>
        <p:spPr>
          <a:xfrm>
            <a:off x="1143000" y="604966"/>
            <a:ext cx="16002000" cy="1315745"/>
          </a:xfrm>
          <a:prstGeom prst="rect">
            <a:avLst/>
          </a:prstGeom>
        </p:spPr>
        <p:txBody>
          <a:bodyPr wrap="square" lIns="0" tIns="0" rIns="0" bIns="0" rtlCol="0" anchor="t">
            <a:spAutoFit/>
          </a:bodyPr>
          <a:lstStyle/>
          <a:p>
            <a:pPr marL="0" lvl="0" indent="0" algn="ctr">
              <a:lnSpc>
                <a:spcPts val="10762"/>
              </a:lnSpc>
              <a:spcBef>
                <a:spcPct val="0"/>
              </a:spcBef>
            </a:pPr>
            <a:r>
              <a:rPr lang="en-US" sz="7200" b="1" dirty="0">
                <a:solidFill>
                  <a:srgbClr val="FFD230"/>
                </a:solidFill>
                <a:latin typeface="Tufuli Arabic Semi-Bold"/>
                <a:ea typeface="Tufuli Arabic Semi-Bold"/>
                <a:cs typeface="Tufuli Arabic Semi-Bold"/>
                <a:sym typeface="Tufuli Arabic Semi-Bold"/>
              </a:rPr>
              <a:t>Property Tax Database &amp; VR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421CE-D627-86B0-7D4F-55919EA30D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17D9D0-3813-6C3E-B5BE-4A842B9C3FE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D4056A15-617F-53CE-BB20-0B82F52CA52D}"/>
              </a:ext>
            </a:extLst>
          </p:cNvPr>
          <p:cNvGrpSpPr/>
          <p:nvPr/>
        </p:nvGrpSpPr>
        <p:grpSpPr>
          <a:xfrm rot="-5508783">
            <a:off x="4564439" y="-4758980"/>
            <a:ext cx="9153888" cy="19647899"/>
            <a:chOff x="0" y="0"/>
            <a:chExt cx="2006926" cy="5174755"/>
          </a:xfrm>
        </p:grpSpPr>
        <p:sp>
          <p:nvSpPr>
            <p:cNvPr id="4" name="Freeform 4">
              <a:extLst>
                <a:ext uri="{FF2B5EF4-FFF2-40B4-BE49-F238E27FC236}">
                  <a16:creationId xmlns:a16="http://schemas.microsoft.com/office/drawing/2014/main" id="{BBD5C379-3208-2B3B-B930-F175AE207D7A}"/>
                </a:ext>
              </a:extLst>
            </p:cNvPr>
            <p:cNvSpPr/>
            <p:nvPr/>
          </p:nvSpPr>
          <p:spPr>
            <a:xfrm>
              <a:off x="469" y="0"/>
              <a:ext cx="2005987" cy="5174755"/>
            </a:xfrm>
            <a:custGeom>
              <a:avLst/>
              <a:gdLst/>
              <a:ahLst/>
              <a:cxnLst/>
              <a:rect l="l" t="t" r="r" b="b"/>
              <a:pathLst>
                <a:path w="2005987" h="5174755">
                  <a:moveTo>
                    <a:pt x="214923" y="5174755"/>
                  </a:moveTo>
                  <a:lnTo>
                    <a:pt x="1791065" y="5174755"/>
                  </a:lnTo>
                  <a:cubicBezTo>
                    <a:pt x="1797875" y="5174755"/>
                    <a:pt x="1803468" y="5169377"/>
                    <a:pt x="1803736" y="5162573"/>
                  </a:cubicBezTo>
                  <a:lnTo>
                    <a:pt x="2005979" y="12183"/>
                  </a:lnTo>
                  <a:cubicBezTo>
                    <a:pt x="2006104" y="8996"/>
                    <a:pt x="2004925" y="5896"/>
                    <a:pt x="2002715" y="3598"/>
                  </a:cubicBezTo>
                  <a:cubicBezTo>
                    <a:pt x="2000505" y="1299"/>
                    <a:pt x="1997454" y="0"/>
                    <a:pt x="1994265" y="0"/>
                  </a:cubicBezTo>
                  <a:lnTo>
                    <a:pt x="11723" y="0"/>
                  </a:lnTo>
                  <a:cubicBezTo>
                    <a:pt x="8534" y="0"/>
                    <a:pt x="5483" y="1299"/>
                    <a:pt x="3273" y="3598"/>
                  </a:cubicBezTo>
                  <a:cubicBezTo>
                    <a:pt x="1063" y="5896"/>
                    <a:pt x="-116" y="8996"/>
                    <a:pt x="9" y="12183"/>
                  </a:cubicBezTo>
                  <a:lnTo>
                    <a:pt x="202253" y="5162573"/>
                  </a:lnTo>
                  <a:cubicBezTo>
                    <a:pt x="202520" y="5169377"/>
                    <a:pt x="208113" y="5174755"/>
                    <a:pt x="214923" y="5174755"/>
                  </a:cubicBezTo>
                  <a:close/>
                </a:path>
              </a:pathLst>
            </a:custGeom>
            <a:solidFill>
              <a:srgbClr val="FFFFFF"/>
            </a:solidFill>
            <a:ln w="1143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E3701FFA-18CC-D27F-C9D6-7A7EF99FBE8A}"/>
                </a:ext>
              </a:extLst>
            </p:cNvPr>
            <p:cNvSpPr txBox="1"/>
            <p:nvPr/>
          </p:nvSpPr>
          <p:spPr>
            <a:xfrm>
              <a:off x="127000" y="-47625"/>
              <a:ext cx="1752926" cy="5222380"/>
            </a:xfrm>
            <a:prstGeom prst="rect">
              <a:avLst/>
            </a:prstGeom>
          </p:spPr>
          <p:txBody>
            <a:bodyPr lIns="50800" tIns="50800" rIns="50800" bIns="50800" rtlCol="0" anchor="ctr"/>
            <a:lstStyle/>
            <a:p>
              <a:pPr algn="ctr">
                <a:lnSpc>
                  <a:spcPts val="2938"/>
                </a:lnSpc>
              </a:pPr>
              <a:endParaRPr/>
            </a:p>
          </p:txBody>
        </p:sp>
      </p:grpSp>
      <p:sp>
        <p:nvSpPr>
          <p:cNvPr id="7" name="TextBox 7">
            <a:extLst>
              <a:ext uri="{FF2B5EF4-FFF2-40B4-BE49-F238E27FC236}">
                <a16:creationId xmlns:a16="http://schemas.microsoft.com/office/drawing/2014/main" id="{BA8939D0-3308-3407-D078-E12FE34A6C24}"/>
              </a:ext>
            </a:extLst>
          </p:cNvPr>
          <p:cNvSpPr txBox="1"/>
          <p:nvPr/>
        </p:nvSpPr>
        <p:spPr>
          <a:xfrm>
            <a:off x="990600" y="1889344"/>
            <a:ext cx="16306800" cy="923330"/>
          </a:xfrm>
          <a:prstGeom prst="rect">
            <a:avLst/>
          </a:prstGeom>
        </p:spPr>
        <p:txBody>
          <a:bodyPr wrap="square" lIns="0" tIns="0" rIns="0" bIns="0" rtlCol="0" anchor="t">
            <a:spAutoFit/>
          </a:bodyPr>
          <a:lstStyle/>
          <a:p>
            <a:pPr marL="0" lvl="0" indent="0" algn="l">
              <a:spcBef>
                <a:spcPct val="0"/>
              </a:spcBef>
            </a:pPr>
            <a:r>
              <a:rPr lang="en-US" sz="6000" b="1" dirty="0">
                <a:solidFill>
                  <a:srgbClr val="7030A0"/>
                </a:solidFill>
                <a:latin typeface="Tufuli Arabic Semi-Bold"/>
                <a:ea typeface="Tufuli Arabic Semi-Bold"/>
                <a:cs typeface="Tufuli Arabic Semi-Bold"/>
                <a:sym typeface="Tufuli Arabic Semi-Bold"/>
              </a:rPr>
              <a:t>Election Law Stories &amp; Lessons</a:t>
            </a:r>
          </a:p>
        </p:txBody>
      </p:sp>
      <p:sp>
        <p:nvSpPr>
          <p:cNvPr id="8" name="TextBox 8">
            <a:extLst>
              <a:ext uri="{FF2B5EF4-FFF2-40B4-BE49-F238E27FC236}">
                <a16:creationId xmlns:a16="http://schemas.microsoft.com/office/drawing/2014/main" id="{2A2889DB-8426-85A6-CE28-2E7ADD823433}"/>
              </a:ext>
            </a:extLst>
          </p:cNvPr>
          <p:cNvSpPr txBox="1"/>
          <p:nvPr/>
        </p:nvSpPr>
        <p:spPr>
          <a:xfrm>
            <a:off x="990600" y="3028790"/>
            <a:ext cx="15468600" cy="5970865"/>
          </a:xfrm>
          <a:prstGeom prst="rect">
            <a:avLst/>
          </a:prstGeom>
        </p:spPr>
        <p:txBody>
          <a:bodyPr wrap="square" lIns="0" tIns="0" rIns="0" bIns="0" rtlCol="0" anchor="t">
            <a:spAutoFit/>
          </a:bodyPr>
          <a:lstStyle/>
          <a:p>
            <a:r>
              <a:rPr lang="en-US" sz="2800" b="1" dirty="0"/>
              <a:t>1. Stay updated with election law changes</a:t>
            </a:r>
          </a:p>
          <a:p>
            <a:pPr marL="457200" lvl="0" indent="-457200">
              <a:buFont typeface="Arial" panose="020B0604020202020204" pitchFamily="34" charset="0"/>
              <a:buChar char="•"/>
            </a:pPr>
            <a:r>
              <a:rPr lang="en-US" sz="2800" dirty="0"/>
              <a:t>Ripley County Sheriff was on vacation and couldn’t sign the notice of election. </a:t>
            </a:r>
          </a:p>
          <a:p>
            <a:pPr marL="457200" lvl="0" indent="-457200">
              <a:buFont typeface="Arial" panose="020B0604020202020204" pitchFamily="34" charset="0"/>
              <a:buChar char="•"/>
            </a:pPr>
            <a:r>
              <a:rPr lang="en-US" sz="2800" dirty="0"/>
              <a:t>Indiana Constitution Article 5 Section 14 - deadline for Governor’s action. </a:t>
            </a:r>
          </a:p>
          <a:p>
            <a:r>
              <a:rPr lang="en-US" sz="2800" b="1" dirty="0"/>
              <a:t>2. Importance of Ballot Proofing </a:t>
            </a:r>
          </a:p>
          <a:p>
            <a:pPr marL="457200" lvl="0" indent="-457200">
              <a:buFont typeface="Arial" panose="020B0604020202020204" pitchFamily="34" charset="0"/>
              <a:buChar char="•"/>
            </a:pPr>
            <a:r>
              <a:rPr lang="en-US" sz="2800" dirty="0"/>
              <a:t>Whitley County left a congressional candidate off the primary ballot.</a:t>
            </a:r>
          </a:p>
          <a:p>
            <a:pPr marL="457200" lvl="0" indent="-457200">
              <a:buFont typeface="Arial" panose="020B0604020202020204" pitchFamily="34" charset="0"/>
              <a:buChar char="•"/>
            </a:pPr>
            <a:r>
              <a:rPr lang="en-US" sz="2800" dirty="0"/>
              <a:t>IC 3-11-2-2.1</a:t>
            </a:r>
          </a:p>
          <a:p>
            <a:r>
              <a:rPr lang="en-US" sz="2800" b="1" dirty="0"/>
              <a:t>3. Know about the no home rule statute </a:t>
            </a:r>
          </a:p>
          <a:p>
            <a:pPr marL="457200" lvl="0" indent="-457200">
              <a:buFont typeface="Arial" panose="020B0604020202020204" pitchFamily="34" charset="0"/>
              <a:buChar char="•"/>
            </a:pPr>
            <a:r>
              <a:rPr lang="en-US" sz="2800" dirty="0"/>
              <a:t>Delaware County court order to extend polling hours </a:t>
            </a:r>
          </a:p>
          <a:p>
            <a:pPr marL="457200" lvl="0" indent="-457200">
              <a:buFont typeface="Arial" panose="020B0604020202020204" pitchFamily="34" charset="0"/>
              <a:buChar char="•"/>
            </a:pPr>
            <a:r>
              <a:rPr lang="en-US" sz="2800" dirty="0"/>
              <a:t>IC 36-1-3-8(a)(12)</a:t>
            </a:r>
          </a:p>
          <a:p>
            <a:pPr marL="457200" lvl="0" indent="-457200">
              <a:buFont typeface="Arial" panose="020B0604020202020204" pitchFamily="34" charset="0"/>
              <a:buChar char="•"/>
            </a:pPr>
            <a:r>
              <a:rPr lang="en-US" sz="2800" dirty="0"/>
              <a:t>IC 3-11.7-7</a:t>
            </a:r>
          </a:p>
          <a:p>
            <a:r>
              <a:rPr lang="en-US" sz="2800" b="1" dirty="0"/>
              <a:t>4. May not know a candidate died unless it receives news coverage or you know them. </a:t>
            </a:r>
          </a:p>
          <a:p>
            <a:pPr marL="457200" lvl="0" indent="-457200">
              <a:buFont typeface="Arial" panose="020B0604020202020204" pitchFamily="34" charset="0"/>
              <a:buChar char="•"/>
            </a:pPr>
            <a:r>
              <a:rPr lang="en-US" sz="2800" dirty="0"/>
              <a:t>Grant County had a local office candidate die. Coroner couldn’t get death certificate in final 30 days.</a:t>
            </a:r>
          </a:p>
          <a:p>
            <a:pPr marL="457200" lvl="0" indent="-457200">
              <a:buFont typeface="Arial" panose="020B0604020202020204" pitchFamily="34" charset="0"/>
              <a:buChar char="•"/>
            </a:pPr>
            <a:r>
              <a:rPr lang="en-US" sz="2800" dirty="0"/>
              <a:t>IC 3-11-3-29.3 and IC 3-11-3-29.4 </a:t>
            </a:r>
          </a:p>
          <a:p>
            <a:pPr marL="742950" indent="-742950" algn="l">
              <a:buFont typeface="+mj-lt"/>
              <a:buAutoNum type="arabicParenR"/>
            </a:pPr>
            <a:endParaRPr lang="en-US" sz="2400" dirty="0">
              <a:solidFill>
                <a:srgbClr val="000102"/>
              </a:solidFill>
              <a:ea typeface="KG Primary Penmanship"/>
              <a:cs typeface="KG Primary Penmanship"/>
              <a:sym typeface="KG Primary Penmanship"/>
            </a:endParaRPr>
          </a:p>
        </p:txBody>
      </p:sp>
    </p:spTree>
    <p:extLst>
      <p:ext uri="{BB962C8B-B14F-4D97-AF65-F5344CB8AC3E}">
        <p14:creationId xmlns:p14="http://schemas.microsoft.com/office/powerpoint/2010/main" val="1843899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rot="-248915">
            <a:off x="7344197" y="-785200"/>
            <a:ext cx="12830564" cy="11754273"/>
            <a:chOff x="0" y="0"/>
            <a:chExt cx="1467148" cy="1344077"/>
          </a:xfrm>
        </p:grpSpPr>
        <p:sp>
          <p:nvSpPr>
            <p:cNvPr id="3" name="Freeform 3"/>
            <p:cNvSpPr/>
            <p:nvPr/>
          </p:nvSpPr>
          <p:spPr>
            <a:xfrm>
              <a:off x="1012" y="0"/>
              <a:ext cx="1465123" cy="1344076"/>
            </a:xfrm>
            <a:custGeom>
              <a:avLst/>
              <a:gdLst/>
              <a:ahLst/>
              <a:cxnLst/>
              <a:rect l="l" t="t" r="r" b="b"/>
              <a:pathLst>
                <a:path w="1465123" h="1344076">
                  <a:moveTo>
                    <a:pt x="209429" y="0"/>
                  </a:moveTo>
                  <a:lnTo>
                    <a:pt x="1458895" y="0"/>
                  </a:lnTo>
                  <a:cubicBezTo>
                    <a:pt x="1460710" y="0"/>
                    <a:pt x="1462434" y="791"/>
                    <a:pt x="1463617" y="2167"/>
                  </a:cubicBezTo>
                  <a:cubicBezTo>
                    <a:pt x="1464800" y="3542"/>
                    <a:pt x="1465325" y="5365"/>
                    <a:pt x="1465054" y="7159"/>
                  </a:cubicBezTo>
                  <a:lnTo>
                    <a:pt x="1264019" y="1336917"/>
                  </a:lnTo>
                  <a:cubicBezTo>
                    <a:pt x="1263396" y="1341033"/>
                    <a:pt x="1259858" y="1344076"/>
                    <a:pt x="1255695" y="1344076"/>
                  </a:cubicBezTo>
                  <a:lnTo>
                    <a:pt x="6229" y="1344076"/>
                  </a:lnTo>
                  <a:cubicBezTo>
                    <a:pt x="4414" y="1344076"/>
                    <a:pt x="2690" y="1343285"/>
                    <a:pt x="1507" y="1341910"/>
                  </a:cubicBezTo>
                  <a:cubicBezTo>
                    <a:pt x="324" y="1340534"/>
                    <a:pt x="-201" y="1338711"/>
                    <a:pt x="70" y="1336917"/>
                  </a:cubicBezTo>
                  <a:lnTo>
                    <a:pt x="201106" y="7159"/>
                  </a:lnTo>
                  <a:cubicBezTo>
                    <a:pt x="201728" y="3043"/>
                    <a:pt x="205266" y="0"/>
                    <a:pt x="209429" y="0"/>
                  </a:cubicBezTo>
                  <a:close/>
                </a:path>
              </a:pathLst>
            </a:custGeom>
            <a:solidFill>
              <a:srgbClr val="14CD21"/>
            </a:solidFill>
            <a:ln w="114300" cap="sq">
              <a:solidFill>
                <a:srgbClr val="000000"/>
              </a:solidFill>
              <a:prstDash val="solid"/>
              <a:miter/>
            </a:ln>
          </p:spPr>
          <p:txBody>
            <a:bodyPr/>
            <a:lstStyle/>
            <a:p>
              <a:endParaRPr lang="en-US"/>
            </a:p>
          </p:txBody>
        </p:sp>
      </p:grpSp>
      <p:sp>
        <p:nvSpPr>
          <p:cNvPr id="4" name="Freeform 4"/>
          <p:cNvSpPr/>
          <p:nvPr/>
        </p:nvSpPr>
        <p:spPr>
          <a:xfrm flipH="1">
            <a:off x="8538557" y="-309177"/>
            <a:ext cx="10599623" cy="10596177"/>
          </a:xfrm>
          <a:custGeom>
            <a:avLst/>
            <a:gdLst/>
            <a:ahLst/>
            <a:cxnLst/>
            <a:rect l="l" t="t" r="r" b="b"/>
            <a:pathLst>
              <a:path w="10599623" h="10596177">
                <a:moveTo>
                  <a:pt x="10599624" y="0"/>
                </a:moveTo>
                <a:lnTo>
                  <a:pt x="0" y="0"/>
                </a:lnTo>
                <a:lnTo>
                  <a:pt x="0" y="10596177"/>
                </a:lnTo>
                <a:lnTo>
                  <a:pt x="10599624" y="10596177"/>
                </a:lnTo>
                <a:lnTo>
                  <a:pt x="10599624"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5" name="Group 5"/>
          <p:cNvGrpSpPr/>
          <p:nvPr/>
        </p:nvGrpSpPr>
        <p:grpSpPr>
          <a:xfrm rot="-248915">
            <a:off x="-2671282" y="-836763"/>
            <a:ext cx="11405052" cy="11754273"/>
            <a:chOff x="0" y="0"/>
            <a:chExt cx="1304144" cy="1344077"/>
          </a:xfrm>
        </p:grpSpPr>
        <p:sp>
          <p:nvSpPr>
            <p:cNvPr id="6" name="Freeform 6"/>
            <p:cNvSpPr/>
            <p:nvPr/>
          </p:nvSpPr>
          <p:spPr>
            <a:xfrm>
              <a:off x="1139" y="0"/>
              <a:ext cx="1301866" cy="1344076"/>
            </a:xfrm>
            <a:custGeom>
              <a:avLst/>
              <a:gdLst/>
              <a:ahLst/>
              <a:cxnLst/>
              <a:rect l="l" t="t" r="r" b="b"/>
              <a:pathLst>
                <a:path w="1301866" h="1344076">
                  <a:moveTo>
                    <a:pt x="210207" y="0"/>
                  </a:moveTo>
                  <a:lnTo>
                    <a:pt x="1294859" y="0"/>
                  </a:lnTo>
                  <a:cubicBezTo>
                    <a:pt x="1296900" y="0"/>
                    <a:pt x="1298840" y="890"/>
                    <a:pt x="1300171" y="2438"/>
                  </a:cubicBezTo>
                  <a:cubicBezTo>
                    <a:pt x="1301502" y="3985"/>
                    <a:pt x="1302092" y="6036"/>
                    <a:pt x="1301787" y="8054"/>
                  </a:cubicBezTo>
                  <a:lnTo>
                    <a:pt x="1101023" y="1336022"/>
                  </a:lnTo>
                  <a:cubicBezTo>
                    <a:pt x="1100322" y="1340653"/>
                    <a:pt x="1096342" y="1344076"/>
                    <a:pt x="1091659" y="1344076"/>
                  </a:cubicBezTo>
                  <a:lnTo>
                    <a:pt x="7007" y="1344076"/>
                  </a:lnTo>
                  <a:cubicBezTo>
                    <a:pt x="4966" y="1344076"/>
                    <a:pt x="3026" y="1343186"/>
                    <a:pt x="1695" y="1341639"/>
                  </a:cubicBezTo>
                  <a:cubicBezTo>
                    <a:pt x="364" y="1340091"/>
                    <a:pt x="-226" y="1338041"/>
                    <a:pt x="79" y="1336022"/>
                  </a:cubicBezTo>
                  <a:lnTo>
                    <a:pt x="200843" y="8054"/>
                  </a:lnTo>
                  <a:cubicBezTo>
                    <a:pt x="201543" y="3423"/>
                    <a:pt x="205523" y="0"/>
                    <a:pt x="210207" y="0"/>
                  </a:cubicBezTo>
                  <a:close/>
                </a:path>
              </a:pathLst>
            </a:custGeom>
            <a:solidFill>
              <a:srgbClr val="54A1E4"/>
            </a:solidFill>
            <a:ln w="114300" cap="sq">
              <a:solidFill>
                <a:srgbClr val="000000"/>
              </a:solidFill>
              <a:prstDash val="solid"/>
              <a:miter/>
            </a:ln>
          </p:spPr>
          <p:txBody>
            <a:bodyPr/>
            <a:lstStyle/>
            <a:p>
              <a:endParaRPr lang="en-US"/>
            </a:p>
          </p:txBody>
        </p:sp>
      </p:grpSp>
      <p:sp>
        <p:nvSpPr>
          <p:cNvPr id="7" name="Freeform 7"/>
          <p:cNvSpPr/>
          <p:nvPr/>
        </p:nvSpPr>
        <p:spPr>
          <a:xfrm>
            <a:off x="-1559811" y="-301490"/>
            <a:ext cx="9800338" cy="9797151"/>
          </a:xfrm>
          <a:custGeom>
            <a:avLst/>
            <a:gdLst/>
            <a:ahLst/>
            <a:cxnLst/>
            <a:rect l="l" t="t" r="r" b="b"/>
            <a:pathLst>
              <a:path w="9800338" h="9797151">
                <a:moveTo>
                  <a:pt x="0" y="0"/>
                </a:moveTo>
                <a:lnTo>
                  <a:pt x="9800338" y="0"/>
                </a:lnTo>
                <a:lnTo>
                  <a:pt x="9800338" y="9797152"/>
                </a:lnTo>
                <a:lnTo>
                  <a:pt x="0" y="9797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990600" y="-309785"/>
            <a:ext cx="11944751" cy="8363691"/>
          </a:xfrm>
          <a:custGeom>
            <a:avLst/>
            <a:gdLst/>
            <a:ahLst/>
            <a:cxnLst/>
            <a:rect l="l" t="t" r="r" b="b"/>
            <a:pathLst>
              <a:path w="11097284" h="9099772">
                <a:moveTo>
                  <a:pt x="0" y="0"/>
                </a:moveTo>
                <a:lnTo>
                  <a:pt x="11097284" y="0"/>
                </a:lnTo>
                <a:lnTo>
                  <a:pt x="11097284" y="9099772"/>
                </a:lnTo>
                <a:lnTo>
                  <a:pt x="0" y="90997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112131">
            <a:off x="9411082" y="599266"/>
            <a:ext cx="1400851" cy="1327306"/>
          </a:xfrm>
          <a:custGeom>
            <a:avLst/>
            <a:gdLst/>
            <a:ahLst/>
            <a:cxnLst/>
            <a:rect l="l" t="t" r="r" b="b"/>
            <a:pathLst>
              <a:path w="1400851" h="1327306">
                <a:moveTo>
                  <a:pt x="0" y="0"/>
                </a:moveTo>
                <a:lnTo>
                  <a:pt x="1400851" y="0"/>
                </a:lnTo>
                <a:lnTo>
                  <a:pt x="1400851" y="1327306"/>
                </a:lnTo>
                <a:lnTo>
                  <a:pt x="0" y="13273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112131">
            <a:off x="783199" y="7470469"/>
            <a:ext cx="1652536" cy="1565778"/>
          </a:xfrm>
          <a:custGeom>
            <a:avLst/>
            <a:gdLst/>
            <a:ahLst/>
            <a:cxnLst/>
            <a:rect l="l" t="t" r="r" b="b"/>
            <a:pathLst>
              <a:path w="1652536" h="1565778">
                <a:moveTo>
                  <a:pt x="0" y="0"/>
                </a:moveTo>
                <a:lnTo>
                  <a:pt x="1652536" y="0"/>
                </a:lnTo>
                <a:lnTo>
                  <a:pt x="1652536" y="1565777"/>
                </a:lnTo>
                <a:lnTo>
                  <a:pt x="0" y="1565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112131">
            <a:off x="3937493" y="9383012"/>
            <a:ext cx="1785460" cy="1691724"/>
          </a:xfrm>
          <a:custGeom>
            <a:avLst/>
            <a:gdLst/>
            <a:ahLst/>
            <a:cxnLst/>
            <a:rect l="l" t="t" r="r" b="b"/>
            <a:pathLst>
              <a:path w="1785460" h="1691724">
                <a:moveTo>
                  <a:pt x="0" y="0"/>
                </a:moveTo>
                <a:lnTo>
                  <a:pt x="1785460" y="0"/>
                </a:lnTo>
                <a:lnTo>
                  <a:pt x="1785460" y="1691724"/>
                </a:lnTo>
                <a:lnTo>
                  <a:pt x="0" y="16917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2897821" y="3429000"/>
            <a:ext cx="8130307" cy="1603003"/>
          </a:xfrm>
          <a:prstGeom prst="rect">
            <a:avLst/>
          </a:prstGeom>
        </p:spPr>
        <p:txBody>
          <a:bodyPr wrap="square" lIns="0" tIns="0" rIns="0" bIns="0" rtlCol="0" anchor="t">
            <a:spAutoFit/>
          </a:bodyPr>
          <a:lstStyle/>
          <a:p>
            <a:pPr marL="0" lvl="0" indent="0" algn="ctr">
              <a:lnSpc>
                <a:spcPts val="12450"/>
              </a:lnSpc>
              <a:spcBef>
                <a:spcPct val="0"/>
              </a:spcBef>
            </a:pPr>
            <a:r>
              <a:rPr lang="en-US" sz="10205" b="1" dirty="0">
                <a:solidFill>
                  <a:srgbClr val="7030A0"/>
                </a:solidFill>
                <a:latin typeface="Tufuli Arabic Semi-Bold"/>
                <a:ea typeface="Tufuli Arabic Semi-Bold"/>
                <a:cs typeface="Tufuli Arabic Semi-Bold"/>
                <a:sym typeface="Tufuli Arabic Semi-Bold"/>
              </a:rPr>
              <a:t>QUESTIONS?</a:t>
            </a:r>
          </a:p>
        </p:txBody>
      </p:sp>
      <p:sp>
        <p:nvSpPr>
          <p:cNvPr id="24" name="Freeform 7"/>
          <p:cNvSpPr/>
          <p:nvPr/>
        </p:nvSpPr>
        <p:spPr>
          <a:xfrm>
            <a:off x="10084424" y="3628270"/>
            <a:ext cx="6660576" cy="6991063"/>
          </a:xfrm>
          <a:custGeom>
            <a:avLst/>
            <a:gdLst/>
            <a:ahLst/>
            <a:cxnLst/>
            <a:rect l="l" t="t" r="r" b="b"/>
            <a:pathLst>
              <a:path w="6660576" h="6991063">
                <a:moveTo>
                  <a:pt x="0" y="0"/>
                </a:moveTo>
                <a:lnTo>
                  <a:pt x="6660576" y="0"/>
                </a:lnTo>
                <a:lnTo>
                  <a:pt x="6660576" y="6991063"/>
                </a:lnTo>
                <a:lnTo>
                  <a:pt x="0" y="6991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8911194" y="-3152271"/>
            <a:ext cx="11686522" cy="13722223"/>
            <a:chOff x="0" y="0"/>
            <a:chExt cx="1336329" cy="1569107"/>
          </a:xfrm>
        </p:grpSpPr>
        <p:sp>
          <p:nvSpPr>
            <p:cNvPr id="3" name="Freeform 3"/>
            <p:cNvSpPr/>
            <p:nvPr/>
          </p:nvSpPr>
          <p:spPr>
            <a:xfrm>
              <a:off x="963" y="0"/>
              <a:ext cx="1334403" cy="1569108"/>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E02392"/>
            </a:solidFill>
            <a:ln w="85725" cap="sq">
              <a:solidFill>
                <a:srgbClr val="000000"/>
              </a:solidFill>
              <a:prstDash val="solid"/>
              <a:miter/>
            </a:ln>
          </p:spPr>
          <p:txBody>
            <a:bodyPr/>
            <a:lstStyle/>
            <a:p>
              <a:endParaRPr lang="en-US"/>
            </a:p>
          </p:txBody>
        </p:sp>
      </p:grpSp>
      <p:grpSp>
        <p:nvGrpSpPr>
          <p:cNvPr id="4" name="Group 4"/>
          <p:cNvGrpSpPr/>
          <p:nvPr/>
        </p:nvGrpSpPr>
        <p:grpSpPr>
          <a:xfrm>
            <a:off x="-1393177" y="-3010069"/>
            <a:ext cx="11686522" cy="13722223"/>
            <a:chOff x="0" y="0"/>
            <a:chExt cx="1336329" cy="1569107"/>
          </a:xfrm>
        </p:grpSpPr>
        <p:sp>
          <p:nvSpPr>
            <p:cNvPr id="5" name="Freeform 5"/>
            <p:cNvSpPr/>
            <p:nvPr/>
          </p:nvSpPr>
          <p:spPr>
            <a:xfrm>
              <a:off x="963" y="0"/>
              <a:ext cx="1334403" cy="1569108"/>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8E2AB8"/>
            </a:solidFill>
            <a:ln w="85725" cap="sq">
              <a:solidFill>
                <a:srgbClr val="000000"/>
              </a:solidFill>
              <a:prstDash val="solid"/>
              <a:miter/>
            </a:ln>
          </p:spPr>
          <p:txBody>
            <a:bodyPr/>
            <a:lstStyle/>
            <a:p>
              <a:endParaRPr lang="en-US"/>
            </a:p>
          </p:txBody>
        </p:sp>
      </p:grpSp>
      <p:sp>
        <p:nvSpPr>
          <p:cNvPr id="6" name="Freeform 6"/>
          <p:cNvSpPr/>
          <p:nvPr/>
        </p:nvSpPr>
        <p:spPr>
          <a:xfrm rot="-5466245" flipH="1">
            <a:off x="-3210977" y="898436"/>
            <a:ext cx="11932106" cy="6717793"/>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a:blip r:embed="rId2">
              <a:extLst>
                <a:ext uri="{96DAC541-7B7A-43D3-8B79-37D633B846F1}">
                  <asvg:svgBlip xmlns:asvg="http://schemas.microsoft.com/office/drawing/2016/SVG/main" r:embed="rId3"/>
                </a:ext>
              </a:extLst>
            </a:blip>
            <a:stretch>
              <a:fillRect l="-35816" t="-141236"/>
            </a:stretch>
          </a:blipFill>
        </p:spPr>
        <p:txBody>
          <a:bodyPr/>
          <a:lstStyle/>
          <a:p>
            <a:endParaRPr lang="en-US"/>
          </a:p>
        </p:txBody>
      </p:sp>
      <p:sp>
        <p:nvSpPr>
          <p:cNvPr id="7" name="Freeform 7"/>
          <p:cNvSpPr/>
          <p:nvPr/>
        </p:nvSpPr>
        <p:spPr>
          <a:xfrm rot="5400000" flipH="1">
            <a:off x="9402350" y="1469841"/>
            <a:ext cx="11932106" cy="6717793"/>
          </a:xfrm>
          <a:custGeom>
            <a:avLst/>
            <a:gdLst/>
            <a:ahLst/>
            <a:cxnLst/>
            <a:rect l="l" t="t" r="r" b="b"/>
            <a:pathLst>
              <a:path w="11932106" h="6717793">
                <a:moveTo>
                  <a:pt x="11932106" y="0"/>
                </a:moveTo>
                <a:lnTo>
                  <a:pt x="0" y="0"/>
                </a:lnTo>
                <a:lnTo>
                  <a:pt x="0" y="6717793"/>
                </a:lnTo>
                <a:lnTo>
                  <a:pt x="11932106" y="6717793"/>
                </a:lnTo>
                <a:lnTo>
                  <a:pt x="11932106" y="0"/>
                </a:lnTo>
                <a:close/>
              </a:path>
            </a:pathLst>
          </a:custGeom>
          <a:blipFill>
            <a:blip r:embed="rId2">
              <a:extLst>
                <a:ext uri="{96DAC541-7B7A-43D3-8B79-37D633B846F1}">
                  <asvg:svgBlip xmlns:asvg="http://schemas.microsoft.com/office/drawing/2016/SVG/main" r:embed="rId3"/>
                </a:ext>
              </a:extLst>
            </a:blip>
            <a:stretch>
              <a:fillRect l="-35816" t="-141236"/>
            </a:stretch>
          </a:blipFill>
          <a:ln cap="sq">
            <a:noFill/>
            <a:prstDash val="solid"/>
            <a:miter/>
          </a:ln>
        </p:spPr>
        <p:txBody>
          <a:bodyPr/>
          <a:lstStyle/>
          <a:p>
            <a:endParaRPr lang="en-US"/>
          </a:p>
        </p:txBody>
      </p:sp>
      <p:sp>
        <p:nvSpPr>
          <p:cNvPr id="8" name="Freeform 8"/>
          <p:cNvSpPr/>
          <p:nvPr/>
        </p:nvSpPr>
        <p:spPr>
          <a:xfrm rot="-5262756">
            <a:off x="6024192" y="-1944518"/>
            <a:ext cx="6981153" cy="13892842"/>
          </a:xfrm>
          <a:custGeom>
            <a:avLst/>
            <a:gdLst/>
            <a:ahLst/>
            <a:cxnLst/>
            <a:rect l="l" t="t" r="r" b="b"/>
            <a:pathLst>
              <a:path w="6981153" h="13892842">
                <a:moveTo>
                  <a:pt x="0" y="0"/>
                </a:moveTo>
                <a:lnTo>
                  <a:pt x="6981153" y="0"/>
                </a:lnTo>
                <a:lnTo>
                  <a:pt x="6981153" y="13892842"/>
                </a:lnTo>
                <a:lnTo>
                  <a:pt x="0" y="1389284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3605808" y="4087543"/>
            <a:ext cx="11076383" cy="3248966"/>
          </a:xfrm>
          <a:prstGeom prst="rect">
            <a:avLst/>
          </a:prstGeom>
        </p:spPr>
        <p:txBody>
          <a:bodyPr lIns="0" tIns="0" rIns="0" bIns="0" rtlCol="0" anchor="t">
            <a:spAutoFit/>
          </a:bodyPr>
          <a:lstStyle/>
          <a:p>
            <a:pPr marL="0" lvl="0" indent="0" algn="ctr"/>
            <a:r>
              <a:rPr lang="en-US" sz="3600" u="none" strike="noStrike" dirty="0">
                <a:solidFill>
                  <a:srgbClr val="000102"/>
                </a:solidFill>
                <a:latin typeface="+mj-lt"/>
                <a:ea typeface="KG Primary Penmanship"/>
                <a:cs typeface="KG Primary Penmanship"/>
                <a:sym typeface="KG Primary Penmanship"/>
              </a:rPr>
              <a:t>Everchanging threat </a:t>
            </a:r>
            <a:r>
              <a:rPr lang="en-US" sz="3600" u="none" strike="noStrike" dirty="0">
                <a:latin typeface="+mj-lt"/>
                <a:ea typeface="KG Primary Penmanship"/>
                <a:cs typeface="KG Primary Penmanship"/>
                <a:sym typeface="KG Primary Penmanship"/>
              </a:rPr>
              <a:t>landscape requires CEBs to continuously review &amp; improve their </a:t>
            </a:r>
            <a:r>
              <a:rPr lang="en-US" sz="3600" u="none" strike="noStrike" dirty="0">
                <a:solidFill>
                  <a:srgbClr val="000102"/>
                </a:solidFill>
                <a:latin typeface="+mj-lt"/>
                <a:ea typeface="KG Primary Penmanship"/>
                <a:cs typeface="KG Primary Penmanship"/>
                <a:sym typeface="KG Primary Penmanship"/>
              </a:rPr>
              <a:t>security plans </a:t>
            </a:r>
            <a:br>
              <a:rPr lang="en-US" sz="3600" u="none" strike="noStrike" dirty="0">
                <a:solidFill>
                  <a:srgbClr val="000102"/>
                </a:solidFill>
                <a:latin typeface="+mj-lt"/>
                <a:ea typeface="KG Primary Penmanship"/>
                <a:cs typeface="KG Primary Penmanship"/>
                <a:sym typeface="KG Primary Penmanship"/>
              </a:rPr>
            </a:br>
            <a:r>
              <a:rPr lang="en-US" sz="3600" u="none" strike="noStrike" dirty="0">
                <a:solidFill>
                  <a:srgbClr val="000102"/>
                </a:solidFill>
                <a:latin typeface="+mj-lt"/>
                <a:ea typeface="KG Primary Penmanship"/>
                <a:cs typeface="KG Primary Penmanship"/>
                <a:sym typeface="KG Primary Penmanship"/>
              </a:rPr>
              <a:t>to ensure they are prepared for physical, cyber, </a:t>
            </a:r>
            <a:br>
              <a:rPr lang="en-US" sz="3600" u="none" strike="noStrike" dirty="0">
                <a:solidFill>
                  <a:srgbClr val="000102"/>
                </a:solidFill>
                <a:latin typeface="+mj-lt"/>
                <a:ea typeface="KG Primary Penmanship"/>
                <a:cs typeface="KG Primary Penmanship"/>
                <a:sym typeface="KG Primary Penmanship"/>
              </a:rPr>
            </a:br>
            <a:r>
              <a:rPr lang="en-US" sz="3600" u="none" strike="noStrike" dirty="0">
                <a:solidFill>
                  <a:srgbClr val="000102"/>
                </a:solidFill>
                <a:latin typeface="+mj-lt"/>
                <a:ea typeface="KG Primary Penmanship"/>
                <a:cs typeface="KG Primary Penmanship"/>
                <a:sym typeface="KG Primary Penmanship"/>
              </a:rPr>
              <a:t>or natural disaster events.</a:t>
            </a:r>
          </a:p>
          <a:p>
            <a:pPr marL="0" lvl="0" indent="0" algn="ctr"/>
            <a:endParaRPr lang="en-US" sz="1200" u="none" strike="noStrike" dirty="0">
              <a:solidFill>
                <a:srgbClr val="000102"/>
              </a:solidFill>
              <a:latin typeface="KG Primary Penmanship"/>
              <a:ea typeface="KG Primary Penmanship"/>
              <a:cs typeface="KG Primary Penmanship"/>
              <a:sym typeface="KG Primary Penmanship"/>
            </a:endParaRPr>
          </a:p>
          <a:p>
            <a:pPr marL="0" lvl="0" indent="0" algn="ctr">
              <a:lnSpc>
                <a:spcPts val="6075"/>
              </a:lnSpc>
            </a:pPr>
            <a:r>
              <a:rPr lang="en-US" sz="6000" u="none" strike="noStrike" dirty="0">
                <a:solidFill>
                  <a:srgbClr val="FF0000"/>
                </a:solidFill>
                <a:latin typeface="KG Primary Penmanship"/>
                <a:ea typeface="KG Primary Penmanship"/>
                <a:cs typeface="KG Primary Penmanship"/>
                <a:sym typeface="KG Primary Penmanship"/>
              </a:rPr>
              <a:t>“READINESS TURNED INTO RESULTS</a:t>
            </a:r>
            <a:r>
              <a:rPr lang="en-US" sz="4800" u="none" strike="noStrike" dirty="0">
                <a:solidFill>
                  <a:srgbClr val="FF0000"/>
                </a:solidFill>
                <a:latin typeface="KG Primary Penmanship"/>
                <a:ea typeface="KG Primary Penmanship"/>
                <a:cs typeface="KG Primary Penmanship"/>
                <a:sym typeface="KG Primary Penmanship"/>
              </a:rPr>
              <a:t>”</a:t>
            </a:r>
          </a:p>
        </p:txBody>
      </p:sp>
      <p:sp>
        <p:nvSpPr>
          <p:cNvPr id="11" name="TextBox 11"/>
          <p:cNvSpPr txBox="1"/>
          <p:nvPr/>
        </p:nvSpPr>
        <p:spPr>
          <a:xfrm>
            <a:off x="3828471" y="2729624"/>
            <a:ext cx="9609174" cy="1215717"/>
          </a:xfrm>
          <a:prstGeom prst="rect">
            <a:avLst/>
          </a:prstGeom>
        </p:spPr>
        <p:txBody>
          <a:bodyPr wrap="square" lIns="0" tIns="0" rIns="0" bIns="0" rtlCol="0" anchor="t">
            <a:spAutoFit/>
          </a:bodyPr>
          <a:lstStyle/>
          <a:p>
            <a:pPr algn="l">
              <a:lnSpc>
                <a:spcPts val="10027"/>
              </a:lnSpc>
            </a:pPr>
            <a:r>
              <a:rPr lang="en-US" sz="6600" b="1" dirty="0">
                <a:solidFill>
                  <a:srgbClr val="0070C0"/>
                </a:solidFill>
                <a:latin typeface="Tufuli Arabic Semi-Bold"/>
                <a:ea typeface="Tufuli Arabic Semi-Bold"/>
                <a:cs typeface="Tufuli Arabic Semi-Bold"/>
                <a:sym typeface="Tufuli Arabic Semi-Bold"/>
              </a:rPr>
              <a:t>Review Security Plan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8D288513-C618-0638-4FF5-53F7693EB209}"/>
              </a:ext>
            </a:extLst>
          </p:cNvPr>
          <p:cNvSpPr/>
          <p:nvPr/>
        </p:nvSpPr>
        <p:spPr>
          <a:xfrm>
            <a:off x="-1828800" y="8648700"/>
            <a:ext cx="11475110" cy="8572499"/>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FFFF00">
              <a:alpha val="71000"/>
            </a:srgbClr>
          </a:solidFill>
          <a:ln w="85725" cap="sq">
            <a:solidFill>
              <a:schemeClr val="tx1"/>
            </a:solidFill>
            <a:prstDash val="solid"/>
            <a:miter/>
          </a:ln>
        </p:spPr>
        <p:txBody>
          <a:bodyPr/>
          <a:lstStyle/>
          <a:p>
            <a:endParaRPr lang="en-US"/>
          </a:p>
        </p:txBody>
      </p:sp>
      <p:sp>
        <p:nvSpPr>
          <p:cNvPr id="14" name="Freeform 5">
            <a:extLst>
              <a:ext uri="{FF2B5EF4-FFF2-40B4-BE49-F238E27FC236}">
                <a16:creationId xmlns:a16="http://schemas.microsoft.com/office/drawing/2014/main" id="{B6B1A3F3-9440-C461-4609-6B4697BAA2D8}"/>
              </a:ext>
            </a:extLst>
          </p:cNvPr>
          <p:cNvSpPr/>
          <p:nvPr/>
        </p:nvSpPr>
        <p:spPr>
          <a:xfrm>
            <a:off x="10929256" y="-3808346"/>
            <a:ext cx="10896600" cy="6801313"/>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00B0F0">
              <a:alpha val="71000"/>
            </a:srgbClr>
          </a:solidFill>
          <a:ln w="85725" cap="sq">
            <a:solidFill>
              <a:schemeClr val="tx1"/>
            </a:solidFill>
            <a:prstDash val="solid"/>
            <a:miter/>
          </a:ln>
        </p:spPr>
        <p:txBody>
          <a:bodyPr/>
          <a:lstStyle/>
          <a:p>
            <a:endParaRPr lang="en-US"/>
          </a:p>
        </p:txBody>
      </p:sp>
      <p:sp>
        <p:nvSpPr>
          <p:cNvPr id="7" name="Freeform 5">
            <a:extLst>
              <a:ext uri="{FF2B5EF4-FFF2-40B4-BE49-F238E27FC236}">
                <a16:creationId xmlns:a16="http://schemas.microsoft.com/office/drawing/2014/main" id="{97481486-2E8A-491D-56B2-74DE0FDF019A}"/>
              </a:ext>
            </a:extLst>
          </p:cNvPr>
          <p:cNvSpPr/>
          <p:nvPr/>
        </p:nvSpPr>
        <p:spPr>
          <a:xfrm>
            <a:off x="9628167" y="3238502"/>
            <a:ext cx="10700903" cy="7048498"/>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FF0000">
              <a:alpha val="71000"/>
            </a:srgbClr>
          </a:solidFill>
          <a:ln w="85725" cap="sq">
            <a:solidFill>
              <a:schemeClr val="tx1"/>
            </a:solidFill>
            <a:prstDash val="solid"/>
            <a:miter/>
          </a:ln>
        </p:spPr>
        <p:txBody>
          <a:bodyPr/>
          <a:lstStyle/>
          <a:p>
            <a:endParaRPr lang="en-US"/>
          </a:p>
        </p:txBody>
      </p:sp>
      <p:sp>
        <p:nvSpPr>
          <p:cNvPr id="6" name="Freeform 5">
            <a:extLst>
              <a:ext uri="{FF2B5EF4-FFF2-40B4-BE49-F238E27FC236}">
                <a16:creationId xmlns:a16="http://schemas.microsoft.com/office/drawing/2014/main" id="{AFC769CD-492D-A9B5-DBE8-11686A76B390}"/>
              </a:ext>
            </a:extLst>
          </p:cNvPr>
          <p:cNvSpPr/>
          <p:nvPr/>
        </p:nvSpPr>
        <p:spPr>
          <a:xfrm>
            <a:off x="-2133600" y="1"/>
            <a:ext cx="13530697" cy="8191500"/>
          </a:xfrm>
          <a:custGeom>
            <a:avLst/>
            <a:gdLst/>
            <a:ahLst/>
            <a:cxnLst/>
            <a:rect l="l" t="t" r="r" b="b"/>
            <a:pathLst>
              <a:path w="1334403" h="1569108">
                <a:moveTo>
                  <a:pt x="210187" y="0"/>
                </a:moveTo>
                <a:lnTo>
                  <a:pt x="1327417" y="0"/>
                </a:lnTo>
                <a:cubicBezTo>
                  <a:pt x="1329426" y="0"/>
                  <a:pt x="1331338" y="865"/>
                  <a:pt x="1332665" y="2374"/>
                </a:cubicBezTo>
                <a:cubicBezTo>
                  <a:pt x="1333991" y="3884"/>
                  <a:pt x="1334604" y="5891"/>
                  <a:pt x="1334345" y="7884"/>
                </a:cubicBezTo>
                <a:lnTo>
                  <a:pt x="1133187" y="1561224"/>
                </a:lnTo>
                <a:cubicBezTo>
                  <a:pt x="1132603" y="1565733"/>
                  <a:pt x="1128763" y="1569108"/>
                  <a:pt x="1124217" y="1569108"/>
                </a:cubicBezTo>
                <a:lnTo>
                  <a:pt x="6987" y="1569108"/>
                </a:lnTo>
                <a:cubicBezTo>
                  <a:pt x="4977" y="1569108"/>
                  <a:pt x="3065" y="1568242"/>
                  <a:pt x="1739" y="1566733"/>
                </a:cubicBezTo>
                <a:cubicBezTo>
                  <a:pt x="412" y="1565224"/>
                  <a:pt x="-200" y="1563217"/>
                  <a:pt x="58" y="1561224"/>
                </a:cubicBezTo>
                <a:lnTo>
                  <a:pt x="201216" y="7884"/>
                </a:lnTo>
                <a:cubicBezTo>
                  <a:pt x="201800" y="3375"/>
                  <a:pt x="205640" y="0"/>
                  <a:pt x="210187" y="0"/>
                </a:cubicBezTo>
                <a:close/>
              </a:path>
            </a:pathLst>
          </a:custGeom>
          <a:solidFill>
            <a:srgbClr val="00B050">
              <a:alpha val="71000"/>
            </a:srgbClr>
          </a:solidFill>
          <a:ln w="85725" cap="sq">
            <a:solidFill>
              <a:schemeClr val="tx1"/>
            </a:solidFill>
            <a:prstDash val="solid"/>
            <a:miter/>
          </a:ln>
        </p:spPr>
        <p:txBody>
          <a:bodyPr/>
          <a:lstStyle/>
          <a:p>
            <a:endParaRPr lang="en-US"/>
          </a:p>
        </p:txBody>
      </p:sp>
      <p:sp>
        <p:nvSpPr>
          <p:cNvPr id="5" name="TextBox 4">
            <a:extLst>
              <a:ext uri="{FF2B5EF4-FFF2-40B4-BE49-F238E27FC236}">
                <a16:creationId xmlns:a16="http://schemas.microsoft.com/office/drawing/2014/main" id="{AEBF3E2F-BEB8-B2A9-DA7E-35A532803AAE}"/>
              </a:ext>
            </a:extLst>
          </p:cNvPr>
          <p:cNvSpPr txBox="1"/>
          <p:nvPr/>
        </p:nvSpPr>
        <p:spPr>
          <a:xfrm>
            <a:off x="9853612" y="9795244"/>
            <a:ext cx="2085975" cy="246221"/>
          </a:xfrm>
          <a:prstGeom prst="rect">
            <a:avLst/>
          </a:prstGeom>
          <a:noFill/>
        </p:spPr>
        <p:txBody>
          <a:bodyPr wrap="square">
            <a:spAutoFit/>
          </a:bodyPr>
          <a:lstStyle/>
          <a:p>
            <a:pPr algn="ctr"/>
            <a:r>
              <a:rPr lang="en-US" sz="1000" dirty="0"/>
              <a:t>Image by </a:t>
            </a:r>
            <a:r>
              <a:rPr lang="en-US" sz="1000" dirty="0" err="1"/>
              <a:t>brgfx</a:t>
            </a:r>
            <a:r>
              <a:rPr lang="en-US" sz="1000" dirty="0"/>
              <a:t> on </a:t>
            </a:r>
            <a:r>
              <a:rPr lang="en-US" sz="1000" dirty="0" err="1"/>
              <a:t>Freepik</a:t>
            </a:r>
            <a:endParaRPr lang="en-US" sz="1000" dirty="0"/>
          </a:p>
        </p:txBody>
      </p:sp>
      <p:pic>
        <p:nvPicPr>
          <p:cNvPr id="9" name="Picture 8" descr="Diagram&#10;&#10;AI-generated content may be incorrect.">
            <a:extLst>
              <a:ext uri="{FF2B5EF4-FFF2-40B4-BE49-F238E27FC236}">
                <a16:creationId xmlns:a16="http://schemas.microsoft.com/office/drawing/2014/main" id="{64C629A9-48C7-692F-253F-CA70DBF0E5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362" y="-245535"/>
            <a:ext cx="10401416" cy="10287000"/>
          </a:xfrm>
          <a:prstGeom prst="rect">
            <a:avLst/>
          </a:prstGeom>
        </p:spPr>
      </p:pic>
      <p:sp>
        <p:nvSpPr>
          <p:cNvPr id="3" name="Content Placeholder 5">
            <a:extLst>
              <a:ext uri="{FF2B5EF4-FFF2-40B4-BE49-F238E27FC236}">
                <a16:creationId xmlns:a16="http://schemas.microsoft.com/office/drawing/2014/main" id="{B6884EA0-4C05-CCA5-B316-9D6005A736E1}"/>
              </a:ext>
            </a:extLst>
          </p:cNvPr>
          <p:cNvSpPr txBox="1">
            <a:spLocks/>
          </p:cNvSpPr>
          <p:nvPr/>
        </p:nvSpPr>
        <p:spPr>
          <a:xfrm>
            <a:off x="12321090" y="5202811"/>
            <a:ext cx="5506112" cy="2702631"/>
          </a:xfrm>
          <a:prstGeom prst="rect">
            <a:avLst/>
          </a:prstGeom>
          <a:noFill/>
          <a:ln w="76200">
            <a:noFill/>
          </a:ln>
        </p:spPr>
        <p:txBody>
          <a:bodyPr lIns="182880" tIns="457200" rIns="18288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4800" b="1" dirty="0">
                <a:latin typeface="Tufuli Arabic Semi-Bold" panose="020B0604020202020204" charset="-78"/>
                <a:cs typeface="Tufuli Arabic Semi-Bold" panose="020B0604020202020204" charset="-78"/>
              </a:rPr>
              <a:t>RIGHT OF BOOM </a:t>
            </a:r>
          </a:p>
          <a:p>
            <a:pPr marL="0" indent="0" algn="r">
              <a:spcBef>
                <a:spcPts val="0"/>
              </a:spcBef>
              <a:buFont typeface="Arial" pitchFamily="34" charset="0"/>
              <a:buNone/>
            </a:pPr>
            <a:r>
              <a:rPr lang="en-US" sz="2400" b="1" i="1" dirty="0"/>
              <a:t>Activate your plan</a:t>
            </a:r>
          </a:p>
          <a:p>
            <a:pPr marL="0" indent="0" algn="r">
              <a:spcBef>
                <a:spcPts val="0"/>
              </a:spcBef>
              <a:buNone/>
            </a:pPr>
            <a:endParaRPr lang="en-US" sz="2000" dirty="0"/>
          </a:p>
        </p:txBody>
      </p:sp>
      <p:sp>
        <p:nvSpPr>
          <p:cNvPr id="4" name="Content Placeholder 5">
            <a:extLst>
              <a:ext uri="{FF2B5EF4-FFF2-40B4-BE49-F238E27FC236}">
                <a16:creationId xmlns:a16="http://schemas.microsoft.com/office/drawing/2014/main" id="{BA7E8E0C-B8AA-4FA1-085F-E63377576DA6}"/>
              </a:ext>
            </a:extLst>
          </p:cNvPr>
          <p:cNvSpPr txBox="1">
            <a:spLocks/>
          </p:cNvSpPr>
          <p:nvPr/>
        </p:nvSpPr>
        <p:spPr>
          <a:xfrm>
            <a:off x="468055" y="952500"/>
            <a:ext cx="5276189" cy="6858000"/>
          </a:xfrm>
          <a:prstGeom prst="rect">
            <a:avLst/>
          </a:prstGeom>
          <a:noFill/>
          <a:ln w="76200">
            <a:noFill/>
          </a:ln>
        </p:spPr>
        <p:txBody>
          <a:bodyPr vert="horz" lIns="182880" tIns="457200" rIns="18288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4800" b="1" dirty="0">
                <a:latin typeface="Tufuli Arabic Semi-Bold" panose="020B0604020202020204" charset="-78"/>
                <a:cs typeface="Tufuli Arabic Semi-Bold" panose="020B0604020202020204" charset="-78"/>
              </a:rPr>
              <a:t>LEFT OF BOOM</a:t>
            </a:r>
          </a:p>
          <a:p>
            <a:pPr marL="0" indent="0">
              <a:lnSpc>
                <a:spcPct val="100000"/>
              </a:lnSpc>
              <a:spcBef>
                <a:spcPts val="0"/>
              </a:spcBef>
              <a:buNone/>
            </a:pPr>
            <a:r>
              <a:rPr lang="en-US" sz="2400" b="1" i="1" dirty="0"/>
              <a:t>Preparation for the “boom”</a:t>
            </a:r>
          </a:p>
          <a:p>
            <a:pPr>
              <a:lnSpc>
                <a:spcPct val="100000"/>
              </a:lnSpc>
            </a:pPr>
            <a:r>
              <a:rPr lang="en-US" sz="2400" dirty="0"/>
              <a:t>Review security plans after each election &amp; continuously improve</a:t>
            </a:r>
          </a:p>
          <a:p>
            <a:pPr lvl="1">
              <a:lnSpc>
                <a:spcPct val="100000"/>
              </a:lnSpc>
            </a:pPr>
            <a:r>
              <a:rPr lang="en-US" sz="2000" dirty="0"/>
              <a:t>What about geocoding voting locations to share with public safety agencies? </a:t>
            </a:r>
            <a:br>
              <a:rPr lang="en-US" sz="2000" dirty="0"/>
            </a:br>
            <a:r>
              <a:rPr lang="en-US" sz="2000" dirty="0"/>
              <a:t>Is that helpful to your partners?</a:t>
            </a:r>
          </a:p>
          <a:p>
            <a:pPr>
              <a:lnSpc>
                <a:spcPct val="100000"/>
              </a:lnSpc>
            </a:pPr>
            <a:r>
              <a:rPr lang="en-US" sz="2400" dirty="0"/>
              <a:t>Maintain/ cultivate relationships with public safety &amp; gov’t partners</a:t>
            </a:r>
          </a:p>
          <a:p>
            <a:pPr>
              <a:lnSpc>
                <a:spcPct val="100000"/>
              </a:lnSpc>
            </a:pPr>
            <a:r>
              <a:rPr lang="en-US" sz="2400" dirty="0"/>
              <a:t>Prep emergency “to go” boxes with materials to stand up a voting location if necessary</a:t>
            </a:r>
          </a:p>
        </p:txBody>
      </p:sp>
    </p:spTree>
    <p:extLst>
      <p:ext uri="{BB962C8B-B14F-4D97-AF65-F5344CB8AC3E}">
        <p14:creationId xmlns:p14="http://schemas.microsoft.com/office/powerpoint/2010/main" val="206784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8CBE-4C28-33DD-1FA5-25E822AE785D}"/>
            </a:ext>
          </a:extLst>
        </p:cNvPr>
        <p:cNvGrpSpPr/>
        <p:nvPr/>
      </p:nvGrpSpPr>
      <p:grpSpPr>
        <a:xfrm>
          <a:off x="0" y="0"/>
          <a:ext cx="0" cy="0"/>
          <a:chOff x="0" y="0"/>
          <a:chExt cx="0" cy="0"/>
        </a:xfrm>
      </p:grpSpPr>
      <p:sp>
        <p:nvSpPr>
          <p:cNvPr id="56" name="Rectangle 55">
            <a:extLst>
              <a:ext uri="{FF2B5EF4-FFF2-40B4-BE49-F238E27FC236}">
                <a16:creationId xmlns:a16="http://schemas.microsoft.com/office/drawing/2014/main" id="{86466407-A657-80AB-6FF7-524E677234F0}"/>
              </a:ext>
            </a:extLst>
          </p:cNvPr>
          <p:cNvSpPr/>
          <p:nvPr/>
        </p:nvSpPr>
        <p:spPr>
          <a:xfrm>
            <a:off x="4267200" y="-64868"/>
            <a:ext cx="14478000" cy="105314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a:extLst>
              <a:ext uri="{FF2B5EF4-FFF2-40B4-BE49-F238E27FC236}">
                <a16:creationId xmlns:a16="http://schemas.microsoft.com/office/drawing/2014/main" id="{E9F79FA7-131C-FD09-D7D7-5D78E0148951}"/>
              </a:ext>
            </a:extLst>
          </p:cNvPr>
          <p:cNvGrpSpPr/>
          <p:nvPr/>
        </p:nvGrpSpPr>
        <p:grpSpPr>
          <a:xfrm>
            <a:off x="-2495709" y="-114300"/>
            <a:ext cx="8531020" cy="10401300"/>
            <a:chOff x="265638" y="265225"/>
            <a:chExt cx="975504" cy="1569108"/>
          </a:xfrm>
        </p:grpSpPr>
        <p:sp>
          <p:nvSpPr>
            <p:cNvPr id="3" name="Freeform 3">
              <a:extLst>
                <a:ext uri="{FF2B5EF4-FFF2-40B4-BE49-F238E27FC236}">
                  <a16:creationId xmlns:a16="http://schemas.microsoft.com/office/drawing/2014/main" id="{C48630A1-0E09-7627-405F-66A17C41B437}"/>
                </a:ext>
              </a:extLst>
            </p:cNvPr>
            <p:cNvSpPr/>
            <p:nvPr/>
          </p:nvSpPr>
          <p:spPr>
            <a:xfrm>
              <a:off x="265638" y="265225"/>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solidFill>
              <a:srgbClr val="FFC000"/>
            </a:solidFill>
            <a:ln cap="sq">
              <a:noFill/>
              <a:prstDash val="solid"/>
              <a:miter/>
            </a:ln>
          </p:spPr>
          <p:txBody>
            <a:bodyPr/>
            <a:lstStyle/>
            <a:p>
              <a:endParaRPr lang="en-US"/>
            </a:p>
          </p:txBody>
        </p:sp>
      </p:grpSp>
      <p:sp>
        <p:nvSpPr>
          <p:cNvPr id="57" name="TextBox 8">
            <a:extLst>
              <a:ext uri="{FF2B5EF4-FFF2-40B4-BE49-F238E27FC236}">
                <a16:creationId xmlns:a16="http://schemas.microsoft.com/office/drawing/2014/main" id="{7FF93274-3528-326C-D426-58A3440DF518}"/>
              </a:ext>
            </a:extLst>
          </p:cNvPr>
          <p:cNvSpPr txBox="1"/>
          <p:nvPr/>
        </p:nvSpPr>
        <p:spPr>
          <a:xfrm>
            <a:off x="6605862" y="647700"/>
            <a:ext cx="11271335" cy="10279737"/>
          </a:xfrm>
          <a:prstGeom prst="rect">
            <a:avLst/>
          </a:prstGeom>
        </p:spPr>
        <p:txBody>
          <a:bodyPr wrap="square" lIns="0" tIns="0" rIns="0" bIns="0" rtlCol="0" anchor="t">
            <a:spAutoFit/>
          </a:bodyPr>
          <a:lstStyle/>
          <a:p>
            <a:pPr algn="l"/>
            <a:r>
              <a:rPr lang="en-US" sz="4000" b="1" dirty="0">
                <a:ea typeface="KG Primary Penmanship"/>
                <a:cs typeface="KG Primary Penmanship"/>
                <a:sym typeface="KG Primary Penmanship"/>
              </a:rPr>
              <a:t>PHYSICAL SECURITY OF VOTING SYSTEMS, </a:t>
            </a:r>
            <a:r>
              <a:rPr lang="en-US" sz="4000" b="1" dirty="0" err="1">
                <a:ea typeface="KG Primary Penmanship"/>
                <a:cs typeface="KG Primary Penmanship"/>
                <a:sym typeface="KG Primary Penmanship"/>
              </a:rPr>
              <a:t>ePBs</a:t>
            </a:r>
            <a:endParaRPr lang="en-US" sz="4000" b="1" dirty="0">
              <a:ea typeface="KG Primary Penmanship"/>
              <a:cs typeface="KG Primary Penmanship"/>
              <a:sym typeface="KG Primary Penmanship"/>
            </a:endParaRPr>
          </a:p>
          <a:p>
            <a:pPr indent="-457200" algn="l">
              <a:buFont typeface="Arial" panose="020B0604020202020204" pitchFamily="34" charset="0"/>
              <a:buChar char="•"/>
            </a:pPr>
            <a:r>
              <a:rPr lang="en-US" sz="3200" dirty="0">
                <a:ea typeface="KG Primary Penmanship"/>
                <a:cs typeface="KG Primary Penmanship"/>
                <a:sym typeface="KG Primary Penmanship"/>
              </a:rPr>
              <a:t>Counties MUST follow IC 3-11-15-46, unless CEB adopted own plan</a:t>
            </a:r>
          </a:p>
          <a:p>
            <a:pPr algn="l"/>
            <a:endParaRPr lang="en-US" sz="1600" b="1" dirty="0">
              <a:ea typeface="KG Primary Penmanship"/>
              <a:cs typeface="KG Primary Penmanship"/>
              <a:sym typeface="KG Primary Penmanship"/>
            </a:endParaRPr>
          </a:p>
          <a:p>
            <a:pPr algn="l"/>
            <a:r>
              <a:rPr lang="en-US" sz="4000" b="1" dirty="0">
                <a:ea typeface="KG Primary Penmanship"/>
                <a:cs typeface="KG Primary Penmanship"/>
                <a:sym typeface="KG Primary Penmanship"/>
              </a:rPr>
              <a:t>CONTINUITY OF OPERATIONS PLANNING</a:t>
            </a:r>
          </a:p>
          <a:p>
            <a:pPr marL="571500" indent="-571500" algn="l">
              <a:buFont typeface="Arial" panose="020B0604020202020204" pitchFamily="34" charset="0"/>
              <a:buChar char="•"/>
            </a:pPr>
            <a:r>
              <a:rPr lang="en-US" sz="3200" dirty="0">
                <a:ea typeface="KG Primary Penmanship"/>
                <a:cs typeface="KG Primary Penmanship"/>
                <a:sym typeface="KG Primary Penmanship"/>
              </a:rPr>
              <a:t>Review After Action Report from last election &amp; make adjustments to improve plan</a:t>
            </a:r>
          </a:p>
          <a:p>
            <a:pPr marL="571500" indent="-571500" algn="l">
              <a:buFont typeface="Arial" panose="020B0604020202020204" pitchFamily="34" charset="0"/>
              <a:buChar char="•"/>
            </a:pPr>
            <a:r>
              <a:rPr lang="en-US" sz="3200" dirty="0">
                <a:ea typeface="KG Primary Penmanship"/>
                <a:cs typeface="KG Primary Penmanship"/>
                <a:sym typeface="KG Primary Penmanship"/>
              </a:rPr>
              <a:t>Incident Response Plan templates &amp; trainings on SVRS County Portal</a:t>
            </a:r>
          </a:p>
          <a:p>
            <a:pPr marL="571500" indent="-571500" algn="l">
              <a:buFont typeface="Arial" panose="020B0604020202020204" pitchFamily="34" charset="0"/>
              <a:buChar char="•"/>
            </a:pPr>
            <a:r>
              <a:rPr lang="en-US" sz="3200" dirty="0">
                <a:ea typeface="KG Primary Penmanship"/>
                <a:cs typeface="KG Primary Penmanship"/>
                <a:sym typeface="KG Primary Penmanship"/>
              </a:rPr>
              <a:t>Cyber Incident Response</a:t>
            </a:r>
          </a:p>
          <a:p>
            <a:pPr marL="1028700" lvl="1" indent="-571500">
              <a:buFont typeface="Arial" panose="020B0604020202020204" pitchFamily="34" charset="0"/>
              <a:buChar char="•"/>
            </a:pPr>
            <a:r>
              <a:rPr lang="en-US" sz="2800" dirty="0">
                <a:ea typeface="KG Primary Penmanship"/>
                <a:cs typeface="KG Primary Penmanship"/>
                <a:sym typeface="KG Primary Penmanship"/>
              </a:rPr>
              <a:t>Be certain to have IT contact on file with SOS</a:t>
            </a:r>
          </a:p>
          <a:p>
            <a:pPr marL="1028700" lvl="1" indent="-571500">
              <a:buFont typeface="Arial" panose="020B0604020202020204" pitchFamily="34" charset="0"/>
              <a:buChar char="•"/>
            </a:pPr>
            <a:r>
              <a:rPr lang="en-US" sz="2800" dirty="0">
                <a:ea typeface="KG Primary Penmanship"/>
                <a:cs typeface="KG Primary Penmanship"/>
                <a:sym typeface="KG Primary Penmanship"/>
              </a:rPr>
              <a:t>Contact SOS/IED if any cyber incidents occur</a:t>
            </a:r>
          </a:p>
          <a:p>
            <a:pPr marL="571500" indent="-571500" algn="l">
              <a:buFont typeface="Arial" panose="020B0604020202020204" pitchFamily="34" charset="0"/>
              <a:buChar char="•"/>
            </a:pPr>
            <a:r>
              <a:rPr lang="en-US" sz="3200" dirty="0">
                <a:ea typeface="KG Primary Penmanship"/>
                <a:cs typeface="KG Primary Penmanship"/>
                <a:sym typeface="KG Primary Penmanship"/>
              </a:rPr>
              <a:t>Emergency “To-Go” Box</a:t>
            </a:r>
          </a:p>
          <a:p>
            <a:pPr marL="1028700" lvl="1" indent="-571500">
              <a:buFont typeface="Arial" panose="020B0604020202020204" pitchFamily="34" charset="0"/>
              <a:buChar char="•"/>
            </a:pPr>
            <a:r>
              <a:rPr lang="en-US" sz="2800" dirty="0">
                <a:ea typeface="KG Primary Penmanship"/>
                <a:cs typeface="KG Primary Penmanship"/>
                <a:sym typeface="KG Primary Penmanship"/>
              </a:rPr>
              <a:t>Kits containing basic information to stand up voting location</a:t>
            </a:r>
          </a:p>
          <a:p>
            <a:pPr algn="l"/>
            <a:endParaRPr lang="en-US" sz="800" b="1" dirty="0">
              <a:ea typeface="KG Primary Penmanship"/>
              <a:cs typeface="KG Primary Penmanship"/>
              <a:sym typeface="KG Primary Penmanship"/>
            </a:endParaRPr>
          </a:p>
          <a:p>
            <a:pPr algn="l"/>
            <a:r>
              <a:rPr lang="en-US" sz="4000" b="1" dirty="0">
                <a:ea typeface="KG Primary Penmanship"/>
                <a:cs typeface="KG Primary Penmanship"/>
                <a:sym typeface="KG Primary Penmanship"/>
              </a:rPr>
              <a:t>EAC’s TTX IN A DECK</a:t>
            </a:r>
          </a:p>
          <a:p>
            <a:pPr marL="571500" indent="-571500" algn="l">
              <a:buFont typeface="Arial" panose="020B0604020202020204" pitchFamily="34" charset="0"/>
              <a:buChar char="•"/>
            </a:pPr>
            <a:r>
              <a:rPr lang="en-US" sz="3200" dirty="0">
                <a:ea typeface="KG Primary Penmanship"/>
                <a:cs typeface="KG Primary Penmanship"/>
                <a:sym typeface="KG Primary Penmanship"/>
              </a:rPr>
              <a:t>Simple scenarios to test incident readiness</a:t>
            </a:r>
          </a:p>
          <a:p>
            <a:pPr algn="l"/>
            <a:endParaRPr lang="en-US" sz="800" dirty="0">
              <a:ea typeface="KG Primary Penmanship"/>
              <a:cs typeface="KG Primary Penmanship"/>
              <a:sym typeface="KG Primary Penmanship"/>
            </a:endParaRPr>
          </a:p>
          <a:p>
            <a:pPr algn="l"/>
            <a:r>
              <a:rPr lang="en-US" sz="4000" b="1" dirty="0">
                <a:ea typeface="KG Primary Penmanship"/>
                <a:cs typeface="KG Primary Penmanship"/>
                <a:sym typeface="KG Primary Penmanship"/>
              </a:rPr>
              <a:t>BAKER TILLY, CIVIX READINESS OUTREACH</a:t>
            </a:r>
          </a:p>
          <a:p>
            <a:pPr marL="571500" indent="-571500" algn="l">
              <a:buFont typeface="Arial" panose="020B0604020202020204" pitchFamily="34" charset="0"/>
              <a:buChar char="•"/>
            </a:pPr>
            <a:r>
              <a:rPr lang="en-US" sz="3200" dirty="0">
                <a:ea typeface="KG Primary Penmanship"/>
                <a:cs typeface="KG Primary Penmanship"/>
                <a:sym typeface="KG Primary Penmanship"/>
              </a:rPr>
              <a:t>Email reminders to perform tasks to update poll locations &amp; early voting sites, election night reporting, county directory, etc.</a:t>
            </a:r>
          </a:p>
          <a:p>
            <a:pPr algn="l"/>
            <a:endParaRPr lang="en-US" sz="4000" b="1" dirty="0">
              <a:ea typeface="KG Primary Penmanship"/>
              <a:cs typeface="KG Primary Penmanship"/>
              <a:sym typeface="KG Primary Penmanship"/>
            </a:endParaRPr>
          </a:p>
        </p:txBody>
      </p:sp>
      <p:sp>
        <p:nvSpPr>
          <p:cNvPr id="9" name="Freeform 8">
            <a:extLst>
              <a:ext uri="{FF2B5EF4-FFF2-40B4-BE49-F238E27FC236}">
                <a16:creationId xmlns:a16="http://schemas.microsoft.com/office/drawing/2014/main" id="{626F5B75-FFD5-1B6B-9BCF-9701F311837F}"/>
              </a:ext>
            </a:extLst>
          </p:cNvPr>
          <p:cNvSpPr/>
          <p:nvPr/>
        </p:nvSpPr>
        <p:spPr>
          <a:xfrm>
            <a:off x="-3394625" y="-1012119"/>
            <a:ext cx="7827956" cy="7146219"/>
          </a:xfrm>
          <a:custGeom>
            <a:avLst/>
            <a:gdLst/>
            <a:ahLst/>
            <a:cxnLst/>
            <a:rect l="l" t="t" r="r" b="b"/>
            <a:pathLst>
              <a:path w="9424529" h="9424529">
                <a:moveTo>
                  <a:pt x="0" y="0"/>
                </a:moveTo>
                <a:lnTo>
                  <a:pt x="9424529" y="0"/>
                </a:lnTo>
                <a:lnTo>
                  <a:pt x="9424529" y="9424529"/>
                </a:lnTo>
                <a:lnTo>
                  <a:pt x="0" y="94245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E74A3A6C-4D22-3FDF-B5F7-58CEEDB0EDED}"/>
              </a:ext>
            </a:extLst>
          </p:cNvPr>
          <p:cNvGrpSpPr/>
          <p:nvPr/>
        </p:nvGrpSpPr>
        <p:grpSpPr>
          <a:xfrm rot="407864">
            <a:off x="5159515" y="-537517"/>
            <a:ext cx="336639" cy="11362034"/>
            <a:chOff x="0" y="0"/>
            <a:chExt cx="199519" cy="2992470"/>
          </a:xfrm>
        </p:grpSpPr>
        <p:sp>
          <p:nvSpPr>
            <p:cNvPr id="5" name="Freeform 5">
              <a:extLst>
                <a:ext uri="{FF2B5EF4-FFF2-40B4-BE49-F238E27FC236}">
                  <a16:creationId xmlns:a16="http://schemas.microsoft.com/office/drawing/2014/main" id="{4A347C2A-19A4-B42C-37FD-EA0B9FD0170A}"/>
                </a:ext>
              </a:extLst>
            </p:cNvPr>
            <p:cNvSpPr/>
            <p:nvPr/>
          </p:nvSpPr>
          <p:spPr>
            <a:xfrm>
              <a:off x="0" y="0"/>
              <a:ext cx="199519" cy="2992470"/>
            </a:xfrm>
            <a:custGeom>
              <a:avLst/>
              <a:gdLst/>
              <a:ahLst/>
              <a:cxnLst/>
              <a:rect l="l" t="t" r="r" b="b"/>
              <a:pathLst>
                <a:path w="199519" h="2992470">
                  <a:moveTo>
                    <a:pt x="99759" y="0"/>
                  </a:moveTo>
                  <a:lnTo>
                    <a:pt x="99759" y="0"/>
                  </a:lnTo>
                  <a:cubicBezTo>
                    <a:pt x="126217" y="0"/>
                    <a:pt x="151591" y="10510"/>
                    <a:pt x="170300" y="29219"/>
                  </a:cubicBezTo>
                  <a:cubicBezTo>
                    <a:pt x="189008" y="47927"/>
                    <a:pt x="199519" y="73301"/>
                    <a:pt x="199519" y="99759"/>
                  </a:cubicBezTo>
                  <a:lnTo>
                    <a:pt x="199519" y="2892711"/>
                  </a:lnTo>
                  <a:cubicBezTo>
                    <a:pt x="199519" y="2919168"/>
                    <a:pt x="189008" y="2944543"/>
                    <a:pt x="170300" y="2963251"/>
                  </a:cubicBezTo>
                  <a:cubicBezTo>
                    <a:pt x="151591" y="2981959"/>
                    <a:pt x="126217" y="2992470"/>
                    <a:pt x="99759" y="2992470"/>
                  </a:cubicBezTo>
                  <a:lnTo>
                    <a:pt x="99759" y="2992470"/>
                  </a:lnTo>
                  <a:cubicBezTo>
                    <a:pt x="73301" y="2992470"/>
                    <a:pt x="47927" y="2981959"/>
                    <a:pt x="29219" y="2963251"/>
                  </a:cubicBezTo>
                  <a:cubicBezTo>
                    <a:pt x="10510" y="2944543"/>
                    <a:pt x="0" y="2919168"/>
                    <a:pt x="0" y="2892711"/>
                  </a:cubicBezTo>
                  <a:lnTo>
                    <a:pt x="0" y="99759"/>
                  </a:lnTo>
                  <a:cubicBezTo>
                    <a:pt x="0" y="73301"/>
                    <a:pt x="10510" y="47927"/>
                    <a:pt x="29219" y="29219"/>
                  </a:cubicBezTo>
                  <a:cubicBezTo>
                    <a:pt x="47927" y="10510"/>
                    <a:pt x="73301" y="0"/>
                    <a:pt x="99759" y="0"/>
                  </a:cubicBezTo>
                  <a:close/>
                </a:path>
              </a:pathLst>
            </a:custGeom>
            <a:solidFill>
              <a:srgbClr val="FEFFFF"/>
            </a:solidFill>
            <a:ln w="85725" cap="sq">
              <a:solidFill>
                <a:srgbClr val="000000"/>
              </a:solidFill>
              <a:prstDash val="solid"/>
              <a:miter/>
            </a:ln>
          </p:spPr>
          <p:txBody>
            <a:bodyPr/>
            <a:lstStyle/>
            <a:p>
              <a:endParaRPr lang="en-US"/>
            </a:p>
          </p:txBody>
        </p:sp>
        <p:sp>
          <p:nvSpPr>
            <p:cNvPr id="6" name="TextBox 6">
              <a:extLst>
                <a:ext uri="{FF2B5EF4-FFF2-40B4-BE49-F238E27FC236}">
                  <a16:creationId xmlns:a16="http://schemas.microsoft.com/office/drawing/2014/main" id="{88AFCD44-BF3D-455C-4EC0-983006972D24}"/>
                </a:ext>
              </a:extLst>
            </p:cNvPr>
            <p:cNvSpPr txBox="1"/>
            <p:nvPr/>
          </p:nvSpPr>
          <p:spPr>
            <a:xfrm>
              <a:off x="0" y="-47625"/>
              <a:ext cx="199519" cy="3040095"/>
            </a:xfrm>
            <a:prstGeom prst="rect">
              <a:avLst/>
            </a:prstGeom>
          </p:spPr>
          <p:txBody>
            <a:bodyPr lIns="50800" tIns="50800" rIns="50800" bIns="50800" rtlCol="0" anchor="ctr"/>
            <a:lstStyle/>
            <a:p>
              <a:pPr algn="ctr">
                <a:lnSpc>
                  <a:spcPts val="2938"/>
                </a:lnSpc>
              </a:pPr>
              <a:endParaRPr/>
            </a:p>
          </p:txBody>
        </p:sp>
      </p:grpSp>
      <p:sp>
        <p:nvSpPr>
          <p:cNvPr id="13" name="Freeform 7">
            <a:extLst>
              <a:ext uri="{FF2B5EF4-FFF2-40B4-BE49-F238E27FC236}">
                <a16:creationId xmlns:a16="http://schemas.microsoft.com/office/drawing/2014/main" id="{1701B58D-6FCB-3EE7-797D-0A7E9E9E0764}"/>
              </a:ext>
            </a:extLst>
          </p:cNvPr>
          <p:cNvSpPr/>
          <p:nvPr/>
        </p:nvSpPr>
        <p:spPr>
          <a:xfrm>
            <a:off x="-685800" y="1607330"/>
            <a:ext cx="7070596" cy="7498570"/>
          </a:xfrm>
          <a:custGeom>
            <a:avLst/>
            <a:gdLst/>
            <a:ahLst/>
            <a:cxnLst/>
            <a:rect l="l" t="t" r="r" b="b"/>
            <a:pathLst>
              <a:path w="1439782" h="1590121">
                <a:moveTo>
                  <a:pt x="0" y="0"/>
                </a:moveTo>
                <a:lnTo>
                  <a:pt x="1439782" y="0"/>
                </a:lnTo>
                <a:lnTo>
                  <a:pt x="1439782" y="1590121"/>
                </a:lnTo>
                <a:lnTo>
                  <a:pt x="0" y="1590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a:extLst>
              <a:ext uri="{FF2B5EF4-FFF2-40B4-BE49-F238E27FC236}">
                <a16:creationId xmlns:a16="http://schemas.microsoft.com/office/drawing/2014/main" id="{9598C0DA-B3C5-9A65-35B1-EE06F80A7EDC}"/>
              </a:ext>
            </a:extLst>
          </p:cNvPr>
          <p:cNvSpPr txBox="1"/>
          <p:nvPr/>
        </p:nvSpPr>
        <p:spPr>
          <a:xfrm>
            <a:off x="396289" y="2705100"/>
            <a:ext cx="4726529" cy="2092881"/>
          </a:xfrm>
          <a:prstGeom prst="rect">
            <a:avLst/>
          </a:prstGeom>
        </p:spPr>
        <p:txBody>
          <a:bodyPr wrap="square" lIns="0" tIns="0" rIns="0" bIns="0" rtlCol="0" anchor="t">
            <a:spAutoFit/>
          </a:bodyPr>
          <a:lstStyle/>
          <a:p>
            <a:pPr marL="0" lvl="0" indent="0" algn="ctr">
              <a:spcBef>
                <a:spcPct val="0"/>
              </a:spcBef>
            </a:pPr>
            <a:r>
              <a:rPr lang="en-US" sz="6800" b="1" dirty="0">
                <a:latin typeface="Tufuli Arabic Semi-Bold"/>
                <a:ea typeface="Tufuli Arabic Semi-Bold"/>
                <a:cs typeface="Tufuli Arabic Semi-Bold"/>
                <a:sym typeface="Tufuli Arabic Semi-Bold"/>
              </a:rPr>
              <a:t>ELECTION READINESS</a:t>
            </a:r>
          </a:p>
        </p:txBody>
      </p:sp>
    </p:spTree>
    <p:extLst>
      <p:ext uri="{BB962C8B-B14F-4D97-AF65-F5344CB8AC3E}">
        <p14:creationId xmlns:p14="http://schemas.microsoft.com/office/powerpoint/2010/main" val="1948569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rot="3330123">
            <a:off x="9913575" y="-612636"/>
            <a:ext cx="11289553" cy="8677314"/>
          </a:xfrm>
          <a:custGeom>
            <a:avLst/>
            <a:gdLst/>
            <a:ahLst/>
            <a:cxnLst/>
            <a:rect l="l" t="t" r="r" b="b"/>
            <a:pathLst>
              <a:path w="15506803" h="11362258">
                <a:moveTo>
                  <a:pt x="0" y="0"/>
                </a:moveTo>
                <a:lnTo>
                  <a:pt x="15506804" y="0"/>
                </a:lnTo>
                <a:lnTo>
                  <a:pt x="15506804" y="11362258"/>
                </a:lnTo>
                <a:lnTo>
                  <a:pt x="0" y="11362258"/>
                </a:lnTo>
                <a:lnTo>
                  <a:pt x="0" y="0"/>
                </a:lnTo>
                <a:close/>
              </a:path>
            </a:pathLst>
          </a:custGeom>
          <a:blipFill>
            <a:blip r:embed="rId2">
              <a:extLst>
                <a:ext uri="{96DAC541-7B7A-43D3-8B79-37D633B846F1}">
                  <asvg:svgBlip xmlns:asvg="http://schemas.microsoft.com/office/drawing/2016/SVG/main" r:embed="rId3"/>
                </a:ext>
              </a:extLst>
            </a:blip>
            <a:stretch>
              <a:fillRect l="-19906" t="-30942" r="-17449"/>
            </a:stretch>
          </a:blipFill>
        </p:spPr>
        <p:txBody>
          <a:bodyPr/>
          <a:lstStyle/>
          <a:p>
            <a:endParaRPr lang="en-US"/>
          </a:p>
        </p:txBody>
      </p:sp>
      <p:sp>
        <p:nvSpPr>
          <p:cNvPr id="3" name="TextBox 3"/>
          <p:cNvSpPr txBox="1"/>
          <p:nvPr/>
        </p:nvSpPr>
        <p:spPr>
          <a:xfrm>
            <a:off x="1574038" y="931158"/>
            <a:ext cx="9299150" cy="2282676"/>
          </a:xfrm>
          <a:prstGeom prst="rect">
            <a:avLst/>
          </a:prstGeom>
        </p:spPr>
        <p:txBody>
          <a:bodyPr lIns="0" tIns="0" rIns="0" bIns="0" rtlCol="0" anchor="t">
            <a:spAutoFit/>
          </a:bodyPr>
          <a:lstStyle/>
          <a:p>
            <a:pPr marL="0" lvl="0" indent="0" algn="l">
              <a:lnSpc>
                <a:spcPts val="8871"/>
              </a:lnSpc>
              <a:spcBef>
                <a:spcPct val="0"/>
              </a:spcBef>
            </a:pPr>
            <a:r>
              <a:rPr lang="en-US" sz="7271" b="1" u="none" strike="noStrike" dirty="0">
                <a:solidFill>
                  <a:srgbClr val="7030A0"/>
                </a:solidFill>
                <a:latin typeface="Tufuli Arabic Semi-Bold"/>
                <a:ea typeface="Tufuli Arabic Semi-Bold"/>
                <a:cs typeface="Tufuli Arabic Semi-Bold"/>
                <a:sym typeface="Tufuli Arabic Semi-Bold"/>
              </a:rPr>
              <a:t>Federal Post Card Application (FPCA)</a:t>
            </a:r>
          </a:p>
        </p:txBody>
      </p:sp>
      <p:sp>
        <p:nvSpPr>
          <p:cNvPr id="4" name="TextBox 4"/>
          <p:cNvSpPr txBox="1"/>
          <p:nvPr/>
        </p:nvSpPr>
        <p:spPr>
          <a:xfrm>
            <a:off x="1624838" y="3363004"/>
            <a:ext cx="9046365" cy="1102866"/>
          </a:xfrm>
          <a:prstGeom prst="rect">
            <a:avLst/>
          </a:prstGeom>
        </p:spPr>
        <p:txBody>
          <a:bodyPr wrap="square" lIns="0" tIns="0" rIns="0" bIns="0" rtlCol="0" anchor="t">
            <a:spAutoFit/>
          </a:bodyPr>
          <a:lstStyle/>
          <a:p>
            <a:pPr algn="l">
              <a:lnSpc>
                <a:spcPts val="4331"/>
              </a:lnSpc>
            </a:pPr>
            <a:r>
              <a:rPr lang="en-US" sz="3600" b="1" u="none" strike="noStrike" dirty="0">
                <a:solidFill>
                  <a:srgbClr val="000102"/>
                </a:solidFill>
                <a:latin typeface="+mj-lt"/>
                <a:ea typeface="KG Primary Penmanship"/>
                <a:cs typeface="KG Primary Penmanship"/>
                <a:sym typeface="KG Primary Penmanship"/>
              </a:rPr>
              <a:t>Combined VR &amp; ABS </a:t>
            </a:r>
            <a:r>
              <a:rPr lang="en-US" sz="3600" dirty="0">
                <a:solidFill>
                  <a:srgbClr val="000102"/>
                </a:solidFill>
                <a:latin typeface="+mj-lt"/>
                <a:ea typeface="KG Primary Penmanship"/>
                <a:cs typeface="KG Primary Penmanship"/>
                <a:sym typeface="KG Primary Penmanship"/>
              </a:rPr>
              <a:t>request that is </a:t>
            </a:r>
            <a:r>
              <a:rPr lang="en-US" sz="3600" u="none" strike="noStrike" dirty="0">
                <a:solidFill>
                  <a:srgbClr val="000102"/>
                </a:solidFill>
                <a:latin typeface="+mj-lt"/>
                <a:ea typeface="KG Primary Penmanship"/>
                <a:cs typeface="KG Primary Penmanship"/>
                <a:sym typeface="KG Primary Penmanship"/>
              </a:rPr>
              <a:t>valid for one calendar year (Jan. 1 to Dec. 31)</a:t>
            </a:r>
          </a:p>
        </p:txBody>
      </p:sp>
      <p:sp>
        <p:nvSpPr>
          <p:cNvPr id="10" name="Freeform 10"/>
          <p:cNvSpPr/>
          <p:nvPr/>
        </p:nvSpPr>
        <p:spPr>
          <a:xfrm rot="2182563">
            <a:off x="10810197" y="2636445"/>
            <a:ext cx="4857461" cy="5790910"/>
          </a:xfrm>
          <a:custGeom>
            <a:avLst/>
            <a:gdLst/>
            <a:ahLst/>
            <a:cxnLst/>
            <a:rect l="l" t="t" r="r" b="b"/>
            <a:pathLst>
              <a:path w="3218798" h="4276181">
                <a:moveTo>
                  <a:pt x="0" y="0"/>
                </a:moveTo>
                <a:lnTo>
                  <a:pt x="3218798" y="0"/>
                </a:lnTo>
                <a:lnTo>
                  <a:pt x="3218798" y="4276181"/>
                </a:lnTo>
                <a:lnTo>
                  <a:pt x="0" y="4276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4">
            <a:extLst>
              <a:ext uri="{FF2B5EF4-FFF2-40B4-BE49-F238E27FC236}">
                <a16:creationId xmlns:a16="http://schemas.microsoft.com/office/drawing/2014/main" id="{01558496-FD9A-2F37-0D61-7D850C627E02}"/>
              </a:ext>
            </a:extLst>
          </p:cNvPr>
          <p:cNvSpPr txBox="1"/>
          <p:nvPr/>
        </p:nvSpPr>
        <p:spPr>
          <a:xfrm>
            <a:off x="1606695" y="4575921"/>
            <a:ext cx="9366185" cy="1844095"/>
          </a:xfrm>
          <a:prstGeom prst="rect">
            <a:avLst/>
          </a:prstGeom>
        </p:spPr>
        <p:txBody>
          <a:bodyPr wrap="square" lIns="0" tIns="0" rIns="0" bIns="0" rtlCol="0" anchor="t">
            <a:spAutoFit/>
          </a:bodyPr>
          <a:lstStyle/>
          <a:p>
            <a:pPr algn="l">
              <a:lnSpc>
                <a:spcPts val="4331"/>
              </a:lnSpc>
            </a:pPr>
            <a:r>
              <a:rPr lang="en-US" sz="3600" b="1" u="none" strike="noStrike" dirty="0">
                <a:solidFill>
                  <a:srgbClr val="000102"/>
                </a:solidFill>
                <a:latin typeface="+mj-lt"/>
                <a:ea typeface="KG Primary Penmanship"/>
                <a:cs typeface="KG Primary Penmanship"/>
                <a:sym typeface="KG Primary Penmanship"/>
              </a:rPr>
              <a:t>Extended VR Deadline</a:t>
            </a:r>
          </a:p>
          <a:p>
            <a:pPr marL="571500" indent="-571500" algn="l">
              <a:buFontTx/>
              <a:buChar char="-"/>
            </a:pPr>
            <a:r>
              <a:rPr lang="en-US" sz="2800" dirty="0">
                <a:solidFill>
                  <a:srgbClr val="000102"/>
                </a:solidFill>
                <a:latin typeface="+mj-lt"/>
                <a:ea typeface="KG Primary Penmanship"/>
                <a:cs typeface="KG Primary Penmanship"/>
                <a:sym typeface="KG Primary Penmanship"/>
              </a:rPr>
              <a:t>Register up to one week before election when using FPCA</a:t>
            </a:r>
          </a:p>
          <a:p>
            <a:pPr marL="571500" indent="-571500" algn="l">
              <a:buFontTx/>
              <a:buChar char="-"/>
            </a:pPr>
            <a:r>
              <a:rPr lang="en-US" sz="2800" dirty="0">
                <a:solidFill>
                  <a:srgbClr val="000102"/>
                </a:solidFill>
                <a:latin typeface="+mj-lt"/>
                <a:ea typeface="KG Primary Penmanship"/>
                <a:cs typeface="KG Primary Penmanship"/>
                <a:sym typeface="KG Primary Penmanship"/>
              </a:rPr>
              <a:t>Military voter discharged in final week before election? Special VR permissions in state &amp; federal law</a:t>
            </a:r>
            <a:endParaRPr lang="en-US" sz="2800" u="none" strike="noStrike" dirty="0">
              <a:solidFill>
                <a:srgbClr val="000102"/>
              </a:solidFill>
              <a:latin typeface="+mj-lt"/>
              <a:ea typeface="KG Primary Penmanship"/>
              <a:cs typeface="KG Primary Penmanship"/>
              <a:sym typeface="KG Primary Penmanship"/>
            </a:endParaRPr>
          </a:p>
        </p:txBody>
      </p:sp>
      <p:sp>
        <p:nvSpPr>
          <p:cNvPr id="12" name="TextBox 4">
            <a:extLst>
              <a:ext uri="{FF2B5EF4-FFF2-40B4-BE49-F238E27FC236}">
                <a16:creationId xmlns:a16="http://schemas.microsoft.com/office/drawing/2014/main" id="{9C57205E-93E7-1525-040B-24A6E1AEAA43}"/>
              </a:ext>
            </a:extLst>
          </p:cNvPr>
          <p:cNvSpPr txBox="1"/>
          <p:nvPr/>
        </p:nvSpPr>
        <p:spPr>
          <a:xfrm>
            <a:off x="1574038" y="6530067"/>
            <a:ext cx="9366185" cy="1413207"/>
          </a:xfrm>
          <a:prstGeom prst="rect">
            <a:avLst/>
          </a:prstGeom>
        </p:spPr>
        <p:txBody>
          <a:bodyPr wrap="square" lIns="0" tIns="0" rIns="0" bIns="0" rtlCol="0" anchor="t">
            <a:spAutoFit/>
          </a:bodyPr>
          <a:lstStyle/>
          <a:p>
            <a:pPr algn="l">
              <a:lnSpc>
                <a:spcPts val="4331"/>
              </a:lnSpc>
            </a:pPr>
            <a:r>
              <a:rPr lang="en-US" sz="3600" b="1" u="none" strike="noStrike" dirty="0">
                <a:solidFill>
                  <a:srgbClr val="000102"/>
                </a:solidFill>
                <a:latin typeface="+mj-lt"/>
                <a:ea typeface="KG Primary Penmanship"/>
                <a:cs typeface="KG Primary Penmanship"/>
                <a:sym typeface="KG Primary Penmanship"/>
              </a:rPr>
              <a:t>Permitted to file form by email/fax</a:t>
            </a:r>
          </a:p>
          <a:p>
            <a:pPr marL="571500" indent="-571500" algn="l">
              <a:buFontTx/>
              <a:buChar char="-"/>
            </a:pPr>
            <a:r>
              <a:rPr lang="en-US" sz="2800" dirty="0">
                <a:solidFill>
                  <a:srgbClr val="000102"/>
                </a:solidFill>
                <a:latin typeface="+mj-lt"/>
                <a:ea typeface="KG Primary Penmanship"/>
                <a:cs typeface="KG Primary Penmanship"/>
                <a:sym typeface="KG Primary Penmanship"/>
              </a:rPr>
              <a:t>Unlike state or federal VR forms, county MUST accept an FPCA by email or fax (or mail)</a:t>
            </a:r>
            <a:endParaRPr lang="en-US" sz="2800" u="none" strike="noStrike" dirty="0">
              <a:solidFill>
                <a:srgbClr val="000102"/>
              </a:solidFill>
              <a:latin typeface="+mj-lt"/>
              <a:ea typeface="KG Primary Penmanship"/>
              <a:cs typeface="KG Primary Penmanship"/>
              <a:sym typeface="KG Primary Penmanship"/>
            </a:endParaRPr>
          </a:p>
        </p:txBody>
      </p:sp>
      <p:sp>
        <p:nvSpPr>
          <p:cNvPr id="13" name="TextBox 4">
            <a:extLst>
              <a:ext uri="{FF2B5EF4-FFF2-40B4-BE49-F238E27FC236}">
                <a16:creationId xmlns:a16="http://schemas.microsoft.com/office/drawing/2014/main" id="{DDE6B4A1-DF59-2F80-0173-7D23F2AEF8AF}"/>
              </a:ext>
            </a:extLst>
          </p:cNvPr>
          <p:cNvSpPr txBox="1"/>
          <p:nvPr/>
        </p:nvSpPr>
        <p:spPr>
          <a:xfrm>
            <a:off x="1574038" y="8021625"/>
            <a:ext cx="14766400" cy="1413207"/>
          </a:xfrm>
          <a:prstGeom prst="rect">
            <a:avLst/>
          </a:prstGeom>
        </p:spPr>
        <p:txBody>
          <a:bodyPr wrap="square" lIns="0" tIns="0" rIns="0" bIns="0" rtlCol="0" anchor="t">
            <a:spAutoFit/>
          </a:bodyPr>
          <a:lstStyle/>
          <a:p>
            <a:pPr algn="l">
              <a:lnSpc>
                <a:spcPts val="4331"/>
              </a:lnSpc>
            </a:pPr>
            <a:r>
              <a:rPr lang="en-US" sz="3600" b="1" u="none" strike="noStrike" dirty="0">
                <a:solidFill>
                  <a:srgbClr val="000102"/>
                </a:solidFill>
                <a:latin typeface="+mj-lt"/>
                <a:ea typeface="KG Primary Penmanship"/>
                <a:cs typeface="KG Primary Penmanship"/>
                <a:sym typeface="KG Primary Penmanship"/>
              </a:rPr>
              <a:t>Allowed to vote by mail, email, or fax</a:t>
            </a:r>
          </a:p>
          <a:p>
            <a:pPr marL="571500" indent="-571500" algn="l">
              <a:buFontTx/>
              <a:buChar char="-"/>
            </a:pPr>
            <a:r>
              <a:rPr lang="en-US" sz="2800" dirty="0">
                <a:solidFill>
                  <a:srgbClr val="000102"/>
                </a:solidFill>
                <a:latin typeface="+mj-lt"/>
                <a:ea typeface="KG Primary Penmanship"/>
                <a:cs typeface="KG Primary Penmanship"/>
                <a:sym typeface="KG Primary Penmanship"/>
              </a:rPr>
              <a:t>Request to vote by mail = Same deadline as everyone else (11:59PM, 12-days before election day)</a:t>
            </a:r>
          </a:p>
          <a:p>
            <a:pPr marL="571500" indent="-571500" algn="l">
              <a:buFontTx/>
              <a:buChar char="-"/>
            </a:pPr>
            <a:r>
              <a:rPr lang="en-US" sz="2800" u="none" strike="noStrike" dirty="0">
                <a:solidFill>
                  <a:srgbClr val="000102"/>
                </a:solidFill>
                <a:latin typeface="+mj-lt"/>
                <a:ea typeface="KG Primary Penmanship"/>
                <a:cs typeface="KG Primary Penmanship"/>
                <a:sym typeface="KG Primary Penmanship"/>
              </a:rPr>
              <a:t>Request to vote by email/fax = deadline to receive FPCA is noon, </a:t>
            </a:r>
            <a:r>
              <a:rPr lang="en-US" sz="2800" dirty="0">
                <a:solidFill>
                  <a:srgbClr val="000102"/>
                </a:solidFill>
                <a:latin typeface="+mj-lt"/>
                <a:ea typeface="KG Primary Penmanship"/>
                <a:cs typeface="KG Primary Penmanship"/>
                <a:sym typeface="KG Primary Penmanship"/>
              </a:rPr>
              <a:t>day before Election Day</a:t>
            </a:r>
            <a:endParaRPr lang="en-US" sz="2800" u="none" strike="noStrike" dirty="0">
              <a:solidFill>
                <a:srgbClr val="000102"/>
              </a:solidFill>
              <a:latin typeface="+mj-lt"/>
              <a:ea typeface="KG Primary Penmanship"/>
              <a:cs typeface="KG Primary Penmanship"/>
              <a:sym typeface="KG Primary Penmanshi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138946" y="-2347282"/>
            <a:ext cx="14806946" cy="13722223"/>
            <a:chOff x="0" y="0"/>
            <a:chExt cx="978135" cy="1569107"/>
          </a:xfrm>
        </p:grpSpPr>
        <p:sp>
          <p:nvSpPr>
            <p:cNvPr id="3" name="Freeform 3"/>
            <p:cNvSpPr/>
            <p:nvPr/>
          </p:nvSpPr>
          <p:spPr>
            <a:xfrm>
              <a:off x="1316" y="0"/>
              <a:ext cx="975504" cy="1569108"/>
            </a:xfrm>
            <a:custGeom>
              <a:avLst/>
              <a:gdLst/>
              <a:ahLst/>
              <a:cxnLst/>
              <a:rect l="l" t="t" r="r" b="b"/>
              <a:pathLst>
                <a:path w="975504" h="1569108">
                  <a:moveTo>
                    <a:pt x="212745" y="0"/>
                  </a:moveTo>
                  <a:lnTo>
                    <a:pt x="965958" y="0"/>
                  </a:lnTo>
                  <a:cubicBezTo>
                    <a:pt x="968704" y="0"/>
                    <a:pt x="971316" y="1182"/>
                    <a:pt x="973128" y="3244"/>
                  </a:cubicBezTo>
                  <a:cubicBezTo>
                    <a:pt x="974940" y="5306"/>
                    <a:pt x="975777" y="8048"/>
                    <a:pt x="975424" y="10771"/>
                  </a:cubicBezTo>
                  <a:lnTo>
                    <a:pt x="775014" y="1558337"/>
                  </a:lnTo>
                  <a:cubicBezTo>
                    <a:pt x="774216" y="1564497"/>
                    <a:pt x="768970" y="1569108"/>
                    <a:pt x="762759" y="1569108"/>
                  </a:cubicBezTo>
                  <a:lnTo>
                    <a:pt x="9545" y="1569108"/>
                  </a:lnTo>
                  <a:cubicBezTo>
                    <a:pt x="6800" y="1569108"/>
                    <a:pt x="4187" y="1567926"/>
                    <a:pt x="2375" y="1565864"/>
                  </a:cubicBezTo>
                  <a:cubicBezTo>
                    <a:pt x="563" y="1563802"/>
                    <a:pt x="-274" y="1561059"/>
                    <a:pt x="79" y="1558337"/>
                  </a:cubicBezTo>
                  <a:lnTo>
                    <a:pt x="200489" y="10771"/>
                  </a:lnTo>
                  <a:cubicBezTo>
                    <a:pt x="201287" y="4611"/>
                    <a:pt x="206533" y="0"/>
                    <a:pt x="212745" y="0"/>
                  </a:cubicBezTo>
                  <a:close/>
                </a:path>
              </a:pathLst>
            </a:custGeom>
            <a:solidFill>
              <a:srgbClr val="FFA500"/>
            </a:solidFill>
            <a:ln cap="sq">
              <a:noFill/>
              <a:prstDash val="solid"/>
              <a:miter/>
            </a:ln>
          </p:spPr>
          <p:txBody>
            <a:bodyPr/>
            <a:lstStyle/>
            <a:p>
              <a:endParaRPr lang="en-US"/>
            </a:p>
          </p:txBody>
        </p:sp>
      </p:grpSp>
      <p:grpSp>
        <p:nvGrpSpPr>
          <p:cNvPr id="4" name="Group 4"/>
          <p:cNvGrpSpPr/>
          <p:nvPr/>
        </p:nvGrpSpPr>
        <p:grpSpPr>
          <a:xfrm rot="407864">
            <a:off x="8327694" y="-341025"/>
            <a:ext cx="8699316" cy="11362034"/>
            <a:chOff x="0" y="0"/>
            <a:chExt cx="199519" cy="2992470"/>
          </a:xfrm>
          <a:solidFill>
            <a:srgbClr val="E02392"/>
          </a:solidFill>
        </p:grpSpPr>
        <p:sp>
          <p:nvSpPr>
            <p:cNvPr id="5" name="Freeform 5"/>
            <p:cNvSpPr/>
            <p:nvPr/>
          </p:nvSpPr>
          <p:spPr>
            <a:xfrm>
              <a:off x="0" y="0"/>
              <a:ext cx="199519" cy="2992470"/>
            </a:xfrm>
            <a:custGeom>
              <a:avLst/>
              <a:gdLst/>
              <a:ahLst/>
              <a:cxnLst/>
              <a:rect l="l" t="t" r="r" b="b"/>
              <a:pathLst>
                <a:path w="199519" h="2992470">
                  <a:moveTo>
                    <a:pt x="99759" y="0"/>
                  </a:moveTo>
                  <a:lnTo>
                    <a:pt x="99759" y="0"/>
                  </a:lnTo>
                  <a:cubicBezTo>
                    <a:pt x="126217" y="0"/>
                    <a:pt x="151591" y="10510"/>
                    <a:pt x="170300" y="29219"/>
                  </a:cubicBezTo>
                  <a:cubicBezTo>
                    <a:pt x="189008" y="47927"/>
                    <a:pt x="199519" y="73301"/>
                    <a:pt x="199519" y="99759"/>
                  </a:cubicBezTo>
                  <a:lnTo>
                    <a:pt x="199519" y="2892711"/>
                  </a:lnTo>
                  <a:cubicBezTo>
                    <a:pt x="199519" y="2919168"/>
                    <a:pt x="189008" y="2944543"/>
                    <a:pt x="170300" y="2963251"/>
                  </a:cubicBezTo>
                  <a:cubicBezTo>
                    <a:pt x="151591" y="2981959"/>
                    <a:pt x="126217" y="2992470"/>
                    <a:pt x="99759" y="2992470"/>
                  </a:cubicBezTo>
                  <a:lnTo>
                    <a:pt x="99759" y="2992470"/>
                  </a:lnTo>
                  <a:cubicBezTo>
                    <a:pt x="73301" y="2992470"/>
                    <a:pt x="47927" y="2981959"/>
                    <a:pt x="29219" y="2963251"/>
                  </a:cubicBezTo>
                  <a:cubicBezTo>
                    <a:pt x="10510" y="2944543"/>
                    <a:pt x="0" y="2919168"/>
                    <a:pt x="0" y="2892711"/>
                  </a:cubicBezTo>
                  <a:lnTo>
                    <a:pt x="0" y="99759"/>
                  </a:lnTo>
                  <a:cubicBezTo>
                    <a:pt x="0" y="73301"/>
                    <a:pt x="10510" y="47927"/>
                    <a:pt x="29219" y="29219"/>
                  </a:cubicBezTo>
                  <a:cubicBezTo>
                    <a:pt x="47927" y="10510"/>
                    <a:pt x="73301" y="0"/>
                    <a:pt x="99759" y="0"/>
                  </a:cubicBezTo>
                  <a:close/>
                </a:path>
              </a:pathLst>
            </a:custGeom>
            <a:grpFill/>
            <a:ln w="85725" cap="sq">
              <a:solidFill>
                <a:srgbClr val="000000"/>
              </a:solidFill>
              <a:prstDash val="solid"/>
              <a:miter/>
            </a:ln>
          </p:spPr>
          <p:txBody>
            <a:bodyPr/>
            <a:lstStyle/>
            <a:p>
              <a:endParaRPr lang="en-US"/>
            </a:p>
          </p:txBody>
        </p:sp>
        <p:sp>
          <p:nvSpPr>
            <p:cNvPr id="6" name="TextBox 6"/>
            <p:cNvSpPr txBox="1"/>
            <p:nvPr/>
          </p:nvSpPr>
          <p:spPr>
            <a:xfrm>
              <a:off x="0" y="-47625"/>
              <a:ext cx="199519" cy="3040095"/>
            </a:xfrm>
            <a:prstGeom prst="rect">
              <a:avLst/>
            </a:prstGeom>
            <a:grpFill/>
          </p:spPr>
          <p:txBody>
            <a:bodyPr lIns="50800" tIns="50800" rIns="50800" bIns="50800" rtlCol="0" anchor="ctr"/>
            <a:lstStyle/>
            <a:p>
              <a:pPr algn="ctr">
                <a:lnSpc>
                  <a:spcPts val="2938"/>
                </a:lnSpc>
              </a:pPr>
              <a:endParaRPr/>
            </a:p>
          </p:txBody>
        </p:sp>
      </p:grpSp>
      <p:sp>
        <p:nvSpPr>
          <p:cNvPr id="9" name="Freeform 9"/>
          <p:cNvSpPr/>
          <p:nvPr/>
        </p:nvSpPr>
        <p:spPr>
          <a:xfrm>
            <a:off x="0" y="2095500"/>
            <a:ext cx="7703981" cy="6629399"/>
          </a:xfrm>
          <a:custGeom>
            <a:avLst/>
            <a:gdLst/>
            <a:ahLst/>
            <a:cxnLst/>
            <a:rect l="l" t="t" r="r" b="b"/>
            <a:pathLst>
              <a:path w="6731696" h="4521455">
                <a:moveTo>
                  <a:pt x="0" y="0"/>
                </a:moveTo>
                <a:lnTo>
                  <a:pt x="6731696" y="0"/>
                </a:lnTo>
                <a:lnTo>
                  <a:pt x="6731696" y="4521455"/>
                </a:lnTo>
                <a:lnTo>
                  <a:pt x="0" y="45214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9236444" y="1640447"/>
            <a:ext cx="6615148" cy="1714905"/>
            <a:chOff x="0" y="0"/>
            <a:chExt cx="3748462" cy="971748"/>
          </a:xfrm>
        </p:grpSpPr>
        <p:sp>
          <p:nvSpPr>
            <p:cNvPr id="11" name="Freeform 11"/>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12" name="Freeform 12"/>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lstStyle/>
            <a:p>
              <a:endParaRPr lang="en-US"/>
            </a:p>
          </p:txBody>
        </p:sp>
        <p:sp>
          <p:nvSpPr>
            <p:cNvPr id="13" name="Freeform 13"/>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grpSp>
        <p:nvGrpSpPr>
          <p:cNvPr id="14" name="Group 14"/>
          <p:cNvGrpSpPr/>
          <p:nvPr/>
        </p:nvGrpSpPr>
        <p:grpSpPr>
          <a:xfrm>
            <a:off x="8733688" y="1853264"/>
            <a:ext cx="1289272" cy="128927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2"/>
            </a:solidFill>
          </p:spPr>
          <p:txBody>
            <a:bodyPr/>
            <a:lstStyle/>
            <a:p>
              <a:endParaRPr lang="en-US"/>
            </a:p>
          </p:txBody>
        </p:sp>
        <p:sp>
          <p:nvSpPr>
            <p:cNvPr id="16" name="TextBox 16"/>
            <p:cNvSpPr txBox="1"/>
            <p:nvPr/>
          </p:nvSpPr>
          <p:spPr>
            <a:xfrm>
              <a:off x="76200" y="-28575"/>
              <a:ext cx="660400" cy="765175"/>
            </a:xfrm>
            <a:prstGeom prst="rect">
              <a:avLst/>
            </a:prstGeom>
          </p:spPr>
          <p:txBody>
            <a:bodyPr lIns="50800" tIns="50800" rIns="50800" bIns="50800" rtlCol="0" anchor="ctr"/>
            <a:lstStyle/>
            <a:p>
              <a:pPr algn="ctr">
                <a:lnSpc>
                  <a:spcPts val="6018"/>
                </a:lnSpc>
              </a:pPr>
              <a:r>
                <a:rPr lang="en-US" sz="4299" spc="447">
                  <a:solidFill>
                    <a:srgbClr val="FFFFFF"/>
                  </a:solidFill>
                  <a:latin typeface="Bangers"/>
                  <a:ea typeface="Bangers"/>
                  <a:cs typeface="Bangers"/>
                  <a:sym typeface="Bangers"/>
                </a:rPr>
                <a:t>01</a:t>
              </a:r>
            </a:p>
          </p:txBody>
        </p:sp>
      </p:grpSp>
      <p:sp>
        <p:nvSpPr>
          <p:cNvPr id="17" name="TextBox 17"/>
          <p:cNvSpPr txBox="1"/>
          <p:nvPr/>
        </p:nvSpPr>
        <p:spPr>
          <a:xfrm>
            <a:off x="1504740" y="3591076"/>
            <a:ext cx="4464497" cy="3693319"/>
          </a:xfrm>
          <a:prstGeom prst="rect">
            <a:avLst/>
          </a:prstGeom>
        </p:spPr>
        <p:txBody>
          <a:bodyPr lIns="0" tIns="0" rIns="0" bIns="0" rtlCol="0" anchor="t">
            <a:spAutoFit/>
          </a:bodyPr>
          <a:lstStyle/>
          <a:p>
            <a:pPr marL="0" lvl="0" indent="0" algn="ctr">
              <a:spcBef>
                <a:spcPct val="0"/>
              </a:spcBef>
            </a:pPr>
            <a:r>
              <a:rPr lang="en-US" sz="6000" b="1" dirty="0">
                <a:solidFill>
                  <a:srgbClr val="0070C0"/>
                </a:solidFill>
                <a:latin typeface="Tufuli Arabic Semi-Bold"/>
                <a:ea typeface="Tufuli Arabic Semi-Bold"/>
                <a:cs typeface="Tufuli Arabic Semi-Bold"/>
                <a:sym typeface="Tufuli Arabic Semi-Bold"/>
              </a:rPr>
              <a:t>Military &amp; Overseas Voters Use FPCA</a:t>
            </a:r>
          </a:p>
        </p:txBody>
      </p:sp>
      <p:grpSp>
        <p:nvGrpSpPr>
          <p:cNvPr id="18" name="Group 18"/>
          <p:cNvGrpSpPr/>
          <p:nvPr/>
        </p:nvGrpSpPr>
        <p:grpSpPr>
          <a:xfrm>
            <a:off x="9236444" y="3630883"/>
            <a:ext cx="6615148" cy="1714905"/>
            <a:chOff x="0" y="0"/>
            <a:chExt cx="3748462" cy="971748"/>
          </a:xfrm>
        </p:grpSpPr>
        <p:sp>
          <p:nvSpPr>
            <p:cNvPr id="19" name="Freeform 19"/>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20" name="Freeform 20"/>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lstStyle/>
            <a:p>
              <a:endParaRPr lang="en-US"/>
            </a:p>
          </p:txBody>
        </p:sp>
        <p:sp>
          <p:nvSpPr>
            <p:cNvPr id="21" name="Freeform 21"/>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grpSp>
        <p:nvGrpSpPr>
          <p:cNvPr id="22" name="Group 22"/>
          <p:cNvGrpSpPr/>
          <p:nvPr/>
        </p:nvGrpSpPr>
        <p:grpSpPr>
          <a:xfrm>
            <a:off x="8733688" y="3843699"/>
            <a:ext cx="1289272" cy="128927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2"/>
            </a:solidFill>
          </p:spPr>
          <p:txBody>
            <a:bodyPr/>
            <a:lstStyle/>
            <a:p>
              <a:endParaRPr lang="en-US"/>
            </a:p>
          </p:txBody>
        </p:sp>
        <p:sp>
          <p:nvSpPr>
            <p:cNvPr id="24" name="TextBox 24"/>
            <p:cNvSpPr txBox="1"/>
            <p:nvPr/>
          </p:nvSpPr>
          <p:spPr>
            <a:xfrm>
              <a:off x="76200" y="-28575"/>
              <a:ext cx="660400" cy="765175"/>
            </a:xfrm>
            <a:prstGeom prst="rect">
              <a:avLst/>
            </a:prstGeom>
          </p:spPr>
          <p:txBody>
            <a:bodyPr lIns="50800" tIns="50800" rIns="50800" bIns="50800" rtlCol="0" anchor="ctr"/>
            <a:lstStyle/>
            <a:p>
              <a:pPr algn="ctr">
                <a:lnSpc>
                  <a:spcPts val="6018"/>
                </a:lnSpc>
              </a:pPr>
              <a:r>
                <a:rPr lang="en-US" sz="4299" spc="447">
                  <a:solidFill>
                    <a:srgbClr val="FFFFFF"/>
                  </a:solidFill>
                  <a:latin typeface="Bangers"/>
                  <a:ea typeface="Bangers"/>
                  <a:cs typeface="Bangers"/>
                  <a:sym typeface="Bangers"/>
                </a:rPr>
                <a:t>02</a:t>
              </a:r>
            </a:p>
          </p:txBody>
        </p:sp>
      </p:grpSp>
      <p:grpSp>
        <p:nvGrpSpPr>
          <p:cNvPr id="25" name="Group 25"/>
          <p:cNvGrpSpPr/>
          <p:nvPr/>
        </p:nvGrpSpPr>
        <p:grpSpPr>
          <a:xfrm>
            <a:off x="9236444" y="5552959"/>
            <a:ext cx="6615148" cy="1714905"/>
            <a:chOff x="0" y="0"/>
            <a:chExt cx="3748462" cy="971748"/>
          </a:xfrm>
        </p:grpSpPr>
        <p:sp>
          <p:nvSpPr>
            <p:cNvPr id="26" name="Freeform 26"/>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27" name="Freeform 27"/>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lstStyle/>
            <a:p>
              <a:endParaRPr lang="en-US"/>
            </a:p>
          </p:txBody>
        </p:sp>
        <p:sp>
          <p:nvSpPr>
            <p:cNvPr id="28" name="Freeform 28"/>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grpSp>
        <p:nvGrpSpPr>
          <p:cNvPr id="29" name="Group 29"/>
          <p:cNvGrpSpPr/>
          <p:nvPr/>
        </p:nvGrpSpPr>
        <p:grpSpPr>
          <a:xfrm>
            <a:off x="8733688" y="5765776"/>
            <a:ext cx="1289272" cy="128927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2"/>
            </a:solidFill>
          </p:spPr>
          <p:txBody>
            <a:bodyPr/>
            <a:lstStyle/>
            <a:p>
              <a:endParaRPr lang="en-US"/>
            </a:p>
          </p:txBody>
        </p:sp>
        <p:sp>
          <p:nvSpPr>
            <p:cNvPr id="31" name="TextBox 31"/>
            <p:cNvSpPr txBox="1"/>
            <p:nvPr/>
          </p:nvSpPr>
          <p:spPr>
            <a:xfrm>
              <a:off x="76200" y="-28575"/>
              <a:ext cx="660400" cy="765175"/>
            </a:xfrm>
            <a:prstGeom prst="rect">
              <a:avLst/>
            </a:prstGeom>
          </p:spPr>
          <p:txBody>
            <a:bodyPr lIns="50800" tIns="50800" rIns="50800" bIns="50800" rtlCol="0" anchor="ctr"/>
            <a:lstStyle/>
            <a:p>
              <a:pPr algn="ctr">
                <a:lnSpc>
                  <a:spcPts val="6018"/>
                </a:lnSpc>
              </a:pPr>
              <a:r>
                <a:rPr lang="en-US" sz="4299" spc="447">
                  <a:solidFill>
                    <a:srgbClr val="FFFFFF"/>
                  </a:solidFill>
                  <a:latin typeface="Bangers"/>
                  <a:ea typeface="Bangers"/>
                  <a:cs typeface="Bangers"/>
                  <a:sym typeface="Bangers"/>
                </a:rPr>
                <a:t>03</a:t>
              </a:r>
            </a:p>
          </p:txBody>
        </p:sp>
      </p:grpSp>
      <p:grpSp>
        <p:nvGrpSpPr>
          <p:cNvPr id="32" name="Group 32"/>
          <p:cNvGrpSpPr/>
          <p:nvPr/>
        </p:nvGrpSpPr>
        <p:grpSpPr>
          <a:xfrm>
            <a:off x="9236444" y="7543395"/>
            <a:ext cx="6615148" cy="1714905"/>
            <a:chOff x="0" y="0"/>
            <a:chExt cx="3748462" cy="971748"/>
          </a:xfrm>
        </p:grpSpPr>
        <p:sp>
          <p:nvSpPr>
            <p:cNvPr id="33" name="Freeform 33"/>
            <p:cNvSpPr/>
            <p:nvPr/>
          </p:nvSpPr>
          <p:spPr>
            <a:xfrm>
              <a:off x="33020" y="27940"/>
              <a:ext cx="3715442" cy="940524"/>
            </a:xfrm>
            <a:custGeom>
              <a:avLst/>
              <a:gdLst/>
              <a:ahLst/>
              <a:cxnLst/>
              <a:rect l="l" t="t" r="r" b="b"/>
              <a:pathLst>
                <a:path w="3715442" h="940524">
                  <a:moveTo>
                    <a:pt x="23610" y="893008"/>
                  </a:moveTo>
                  <a:cubicBezTo>
                    <a:pt x="23610" y="910788"/>
                    <a:pt x="32362" y="914598"/>
                    <a:pt x="70287" y="918408"/>
                  </a:cubicBezTo>
                  <a:cubicBezTo>
                    <a:pt x="96542" y="920948"/>
                    <a:pt x="122797" y="923488"/>
                    <a:pt x="149053" y="924758"/>
                  </a:cubicBezTo>
                  <a:cubicBezTo>
                    <a:pt x="294916" y="926028"/>
                    <a:pt x="440779" y="927298"/>
                    <a:pt x="586642" y="927298"/>
                  </a:cubicBezTo>
                  <a:cubicBezTo>
                    <a:pt x="671243" y="928568"/>
                    <a:pt x="752926" y="932378"/>
                    <a:pt x="837527" y="929838"/>
                  </a:cubicBezTo>
                  <a:cubicBezTo>
                    <a:pt x="927962" y="927298"/>
                    <a:pt x="1021314" y="928568"/>
                    <a:pt x="1111749" y="929838"/>
                  </a:cubicBezTo>
                  <a:cubicBezTo>
                    <a:pt x="1219688" y="931108"/>
                    <a:pt x="1689368" y="931108"/>
                    <a:pt x="1797306" y="931108"/>
                  </a:cubicBezTo>
                  <a:cubicBezTo>
                    <a:pt x="1887741" y="932378"/>
                    <a:pt x="1978177" y="931108"/>
                    <a:pt x="2068612" y="932378"/>
                  </a:cubicBezTo>
                  <a:cubicBezTo>
                    <a:pt x="2135709" y="932378"/>
                    <a:pt x="2202806" y="934918"/>
                    <a:pt x="2269903" y="933648"/>
                  </a:cubicBezTo>
                  <a:cubicBezTo>
                    <a:pt x="2409931" y="933648"/>
                    <a:pt x="2549960" y="931108"/>
                    <a:pt x="2689989" y="932378"/>
                  </a:cubicBezTo>
                  <a:cubicBezTo>
                    <a:pt x="2902949" y="933648"/>
                    <a:pt x="3115909" y="937458"/>
                    <a:pt x="3328869" y="939998"/>
                  </a:cubicBezTo>
                  <a:cubicBezTo>
                    <a:pt x="3398883" y="941268"/>
                    <a:pt x="3468898" y="939998"/>
                    <a:pt x="3538912" y="938728"/>
                  </a:cubicBezTo>
                  <a:cubicBezTo>
                    <a:pt x="3600175" y="937458"/>
                    <a:pt x="3683692" y="938728"/>
                    <a:pt x="3695122" y="936188"/>
                  </a:cubicBezTo>
                  <a:cubicBezTo>
                    <a:pt x="3696392" y="920948"/>
                    <a:pt x="3696392" y="895548"/>
                    <a:pt x="3696392" y="879038"/>
                  </a:cubicBezTo>
                  <a:cubicBezTo>
                    <a:pt x="3698932" y="854289"/>
                    <a:pt x="3701472" y="400157"/>
                    <a:pt x="3704012" y="377283"/>
                  </a:cubicBezTo>
                  <a:cubicBezTo>
                    <a:pt x="3705282" y="368536"/>
                    <a:pt x="3705282" y="359790"/>
                    <a:pt x="3705282" y="351717"/>
                  </a:cubicBezTo>
                  <a:cubicBezTo>
                    <a:pt x="3706552" y="328842"/>
                    <a:pt x="3707822" y="305967"/>
                    <a:pt x="3709092" y="282419"/>
                  </a:cubicBezTo>
                  <a:cubicBezTo>
                    <a:pt x="3711632" y="225232"/>
                    <a:pt x="3707822" y="168045"/>
                    <a:pt x="3711632" y="110858"/>
                  </a:cubicBezTo>
                  <a:cubicBezTo>
                    <a:pt x="3715442" y="87311"/>
                    <a:pt x="3719252" y="55017"/>
                    <a:pt x="3707822" y="31469"/>
                  </a:cubicBezTo>
                  <a:cubicBezTo>
                    <a:pt x="3709092" y="19050"/>
                    <a:pt x="3702742" y="7620"/>
                    <a:pt x="3688772" y="0"/>
                  </a:cubicBezTo>
                  <a:lnTo>
                    <a:pt x="0" y="5080"/>
                  </a:lnTo>
                  <a:lnTo>
                    <a:pt x="23610" y="893008"/>
                  </a:lnTo>
                  <a:close/>
                </a:path>
              </a:pathLst>
            </a:custGeom>
            <a:solidFill>
              <a:srgbClr val="050505"/>
            </a:solidFill>
          </p:spPr>
          <p:txBody>
            <a:bodyPr/>
            <a:lstStyle/>
            <a:p>
              <a:endParaRPr lang="en-US"/>
            </a:p>
          </p:txBody>
        </p:sp>
        <p:sp>
          <p:nvSpPr>
            <p:cNvPr id="34" name="Freeform 34"/>
            <p:cNvSpPr/>
            <p:nvPr/>
          </p:nvSpPr>
          <p:spPr>
            <a:xfrm>
              <a:off x="15240" y="16510"/>
              <a:ext cx="3681152" cy="905708"/>
            </a:xfrm>
            <a:custGeom>
              <a:avLst/>
              <a:gdLst/>
              <a:ahLst/>
              <a:cxnLst/>
              <a:rect l="l" t="t" r="r" b="b"/>
              <a:pathLst>
                <a:path w="3681152" h="905708">
                  <a:moveTo>
                    <a:pt x="3664642" y="905708"/>
                  </a:moveTo>
                  <a:lnTo>
                    <a:pt x="15240" y="898088"/>
                  </a:lnTo>
                  <a:lnTo>
                    <a:pt x="0" y="11430"/>
                  </a:lnTo>
                  <a:lnTo>
                    <a:pt x="3681152" y="0"/>
                  </a:lnTo>
                  <a:close/>
                </a:path>
              </a:pathLst>
            </a:custGeom>
            <a:solidFill>
              <a:srgbClr val="FEFFFF"/>
            </a:solidFill>
          </p:spPr>
          <p:txBody>
            <a:bodyPr/>
            <a:lstStyle/>
            <a:p>
              <a:endParaRPr lang="en-US"/>
            </a:p>
          </p:txBody>
        </p:sp>
        <p:sp>
          <p:nvSpPr>
            <p:cNvPr id="35" name="Freeform 35"/>
            <p:cNvSpPr/>
            <p:nvPr/>
          </p:nvSpPr>
          <p:spPr>
            <a:xfrm>
              <a:off x="0" y="-742"/>
              <a:ext cx="3712242" cy="942494"/>
            </a:xfrm>
            <a:custGeom>
              <a:avLst/>
              <a:gdLst/>
              <a:ahLst/>
              <a:cxnLst/>
              <a:rect l="l" t="t" r="r" b="b"/>
              <a:pathLst>
                <a:path w="3712242" h="942494">
                  <a:moveTo>
                    <a:pt x="0" y="13442"/>
                  </a:moveTo>
                  <a:cubicBezTo>
                    <a:pt x="13970" y="14712"/>
                    <a:pt x="26670" y="15982"/>
                    <a:pt x="39370" y="15982"/>
                  </a:cubicBezTo>
                  <a:cubicBezTo>
                    <a:pt x="85803" y="17252"/>
                    <a:pt x="333770" y="22332"/>
                    <a:pt x="409619" y="24872"/>
                  </a:cubicBezTo>
                  <a:cubicBezTo>
                    <a:pt x="482551" y="27412"/>
                    <a:pt x="555482" y="27412"/>
                    <a:pt x="628414" y="21062"/>
                  </a:cubicBezTo>
                  <a:cubicBezTo>
                    <a:pt x="701346" y="14712"/>
                    <a:pt x="774277" y="15982"/>
                    <a:pt x="847209" y="17252"/>
                  </a:cubicBezTo>
                  <a:cubicBezTo>
                    <a:pt x="908471" y="18522"/>
                    <a:pt x="1687380" y="17252"/>
                    <a:pt x="1760312" y="13442"/>
                  </a:cubicBezTo>
                  <a:cubicBezTo>
                    <a:pt x="1833243" y="9632"/>
                    <a:pt x="1909092" y="10902"/>
                    <a:pt x="1984941" y="9632"/>
                  </a:cubicBezTo>
                  <a:cubicBezTo>
                    <a:pt x="2087045" y="8362"/>
                    <a:pt x="2472124" y="5822"/>
                    <a:pt x="2565477" y="5822"/>
                  </a:cubicBezTo>
                  <a:cubicBezTo>
                    <a:pt x="2755098" y="7092"/>
                    <a:pt x="2941803" y="10902"/>
                    <a:pt x="3131426" y="10902"/>
                  </a:cubicBezTo>
                  <a:cubicBezTo>
                    <a:pt x="3256868" y="10902"/>
                    <a:pt x="3379393" y="9632"/>
                    <a:pt x="3504835" y="2012"/>
                  </a:cubicBezTo>
                  <a:cubicBezTo>
                    <a:pt x="3571932" y="-1798"/>
                    <a:pt x="3641946" y="742"/>
                    <a:pt x="3684962" y="2012"/>
                  </a:cubicBezTo>
                  <a:cubicBezTo>
                    <a:pt x="3697662" y="2012"/>
                    <a:pt x="3701472" y="8362"/>
                    <a:pt x="3702742" y="22332"/>
                  </a:cubicBezTo>
                  <a:cubicBezTo>
                    <a:pt x="3702742" y="26142"/>
                    <a:pt x="3702742" y="31222"/>
                    <a:pt x="3704012" y="35032"/>
                  </a:cubicBezTo>
                  <a:cubicBezTo>
                    <a:pt x="3715442" y="69570"/>
                    <a:pt x="3711632" y="101864"/>
                    <a:pt x="3711632" y="125412"/>
                  </a:cubicBezTo>
                  <a:cubicBezTo>
                    <a:pt x="3711632" y="147614"/>
                    <a:pt x="3710362" y="208838"/>
                    <a:pt x="3710362" y="216911"/>
                  </a:cubicBezTo>
                  <a:cubicBezTo>
                    <a:pt x="3710362" y="243823"/>
                    <a:pt x="3710362" y="270061"/>
                    <a:pt x="3709092" y="296973"/>
                  </a:cubicBezTo>
                  <a:cubicBezTo>
                    <a:pt x="3707822" y="319848"/>
                    <a:pt x="3705282" y="383762"/>
                    <a:pt x="3704012" y="391836"/>
                  </a:cubicBezTo>
                  <a:cubicBezTo>
                    <a:pt x="3701472" y="414711"/>
                    <a:pt x="3695122" y="911530"/>
                    <a:pt x="3693852" y="928040"/>
                  </a:cubicBezTo>
                  <a:cubicBezTo>
                    <a:pt x="3697662" y="950900"/>
                    <a:pt x="3557346" y="939470"/>
                    <a:pt x="3496084" y="940740"/>
                  </a:cubicBezTo>
                  <a:cubicBezTo>
                    <a:pt x="3426069" y="942010"/>
                    <a:pt x="2860120" y="935660"/>
                    <a:pt x="2647160" y="934390"/>
                  </a:cubicBezTo>
                  <a:cubicBezTo>
                    <a:pt x="2507131" y="933120"/>
                    <a:pt x="2367103" y="935660"/>
                    <a:pt x="2227074" y="935660"/>
                  </a:cubicBezTo>
                  <a:cubicBezTo>
                    <a:pt x="2159977" y="935660"/>
                    <a:pt x="2092880" y="934390"/>
                    <a:pt x="2025783" y="934390"/>
                  </a:cubicBezTo>
                  <a:cubicBezTo>
                    <a:pt x="1935348" y="934390"/>
                    <a:pt x="1844913" y="934390"/>
                    <a:pt x="1754478" y="933120"/>
                  </a:cubicBezTo>
                  <a:cubicBezTo>
                    <a:pt x="1646539" y="931850"/>
                    <a:pt x="1176859" y="931850"/>
                    <a:pt x="1068921" y="931850"/>
                  </a:cubicBezTo>
                  <a:cubicBezTo>
                    <a:pt x="978486" y="930580"/>
                    <a:pt x="885133" y="929310"/>
                    <a:pt x="794698" y="931850"/>
                  </a:cubicBezTo>
                  <a:cubicBezTo>
                    <a:pt x="710097" y="934390"/>
                    <a:pt x="491303" y="929310"/>
                    <a:pt x="465047" y="929310"/>
                  </a:cubicBezTo>
                  <a:cubicBezTo>
                    <a:pt x="345440" y="928040"/>
                    <a:pt x="53713" y="924230"/>
                    <a:pt x="35560" y="920420"/>
                  </a:cubicBezTo>
                  <a:cubicBezTo>
                    <a:pt x="19050" y="916610"/>
                    <a:pt x="15240" y="911530"/>
                    <a:pt x="15240" y="899118"/>
                  </a:cubicBezTo>
                  <a:lnTo>
                    <a:pt x="15240" y="433549"/>
                  </a:lnTo>
                  <a:cubicBezTo>
                    <a:pt x="13970" y="402601"/>
                    <a:pt x="11430" y="300337"/>
                    <a:pt x="10160" y="280153"/>
                  </a:cubicBezTo>
                  <a:lnTo>
                    <a:pt x="6350" y="217584"/>
                  </a:lnTo>
                  <a:cubicBezTo>
                    <a:pt x="5080" y="194709"/>
                    <a:pt x="7620" y="75626"/>
                    <a:pt x="0" y="29952"/>
                  </a:cubicBezTo>
                  <a:lnTo>
                    <a:pt x="0" y="13442"/>
                  </a:lnTo>
                  <a:close/>
                  <a:moveTo>
                    <a:pt x="3672262" y="914070"/>
                  </a:moveTo>
                  <a:cubicBezTo>
                    <a:pt x="3676072" y="880953"/>
                    <a:pt x="3679882" y="423457"/>
                    <a:pt x="3682422" y="396545"/>
                  </a:cubicBezTo>
                  <a:cubicBezTo>
                    <a:pt x="3684962" y="369634"/>
                    <a:pt x="3687502" y="224312"/>
                    <a:pt x="3687502" y="178562"/>
                  </a:cubicBezTo>
                  <a:cubicBezTo>
                    <a:pt x="3687502" y="163761"/>
                    <a:pt x="3691312" y="86390"/>
                    <a:pt x="3690042" y="66206"/>
                  </a:cubicBezTo>
                  <a:cubicBezTo>
                    <a:pt x="3690042" y="56622"/>
                    <a:pt x="3684962" y="41382"/>
                    <a:pt x="3682422" y="26142"/>
                  </a:cubicBezTo>
                  <a:cubicBezTo>
                    <a:pt x="3659450" y="26142"/>
                    <a:pt x="3621525" y="23602"/>
                    <a:pt x="3586518" y="24872"/>
                  </a:cubicBezTo>
                  <a:cubicBezTo>
                    <a:pt x="3504835" y="27412"/>
                    <a:pt x="3423152" y="31222"/>
                    <a:pt x="3338551" y="32492"/>
                  </a:cubicBezTo>
                  <a:cubicBezTo>
                    <a:pt x="3195605" y="35032"/>
                    <a:pt x="3055576" y="33762"/>
                    <a:pt x="2912631" y="29952"/>
                  </a:cubicBezTo>
                  <a:cubicBezTo>
                    <a:pt x="2731760" y="26142"/>
                    <a:pt x="2550890" y="27412"/>
                    <a:pt x="2372937" y="27412"/>
                  </a:cubicBezTo>
                  <a:cubicBezTo>
                    <a:pt x="2259164" y="27412"/>
                    <a:pt x="1865333" y="32492"/>
                    <a:pt x="1786567" y="36302"/>
                  </a:cubicBezTo>
                  <a:cubicBezTo>
                    <a:pt x="1707801" y="40112"/>
                    <a:pt x="1369399" y="40112"/>
                    <a:pt x="1290633" y="36302"/>
                  </a:cubicBezTo>
                  <a:cubicBezTo>
                    <a:pt x="1270212" y="35032"/>
                    <a:pt x="1141852" y="38842"/>
                    <a:pt x="1124349" y="38842"/>
                  </a:cubicBezTo>
                  <a:cubicBezTo>
                    <a:pt x="1025162" y="38842"/>
                    <a:pt x="925975" y="37572"/>
                    <a:pt x="823871" y="37572"/>
                  </a:cubicBezTo>
                  <a:cubicBezTo>
                    <a:pt x="774277" y="37572"/>
                    <a:pt x="724684" y="37572"/>
                    <a:pt x="675090" y="41382"/>
                  </a:cubicBezTo>
                  <a:cubicBezTo>
                    <a:pt x="605076" y="45192"/>
                    <a:pt x="535062" y="49002"/>
                    <a:pt x="465047" y="46462"/>
                  </a:cubicBezTo>
                  <a:cubicBezTo>
                    <a:pt x="383364" y="43922"/>
                    <a:pt x="304598" y="41382"/>
                    <a:pt x="222914" y="38842"/>
                  </a:cubicBezTo>
                  <a:cubicBezTo>
                    <a:pt x="155817" y="37572"/>
                    <a:pt x="88720" y="35032"/>
                    <a:pt x="33020" y="33762"/>
                  </a:cubicBezTo>
                  <a:cubicBezTo>
                    <a:pt x="29210" y="33762"/>
                    <a:pt x="25400" y="35032"/>
                    <a:pt x="21590" y="35032"/>
                  </a:cubicBezTo>
                  <a:cubicBezTo>
                    <a:pt x="21590" y="42652"/>
                    <a:pt x="20320" y="47732"/>
                    <a:pt x="21590" y="54082"/>
                  </a:cubicBezTo>
                  <a:cubicBezTo>
                    <a:pt x="27940" y="87063"/>
                    <a:pt x="24130" y="127430"/>
                    <a:pt x="22860" y="158378"/>
                  </a:cubicBezTo>
                  <a:cubicBezTo>
                    <a:pt x="22860" y="178562"/>
                    <a:pt x="22860" y="198746"/>
                    <a:pt x="24130" y="218929"/>
                  </a:cubicBezTo>
                  <a:cubicBezTo>
                    <a:pt x="25400" y="233731"/>
                    <a:pt x="29210" y="325230"/>
                    <a:pt x="30480" y="356178"/>
                  </a:cubicBezTo>
                  <a:cubicBezTo>
                    <a:pt x="31750" y="386454"/>
                    <a:pt x="31750" y="847986"/>
                    <a:pt x="33020" y="878935"/>
                  </a:cubicBezTo>
                  <a:cubicBezTo>
                    <a:pt x="33020" y="885662"/>
                    <a:pt x="33020" y="899791"/>
                    <a:pt x="35560" y="903910"/>
                  </a:cubicBezTo>
                  <a:cubicBezTo>
                    <a:pt x="71217" y="906450"/>
                    <a:pt x="135397" y="911530"/>
                    <a:pt x="179156" y="910260"/>
                  </a:cubicBezTo>
                  <a:cubicBezTo>
                    <a:pt x="243335" y="908990"/>
                    <a:pt x="304598" y="906450"/>
                    <a:pt x="368778" y="908990"/>
                  </a:cubicBezTo>
                  <a:cubicBezTo>
                    <a:pt x="386281" y="908990"/>
                    <a:pt x="535062" y="910260"/>
                    <a:pt x="596324" y="911530"/>
                  </a:cubicBezTo>
                  <a:cubicBezTo>
                    <a:pt x="651752" y="912800"/>
                    <a:pt x="707180" y="919150"/>
                    <a:pt x="762608" y="911530"/>
                  </a:cubicBezTo>
                  <a:cubicBezTo>
                    <a:pt x="777194" y="910260"/>
                    <a:pt x="794698" y="910260"/>
                    <a:pt x="809284" y="910260"/>
                  </a:cubicBezTo>
                  <a:cubicBezTo>
                    <a:pt x="911388" y="915340"/>
                    <a:pt x="1016410" y="906450"/>
                    <a:pt x="1115597" y="915340"/>
                  </a:cubicBezTo>
                  <a:cubicBezTo>
                    <a:pt x="1121431" y="915340"/>
                    <a:pt x="1795319" y="911530"/>
                    <a:pt x="1944100" y="911530"/>
                  </a:cubicBezTo>
                  <a:cubicBezTo>
                    <a:pt x="1976189" y="911530"/>
                    <a:pt x="2008279" y="914070"/>
                    <a:pt x="2040369" y="914070"/>
                  </a:cubicBezTo>
                  <a:cubicBezTo>
                    <a:pt x="2107466" y="914070"/>
                    <a:pt x="2177480" y="912800"/>
                    <a:pt x="2244577" y="912800"/>
                  </a:cubicBezTo>
                  <a:cubicBezTo>
                    <a:pt x="2288336" y="912800"/>
                    <a:pt x="2335013" y="912800"/>
                    <a:pt x="2378772" y="911530"/>
                  </a:cubicBezTo>
                  <a:cubicBezTo>
                    <a:pt x="2425448" y="911530"/>
                    <a:pt x="2472124" y="910260"/>
                    <a:pt x="2518800" y="908990"/>
                  </a:cubicBezTo>
                  <a:cubicBezTo>
                    <a:pt x="2530469" y="908990"/>
                    <a:pt x="2603401" y="911530"/>
                    <a:pt x="2623822" y="911530"/>
                  </a:cubicBezTo>
                  <a:lnTo>
                    <a:pt x="2772602" y="911530"/>
                  </a:lnTo>
                  <a:cubicBezTo>
                    <a:pt x="2825113" y="912800"/>
                    <a:pt x="2874706" y="916610"/>
                    <a:pt x="2927217" y="916610"/>
                  </a:cubicBezTo>
                  <a:cubicBezTo>
                    <a:pt x="2994314" y="916610"/>
                    <a:pt x="3061411" y="914070"/>
                    <a:pt x="3128508" y="914070"/>
                  </a:cubicBezTo>
                  <a:cubicBezTo>
                    <a:pt x="3210191" y="914070"/>
                    <a:pt x="3294792" y="915340"/>
                    <a:pt x="3376475" y="915340"/>
                  </a:cubicBezTo>
                  <a:cubicBezTo>
                    <a:pt x="3420234" y="915340"/>
                    <a:pt x="3461076" y="916610"/>
                    <a:pt x="3504835" y="916610"/>
                  </a:cubicBezTo>
                  <a:cubicBezTo>
                    <a:pt x="3551511" y="916610"/>
                    <a:pt x="3667182" y="914070"/>
                    <a:pt x="3672262" y="914070"/>
                  </a:cubicBezTo>
                  <a:close/>
                </a:path>
              </a:pathLst>
            </a:custGeom>
            <a:solidFill>
              <a:srgbClr val="050505"/>
            </a:solidFill>
          </p:spPr>
          <p:txBody>
            <a:bodyPr/>
            <a:lstStyle/>
            <a:p>
              <a:endParaRPr lang="en-US"/>
            </a:p>
          </p:txBody>
        </p:sp>
      </p:grpSp>
      <p:grpSp>
        <p:nvGrpSpPr>
          <p:cNvPr id="36" name="Group 36"/>
          <p:cNvGrpSpPr/>
          <p:nvPr/>
        </p:nvGrpSpPr>
        <p:grpSpPr>
          <a:xfrm>
            <a:off x="8733688" y="7756212"/>
            <a:ext cx="1289272" cy="128927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2"/>
            </a:solidFill>
          </p:spPr>
          <p:txBody>
            <a:bodyPr/>
            <a:lstStyle/>
            <a:p>
              <a:endParaRPr lang="en-US"/>
            </a:p>
          </p:txBody>
        </p:sp>
        <p:sp>
          <p:nvSpPr>
            <p:cNvPr id="38" name="TextBox 38"/>
            <p:cNvSpPr txBox="1"/>
            <p:nvPr/>
          </p:nvSpPr>
          <p:spPr>
            <a:xfrm>
              <a:off x="76200" y="-28575"/>
              <a:ext cx="660400" cy="765175"/>
            </a:xfrm>
            <a:prstGeom prst="rect">
              <a:avLst/>
            </a:prstGeom>
          </p:spPr>
          <p:txBody>
            <a:bodyPr lIns="50800" tIns="50800" rIns="50800" bIns="50800" rtlCol="0" anchor="ctr"/>
            <a:lstStyle/>
            <a:p>
              <a:pPr algn="ctr">
                <a:lnSpc>
                  <a:spcPts val="6018"/>
                </a:lnSpc>
              </a:pPr>
              <a:r>
                <a:rPr lang="en-US" sz="4299" spc="447">
                  <a:solidFill>
                    <a:srgbClr val="FFFFFF"/>
                  </a:solidFill>
                  <a:latin typeface="Bangers"/>
                  <a:ea typeface="Bangers"/>
                  <a:cs typeface="Bangers"/>
                  <a:sym typeface="Bangers"/>
                </a:rPr>
                <a:t>04</a:t>
              </a:r>
            </a:p>
          </p:txBody>
        </p:sp>
      </p:grpSp>
      <p:sp>
        <p:nvSpPr>
          <p:cNvPr id="39" name="Freeform 39"/>
          <p:cNvSpPr/>
          <p:nvPr/>
        </p:nvSpPr>
        <p:spPr>
          <a:xfrm rot="8831466" flipH="1">
            <a:off x="6264614" y="2440524"/>
            <a:ext cx="2327747" cy="1070763"/>
          </a:xfrm>
          <a:custGeom>
            <a:avLst/>
            <a:gdLst/>
            <a:ahLst/>
            <a:cxnLst/>
            <a:rect l="l" t="t" r="r" b="b"/>
            <a:pathLst>
              <a:path w="2327747" h="1070763">
                <a:moveTo>
                  <a:pt x="2327746" y="0"/>
                </a:moveTo>
                <a:lnTo>
                  <a:pt x="0" y="0"/>
                </a:lnTo>
                <a:lnTo>
                  <a:pt x="0" y="1070764"/>
                </a:lnTo>
                <a:lnTo>
                  <a:pt x="2327746" y="1070764"/>
                </a:lnTo>
                <a:lnTo>
                  <a:pt x="23277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rot="-10800000" flipH="1">
            <a:off x="6706520" y="4200474"/>
            <a:ext cx="2027168" cy="932497"/>
          </a:xfrm>
          <a:custGeom>
            <a:avLst/>
            <a:gdLst/>
            <a:ahLst/>
            <a:cxnLst/>
            <a:rect l="l" t="t" r="r" b="b"/>
            <a:pathLst>
              <a:path w="2027168" h="932497">
                <a:moveTo>
                  <a:pt x="2027168" y="0"/>
                </a:moveTo>
                <a:lnTo>
                  <a:pt x="0" y="0"/>
                </a:lnTo>
                <a:lnTo>
                  <a:pt x="0" y="932497"/>
                </a:lnTo>
                <a:lnTo>
                  <a:pt x="2027168" y="932497"/>
                </a:lnTo>
                <a:lnTo>
                  <a:pt x="20271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1" name="Freeform 41"/>
          <p:cNvSpPr/>
          <p:nvPr/>
        </p:nvSpPr>
        <p:spPr>
          <a:xfrm rot="-10179197" flipH="1" flipV="1">
            <a:off x="6602367" y="5880616"/>
            <a:ext cx="2027168" cy="932497"/>
          </a:xfrm>
          <a:custGeom>
            <a:avLst/>
            <a:gdLst/>
            <a:ahLst/>
            <a:cxnLst/>
            <a:rect l="l" t="t" r="r" b="b"/>
            <a:pathLst>
              <a:path w="2027168" h="932497">
                <a:moveTo>
                  <a:pt x="2027168" y="932498"/>
                </a:moveTo>
                <a:lnTo>
                  <a:pt x="0" y="932498"/>
                </a:lnTo>
                <a:lnTo>
                  <a:pt x="0" y="0"/>
                </a:lnTo>
                <a:lnTo>
                  <a:pt x="2027168" y="0"/>
                </a:lnTo>
                <a:lnTo>
                  <a:pt x="2027168" y="93249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2" name="Freeform 42"/>
          <p:cNvSpPr/>
          <p:nvPr/>
        </p:nvSpPr>
        <p:spPr>
          <a:xfrm rot="-9515695" flipH="1" flipV="1">
            <a:off x="6183255" y="7641247"/>
            <a:ext cx="2240987" cy="1030854"/>
          </a:xfrm>
          <a:custGeom>
            <a:avLst/>
            <a:gdLst/>
            <a:ahLst/>
            <a:cxnLst/>
            <a:rect l="l" t="t" r="r" b="b"/>
            <a:pathLst>
              <a:path w="2240987" h="1030854">
                <a:moveTo>
                  <a:pt x="2240987" y="1030854"/>
                </a:moveTo>
                <a:lnTo>
                  <a:pt x="0" y="1030854"/>
                </a:lnTo>
                <a:lnTo>
                  <a:pt x="0" y="0"/>
                </a:lnTo>
                <a:lnTo>
                  <a:pt x="2240987" y="0"/>
                </a:lnTo>
                <a:lnTo>
                  <a:pt x="2240987" y="103085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3" name="TextBox 43"/>
          <p:cNvSpPr txBox="1"/>
          <p:nvPr/>
        </p:nvSpPr>
        <p:spPr>
          <a:xfrm>
            <a:off x="10196168" y="1778951"/>
            <a:ext cx="5196232" cy="1426865"/>
          </a:xfrm>
          <a:prstGeom prst="rect">
            <a:avLst/>
          </a:prstGeom>
        </p:spPr>
        <p:txBody>
          <a:bodyPr wrap="square" lIns="0" tIns="0" rIns="0" bIns="0" rtlCol="0" anchor="t">
            <a:spAutoFit/>
          </a:bodyPr>
          <a:lstStyle/>
          <a:p>
            <a:pPr algn="l">
              <a:spcBef>
                <a:spcPct val="0"/>
              </a:spcBef>
            </a:pPr>
            <a:r>
              <a:rPr lang="en-US" sz="5672" spc="28" dirty="0">
                <a:solidFill>
                  <a:srgbClr val="000000"/>
                </a:solidFill>
                <a:latin typeface="+mj-lt"/>
                <a:ea typeface="KG Primary Penmanship"/>
                <a:cs typeface="KG Primary Penmanship"/>
                <a:sym typeface="KG Primary Penmanship"/>
              </a:rPr>
              <a:t>Military Voters</a:t>
            </a:r>
          </a:p>
          <a:p>
            <a:pPr algn="l">
              <a:spcBef>
                <a:spcPct val="0"/>
              </a:spcBef>
            </a:pPr>
            <a:r>
              <a:rPr lang="en-US" sz="3600" spc="28" dirty="0">
                <a:solidFill>
                  <a:srgbClr val="000000"/>
                </a:solidFill>
                <a:latin typeface="+mj-lt"/>
                <a:ea typeface="KG Primary Penmanship"/>
                <a:cs typeface="KG Primary Penmanship"/>
                <a:sym typeface="KG Primary Penmanship"/>
              </a:rPr>
              <a:t>+ Spouses &amp; Dependents</a:t>
            </a:r>
            <a:endParaRPr lang="en-US" sz="5672" spc="28" dirty="0">
              <a:solidFill>
                <a:srgbClr val="000000"/>
              </a:solidFill>
              <a:latin typeface="+mj-lt"/>
              <a:ea typeface="KG Primary Penmanship"/>
              <a:cs typeface="KG Primary Penmanship"/>
              <a:sym typeface="KG Primary Penmanship"/>
            </a:endParaRPr>
          </a:p>
        </p:txBody>
      </p:sp>
      <p:sp>
        <p:nvSpPr>
          <p:cNvPr id="44" name="TextBox 44"/>
          <p:cNvSpPr txBox="1"/>
          <p:nvPr/>
        </p:nvSpPr>
        <p:spPr>
          <a:xfrm>
            <a:off x="10196168" y="3765060"/>
            <a:ext cx="4859676" cy="1446550"/>
          </a:xfrm>
          <a:prstGeom prst="rect">
            <a:avLst/>
          </a:prstGeom>
        </p:spPr>
        <p:txBody>
          <a:bodyPr lIns="0" tIns="0" rIns="0" bIns="0" rtlCol="0" anchor="t">
            <a:spAutoFit/>
          </a:bodyPr>
          <a:lstStyle/>
          <a:p>
            <a:pPr algn="l">
              <a:spcBef>
                <a:spcPct val="0"/>
              </a:spcBef>
            </a:pPr>
            <a:r>
              <a:rPr lang="en-US" sz="5400" spc="28" dirty="0">
                <a:solidFill>
                  <a:srgbClr val="000000"/>
                </a:solidFill>
                <a:ea typeface="KG Primary Penmanship"/>
                <a:cs typeface="KG Primary Penmanship"/>
                <a:sym typeface="KG Primary Penmanship"/>
              </a:rPr>
              <a:t>Overseas Voters </a:t>
            </a:r>
            <a:r>
              <a:rPr lang="en-US" sz="4000" spc="28" dirty="0">
                <a:solidFill>
                  <a:srgbClr val="000000"/>
                </a:solidFill>
                <a:ea typeface="KG Primary Penmanship"/>
                <a:cs typeface="KG Primary Penmanship"/>
                <a:sym typeface="KG Primary Penmanship"/>
              </a:rPr>
              <a:t>(Plan to Return to US)</a:t>
            </a:r>
            <a:endParaRPr lang="en-US" sz="5400" spc="28" dirty="0">
              <a:solidFill>
                <a:srgbClr val="000000"/>
              </a:solidFill>
              <a:ea typeface="KG Primary Penmanship"/>
              <a:cs typeface="KG Primary Penmanship"/>
              <a:sym typeface="KG Primary Penmanship"/>
            </a:endParaRPr>
          </a:p>
        </p:txBody>
      </p:sp>
      <p:sp>
        <p:nvSpPr>
          <p:cNvPr id="47" name="TextBox 44">
            <a:extLst>
              <a:ext uri="{FF2B5EF4-FFF2-40B4-BE49-F238E27FC236}">
                <a16:creationId xmlns:a16="http://schemas.microsoft.com/office/drawing/2014/main" id="{5C4D7333-A46D-C855-1D47-8BB295CD4941}"/>
              </a:ext>
            </a:extLst>
          </p:cNvPr>
          <p:cNvSpPr txBox="1"/>
          <p:nvPr/>
        </p:nvSpPr>
        <p:spPr>
          <a:xfrm>
            <a:off x="10188087" y="5616674"/>
            <a:ext cx="4859676" cy="1446550"/>
          </a:xfrm>
          <a:prstGeom prst="rect">
            <a:avLst/>
          </a:prstGeom>
        </p:spPr>
        <p:txBody>
          <a:bodyPr lIns="0" tIns="0" rIns="0" bIns="0" rtlCol="0" anchor="t">
            <a:spAutoFit/>
          </a:bodyPr>
          <a:lstStyle/>
          <a:p>
            <a:pPr algn="l">
              <a:spcBef>
                <a:spcPct val="0"/>
              </a:spcBef>
            </a:pPr>
            <a:r>
              <a:rPr lang="en-US" sz="5400" spc="28" dirty="0">
                <a:solidFill>
                  <a:srgbClr val="000000"/>
                </a:solidFill>
                <a:ea typeface="KG Primary Penmanship"/>
                <a:cs typeface="KG Primary Penmanship"/>
                <a:sym typeface="KG Primary Penmanship"/>
              </a:rPr>
              <a:t>Overseas Voters </a:t>
            </a:r>
            <a:r>
              <a:rPr lang="en-US" sz="4000" spc="28" dirty="0">
                <a:solidFill>
                  <a:srgbClr val="000000"/>
                </a:solidFill>
                <a:ea typeface="KG Primary Penmanship"/>
                <a:cs typeface="KG Primary Penmanship"/>
                <a:sym typeface="KG Primary Penmanship"/>
              </a:rPr>
              <a:t>(Return Uncertain)</a:t>
            </a:r>
            <a:endParaRPr lang="en-US" sz="5400" spc="28" dirty="0">
              <a:solidFill>
                <a:srgbClr val="000000"/>
              </a:solidFill>
              <a:ea typeface="KG Primary Penmanship"/>
              <a:cs typeface="KG Primary Penmanship"/>
              <a:sym typeface="KG Primary Penmanship"/>
            </a:endParaRPr>
          </a:p>
        </p:txBody>
      </p:sp>
      <p:sp>
        <p:nvSpPr>
          <p:cNvPr id="48" name="TextBox 44">
            <a:extLst>
              <a:ext uri="{FF2B5EF4-FFF2-40B4-BE49-F238E27FC236}">
                <a16:creationId xmlns:a16="http://schemas.microsoft.com/office/drawing/2014/main" id="{2D758093-49AB-4444-03A4-427A63561DBD}"/>
              </a:ext>
            </a:extLst>
          </p:cNvPr>
          <p:cNvSpPr txBox="1"/>
          <p:nvPr/>
        </p:nvSpPr>
        <p:spPr>
          <a:xfrm>
            <a:off x="10342452" y="7648436"/>
            <a:ext cx="4859676" cy="1446550"/>
          </a:xfrm>
          <a:prstGeom prst="rect">
            <a:avLst/>
          </a:prstGeom>
        </p:spPr>
        <p:txBody>
          <a:bodyPr lIns="0" tIns="0" rIns="0" bIns="0" rtlCol="0" anchor="t">
            <a:spAutoFit/>
          </a:bodyPr>
          <a:lstStyle/>
          <a:p>
            <a:pPr algn="l">
              <a:spcBef>
                <a:spcPct val="0"/>
              </a:spcBef>
            </a:pPr>
            <a:r>
              <a:rPr lang="en-US" sz="5400" spc="28" dirty="0">
                <a:solidFill>
                  <a:srgbClr val="000000"/>
                </a:solidFill>
                <a:ea typeface="KG Primary Penmanship"/>
                <a:cs typeface="KG Primary Penmanship"/>
                <a:sym typeface="KG Primary Penmanship"/>
              </a:rPr>
              <a:t>Overseas Voters </a:t>
            </a:r>
            <a:r>
              <a:rPr lang="en-US" sz="4000" spc="28" dirty="0">
                <a:solidFill>
                  <a:srgbClr val="000000"/>
                </a:solidFill>
                <a:ea typeface="KG Primary Penmanship"/>
                <a:cs typeface="KG Primary Penmanship"/>
                <a:sym typeface="KG Primary Penmanship"/>
              </a:rPr>
              <a:t>(Never Lived in US)</a:t>
            </a:r>
            <a:endParaRPr lang="en-US" sz="5400" spc="28" dirty="0">
              <a:solidFill>
                <a:srgbClr val="000000"/>
              </a:solidFill>
              <a:ea typeface="KG Primary Penmanship"/>
              <a:cs typeface="KG Primary Penmanship"/>
              <a:sym typeface="KG Primary Penmanshi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rot="-5508783">
            <a:off x="4564439" y="-4758980"/>
            <a:ext cx="9153888" cy="19647899"/>
            <a:chOff x="0" y="0"/>
            <a:chExt cx="2006926" cy="5174755"/>
          </a:xfrm>
        </p:grpSpPr>
        <p:sp>
          <p:nvSpPr>
            <p:cNvPr id="4" name="Freeform 4"/>
            <p:cNvSpPr/>
            <p:nvPr/>
          </p:nvSpPr>
          <p:spPr>
            <a:xfrm>
              <a:off x="469" y="0"/>
              <a:ext cx="2005987" cy="5174755"/>
            </a:xfrm>
            <a:custGeom>
              <a:avLst/>
              <a:gdLst/>
              <a:ahLst/>
              <a:cxnLst/>
              <a:rect l="l" t="t" r="r" b="b"/>
              <a:pathLst>
                <a:path w="2005987" h="5174755">
                  <a:moveTo>
                    <a:pt x="214923" y="5174755"/>
                  </a:moveTo>
                  <a:lnTo>
                    <a:pt x="1791065" y="5174755"/>
                  </a:lnTo>
                  <a:cubicBezTo>
                    <a:pt x="1797875" y="5174755"/>
                    <a:pt x="1803468" y="5169377"/>
                    <a:pt x="1803736" y="5162573"/>
                  </a:cubicBezTo>
                  <a:lnTo>
                    <a:pt x="2005979" y="12183"/>
                  </a:lnTo>
                  <a:cubicBezTo>
                    <a:pt x="2006104" y="8996"/>
                    <a:pt x="2004925" y="5896"/>
                    <a:pt x="2002715" y="3598"/>
                  </a:cubicBezTo>
                  <a:cubicBezTo>
                    <a:pt x="2000505" y="1299"/>
                    <a:pt x="1997454" y="0"/>
                    <a:pt x="1994265" y="0"/>
                  </a:cubicBezTo>
                  <a:lnTo>
                    <a:pt x="11723" y="0"/>
                  </a:lnTo>
                  <a:cubicBezTo>
                    <a:pt x="8534" y="0"/>
                    <a:pt x="5483" y="1299"/>
                    <a:pt x="3273" y="3598"/>
                  </a:cubicBezTo>
                  <a:cubicBezTo>
                    <a:pt x="1063" y="5896"/>
                    <a:pt x="-116" y="8996"/>
                    <a:pt x="9" y="12183"/>
                  </a:cubicBezTo>
                  <a:lnTo>
                    <a:pt x="202253" y="5162573"/>
                  </a:lnTo>
                  <a:cubicBezTo>
                    <a:pt x="202520" y="5169377"/>
                    <a:pt x="208113" y="5174755"/>
                    <a:pt x="214923" y="5174755"/>
                  </a:cubicBezTo>
                  <a:close/>
                </a:path>
              </a:pathLst>
            </a:custGeom>
            <a:solidFill>
              <a:srgbClr val="FFFFFF"/>
            </a:solidFill>
            <a:ln w="114300" cap="sq">
              <a:solidFill>
                <a:srgbClr val="000000"/>
              </a:solidFill>
              <a:prstDash val="solid"/>
              <a:miter/>
            </a:ln>
          </p:spPr>
          <p:txBody>
            <a:bodyPr/>
            <a:lstStyle/>
            <a:p>
              <a:endParaRPr lang="en-US"/>
            </a:p>
          </p:txBody>
        </p:sp>
        <p:sp>
          <p:nvSpPr>
            <p:cNvPr id="5" name="TextBox 5"/>
            <p:cNvSpPr txBox="1"/>
            <p:nvPr/>
          </p:nvSpPr>
          <p:spPr>
            <a:xfrm>
              <a:off x="127000" y="-47625"/>
              <a:ext cx="1752926" cy="5222380"/>
            </a:xfrm>
            <a:prstGeom prst="rect">
              <a:avLst/>
            </a:prstGeom>
          </p:spPr>
          <p:txBody>
            <a:bodyPr lIns="50800" tIns="50800" rIns="50800" bIns="50800" rtlCol="0" anchor="ctr"/>
            <a:lstStyle/>
            <a:p>
              <a:pPr algn="ctr">
                <a:lnSpc>
                  <a:spcPts val="2938"/>
                </a:lnSpc>
              </a:pPr>
              <a:endParaRPr/>
            </a:p>
          </p:txBody>
        </p:sp>
      </p:grpSp>
      <p:sp>
        <p:nvSpPr>
          <p:cNvPr id="7" name="TextBox 7"/>
          <p:cNvSpPr txBox="1"/>
          <p:nvPr/>
        </p:nvSpPr>
        <p:spPr>
          <a:xfrm>
            <a:off x="990600" y="1889344"/>
            <a:ext cx="16306800" cy="923330"/>
          </a:xfrm>
          <a:prstGeom prst="rect">
            <a:avLst/>
          </a:prstGeom>
        </p:spPr>
        <p:txBody>
          <a:bodyPr wrap="square" lIns="0" tIns="0" rIns="0" bIns="0" rtlCol="0" anchor="t">
            <a:spAutoFit/>
          </a:bodyPr>
          <a:lstStyle/>
          <a:p>
            <a:pPr marL="0" lvl="0" indent="0" algn="l">
              <a:spcBef>
                <a:spcPct val="0"/>
              </a:spcBef>
            </a:pPr>
            <a:r>
              <a:rPr lang="en-US" sz="6000" b="1" dirty="0">
                <a:solidFill>
                  <a:srgbClr val="7030A0"/>
                </a:solidFill>
                <a:latin typeface="Tufuli Arabic Semi-Bold"/>
                <a:ea typeface="Tufuli Arabic Semi-Bold"/>
                <a:cs typeface="Tufuli Arabic Semi-Bold"/>
                <a:sym typeface="Tufuli Arabic Semi-Bold"/>
              </a:rPr>
              <a:t>Federal Post Card Application (FPCA)</a:t>
            </a:r>
          </a:p>
        </p:txBody>
      </p:sp>
      <p:sp>
        <p:nvSpPr>
          <p:cNvPr id="8" name="TextBox 8"/>
          <p:cNvSpPr txBox="1"/>
          <p:nvPr/>
        </p:nvSpPr>
        <p:spPr>
          <a:xfrm>
            <a:off x="990600" y="3028790"/>
            <a:ext cx="15468600" cy="5539978"/>
          </a:xfrm>
          <a:prstGeom prst="rect">
            <a:avLst/>
          </a:prstGeom>
        </p:spPr>
        <p:txBody>
          <a:bodyPr wrap="square" lIns="0" tIns="0" rIns="0" bIns="0" rtlCol="0" anchor="t">
            <a:spAutoFit/>
          </a:bodyPr>
          <a:lstStyle/>
          <a:p>
            <a:pPr marL="742950" indent="-742950" algn="l">
              <a:buFont typeface="+mj-lt"/>
              <a:buAutoNum type="arabicParenR"/>
            </a:pPr>
            <a:r>
              <a:rPr lang="en-US" sz="4400" u="none" strike="noStrike" dirty="0">
                <a:solidFill>
                  <a:srgbClr val="000102"/>
                </a:solidFill>
                <a:ea typeface="KG Primary Penmanship"/>
                <a:cs typeface="KG Primary Penmanship"/>
                <a:sym typeface="KG Primary Penmanship"/>
              </a:rPr>
              <a:t>Military voters &amp; their spouses/dependents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102"/>
                </a:solidFill>
                <a:effectLst/>
                <a:uLnTx/>
                <a:uFillTx/>
                <a:latin typeface="Calibri"/>
                <a:ea typeface="KG Primary Penmanship"/>
                <a:cs typeface="KG Primary Penmanship"/>
                <a:sym typeface="KG Primary Penmanship"/>
              </a:rPr>
              <a:t>Military spouses, even if they never lived in Indiana, may use the Indiana address of their partner who is in the military to register to vote</a:t>
            </a:r>
            <a:endParaRPr lang="en-US" sz="4400" u="none" strike="noStrike" dirty="0">
              <a:solidFill>
                <a:srgbClr val="000102"/>
              </a:solidFill>
              <a:ea typeface="KG Primary Penmanship"/>
              <a:cs typeface="KG Primary Penmanship"/>
              <a:sym typeface="KG Primary Penmanship"/>
            </a:endParaRPr>
          </a:p>
          <a:p>
            <a:pPr marL="742950" indent="-742950" algn="l">
              <a:buFont typeface="+mj-lt"/>
              <a:buAutoNum type="arabicParenR"/>
            </a:pPr>
            <a:r>
              <a:rPr lang="en-US" sz="4400" dirty="0">
                <a:solidFill>
                  <a:srgbClr val="000102"/>
                </a:solidFill>
                <a:ea typeface="KG Primary Penmanship"/>
                <a:cs typeface="KG Primary Penmanship"/>
                <a:sym typeface="KG Primary Penmanship"/>
              </a:rPr>
              <a:t>Overseas voter who intend to return</a:t>
            </a:r>
            <a:endParaRPr lang="en-US" sz="4400" u="none" strike="noStrike" dirty="0">
              <a:solidFill>
                <a:srgbClr val="000102"/>
              </a:solidFill>
              <a:ea typeface="KG Primary Penmanship"/>
              <a:cs typeface="KG Primary Penmanship"/>
              <a:sym typeface="KG Primary Penmanship"/>
            </a:endParaRPr>
          </a:p>
          <a:p>
            <a:pPr marL="1028700" lvl="1"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Registered to vote at their last Indiana residence</a:t>
            </a:r>
          </a:p>
          <a:p>
            <a:pPr marL="1028700" lvl="1"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Receive a “full” ballot by email, fax, mail</a:t>
            </a:r>
          </a:p>
          <a:p>
            <a:pPr marL="1485900" lvl="2" indent="-571500">
              <a:buFont typeface="Arial" panose="020B0604020202020204" pitchFamily="34" charset="0"/>
              <a:buChar char="•"/>
            </a:pPr>
            <a:r>
              <a:rPr lang="en-US" sz="3200" dirty="0">
                <a:solidFill>
                  <a:srgbClr val="000102"/>
                </a:solidFill>
                <a:ea typeface="KG Primary Penmanship"/>
                <a:cs typeface="KG Primary Penmanship"/>
                <a:sym typeface="KG Primary Penmanship"/>
              </a:rPr>
              <a:t>In primary election, voter must indicate their political party (D or R) on the application</a:t>
            </a:r>
          </a:p>
          <a:p>
            <a:pPr marL="1943100" lvl="3" indent="-571500">
              <a:buFont typeface="Arial" panose="020B0604020202020204" pitchFamily="34" charset="0"/>
              <a:buChar char="•"/>
            </a:pPr>
            <a:r>
              <a:rPr lang="en-US" sz="2400" dirty="0">
                <a:solidFill>
                  <a:srgbClr val="000102"/>
                </a:solidFill>
                <a:ea typeface="KG Primary Penmanship"/>
                <a:cs typeface="KG Primary Penmanship"/>
                <a:sym typeface="KG Primary Penmanship"/>
              </a:rPr>
              <a:t>If not, the voter is not entitled to receive a ballot in the primary, but the form may be used for voter registration purposes</a:t>
            </a:r>
          </a:p>
          <a:p>
            <a:pPr marL="1943100" lvl="3" indent="-571500">
              <a:buFont typeface="Arial" panose="020B0604020202020204" pitchFamily="34" charset="0"/>
              <a:buChar char="•"/>
            </a:pPr>
            <a:r>
              <a:rPr lang="en-US" sz="2400" dirty="0">
                <a:solidFill>
                  <a:srgbClr val="000102"/>
                </a:solidFill>
                <a:ea typeface="KG Primary Penmanship"/>
                <a:cs typeface="KG Primary Penmanship"/>
                <a:sym typeface="KG Primary Penmanship"/>
              </a:rPr>
              <a:t>Absentee application is to be processed for November election given its “ongoing” nature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17D6A-3ECA-26D8-9151-5765E6ADA4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7C251A-B83F-8980-972C-F7405960B36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3F217B2E-526F-9344-FC16-AD4A9E9C0918}"/>
              </a:ext>
            </a:extLst>
          </p:cNvPr>
          <p:cNvGrpSpPr/>
          <p:nvPr/>
        </p:nvGrpSpPr>
        <p:grpSpPr>
          <a:xfrm rot="16372018" flipH="1" flipV="1">
            <a:off x="4008324" y="-4062819"/>
            <a:ext cx="8861877" cy="18592149"/>
            <a:chOff x="0" y="0"/>
            <a:chExt cx="2006926" cy="5174755"/>
          </a:xfrm>
        </p:grpSpPr>
        <p:sp>
          <p:nvSpPr>
            <p:cNvPr id="4" name="Freeform 4">
              <a:extLst>
                <a:ext uri="{FF2B5EF4-FFF2-40B4-BE49-F238E27FC236}">
                  <a16:creationId xmlns:a16="http://schemas.microsoft.com/office/drawing/2014/main" id="{BE0562C0-912C-1782-B4F7-A02AD128BA35}"/>
                </a:ext>
              </a:extLst>
            </p:cNvPr>
            <p:cNvSpPr/>
            <p:nvPr/>
          </p:nvSpPr>
          <p:spPr>
            <a:xfrm>
              <a:off x="469" y="0"/>
              <a:ext cx="2005987" cy="5174755"/>
            </a:xfrm>
            <a:custGeom>
              <a:avLst/>
              <a:gdLst/>
              <a:ahLst/>
              <a:cxnLst/>
              <a:rect l="l" t="t" r="r" b="b"/>
              <a:pathLst>
                <a:path w="2005987" h="5174755">
                  <a:moveTo>
                    <a:pt x="214923" y="5174755"/>
                  </a:moveTo>
                  <a:lnTo>
                    <a:pt x="1791065" y="5174755"/>
                  </a:lnTo>
                  <a:cubicBezTo>
                    <a:pt x="1797875" y="5174755"/>
                    <a:pt x="1803468" y="5169377"/>
                    <a:pt x="1803736" y="5162573"/>
                  </a:cubicBezTo>
                  <a:lnTo>
                    <a:pt x="2005979" y="12183"/>
                  </a:lnTo>
                  <a:cubicBezTo>
                    <a:pt x="2006104" y="8996"/>
                    <a:pt x="2004925" y="5896"/>
                    <a:pt x="2002715" y="3598"/>
                  </a:cubicBezTo>
                  <a:cubicBezTo>
                    <a:pt x="2000505" y="1299"/>
                    <a:pt x="1997454" y="0"/>
                    <a:pt x="1994265" y="0"/>
                  </a:cubicBezTo>
                  <a:lnTo>
                    <a:pt x="11723" y="0"/>
                  </a:lnTo>
                  <a:cubicBezTo>
                    <a:pt x="8534" y="0"/>
                    <a:pt x="5483" y="1299"/>
                    <a:pt x="3273" y="3598"/>
                  </a:cubicBezTo>
                  <a:cubicBezTo>
                    <a:pt x="1063" y="5896"/>
                    <a:pt x="-116" y="8996"/>
                    <a:pt x="9" y="12183"/>
                  </a:cubicBezTo>
                  <a:lnTo>
                    <a:pt x="202253" y="5162573"/>
                  </a:lnTo>
                  <a:cubicBezTo>
                    <a:pt x="202520" y="5169377"/>
                    <a:pt x="208113" y="5174755"/>
                    <a:pt x="214923" y="5174755"/>
                  </a:cubicBezTo>
                  <a:close/>
                </a:path>
              </a:pathLst>
            </a:custGeom>
            <a:solidFill>
              <a:srgbClr val="FFFFFF"/>
            </a:solidFill>
            <a:ln w="1143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E60FAB01-BC07-7F2A-1B36-9E906CFE4B57}"/>
                </a:ext>
              </a:extLst>
            </p:cNvPr>
            <p:cNvSpPr txBox="1"/>
            <p:nvPr/>
          </p:nvSpPr>
          <p:spPr>
            <a:xfrm>
              <a:off x="127000" y="-47625"/>
              <a:ext cx="1752926" cy="5222380"/>
            </a:xfrm>
            <a:prstGeom prst="rect">
              <a:avLst/>
            </a:prstGeom>
          </p:spPr>
          <p:txBody>
            <a:bodyPr lIns="50800" tIns="50800" rIns="50800" bIns="50800" rtlCol="0" anchor="ctr"/>
            <a:lstStyle/>
            <a:p>
              <a:pPr algn="ctr">
                <a:lnSpc>
                  <a:spcPts val="2938"/>
                </a:lnSpc>
              </a:pPr>
              <a:endParaRPr/>
            </a:p>
          </p:txBody>
        </p:sp>
      </p:grpSp>
      <p:sp>
        <p:nvSpPr>
          <p:cNvPr id="7" name="TextBox 7">
            <a:extLst>
              <a:ext uri="{FF2B5EF4-FFF2-40B4-BE49-F238E27FC236}">
                <a16:creationId xmlns:a16="http://schemas.microsoft.com/office/drawing/2014/main" id="{840952D2-587F-679F-5AA7-7FB136600143}"/>
              </a:ext>
            </a:extLst>
          </p:cNvPr>
          <p:cNvSpPr txBox="1"/>
          <p:nvPr/>
        </p:nvSpPr>
        <p:spPr>
          <a:xfrm>
            <a:off x="990600" y="1889344"/>
            <a:ext cx="16306800" cy="923330"/>
          </a:xfrm>
          <a:prstGeom prst="rect">
            <a:avLst/>
          </a:prstGeom>
        </p:spPr>
        <p:txBody>
          <a:bodyPr wrap="square" lIns="0" tIns="0" rIns="0" bIns="0" rtlCol="0" anchor="t">
            <a:spAutoFit/>
          </a:bodyPr>
          <a:lstStyle/>
          <a:p>
            <a:pPr marL="0" lvl="0" indent="0" algn="l">
              <a:spcBef>
                <a:spcPct val="0"/>
              </a:spcBef>
            </a:pPr>
            <a:r>
              <a:rPr lang="en-US" sz="6000" b="1" dirty="0">
                <a:solidFill>
                  <a:srgbClr val="7030A0"/>
                </a:solidFill>
                <a:latin typeface="Tufuli Arabic Semi-Bold"/>
                <a:ea typeface="Tufuli Arabic Semi-Bold"/>
                <a:cs typeface="Tufuli Arabic Semi-Bold"/>
                <a:sym typeface="Tufuli Arabic Semi-Bold"/>
              </a:rPr>
              <a:t>Federal Post Card Application (FPCA)</a:t>
            </a:r>
          </a:p>
        </p:txBody>
      </p:sp>
      <p:sp>
        <p:nvSpPr>
          <p:cNvPr id="8" name="TextBox 8">
            <a:extLst>
              <a:ext uri="{FF2B5EF4-FFF2-40B4-BE49-F238E27FC236}">
                <a16:creationId xmlns:a16="http://schemas.microsoft.com/office/drawing/2014/main" id="{B925540E-F0B8-E891-5DB7-BD17C5535F40}"/>
              </a:ext>
            </a:extLst>
          </p:cNvPr>
          <p:cNvSpPr txBox="1"/>
          <p:nvPr/>
        </p:nvSpPr>
        <p:spPr>
          <a:xfrm>
            <a:off x="990600" y="3028790"/>
            <a:ext cx="16154400" cy="5786199"/>
          </a:xfrm>
          <a:prstGeom prst="rect">
            <a:avLst/>
          </a:prstGeom>
        </p:spPr>
        <p:txBody>
          <a:bodyPr wrap="square" lIns="0" tIns="0" rIns="0" bIns="0" rtlCol="0" anchor="t">
            <a:spAutoFit/>
          </a:bodyPr>
          <a:lstStyle/>
          <a:p>
            <a:pPr marL="742950" indent="-742950" algn="l">
              <a:buFont typeface="+mj-lt"/>
              <a:buAutoNum type="arabicParenR" startAt="3"/>
            </a:pPr>
            <a:r>
              <a:rPr lang="en-US" sz="4400" dirty="0">
                <a:solidFill>
                  <a:srgbClr val="000102"/>
                </a:solidFill>
                <a:ea typeface="KG Primary Penmanship"/>
                <a:cs typeface="KG Primary Penmanship"/>
                <a:sym typeface="KG Primary Penmanship"/>
              </a:rPr>
              <a:t>Overseas voter whose return is uncertain</a:t>
            </a:r>
            <a:endParaRPr lang="en-US" sz="4400" u="none" strike="noStrike" dirty="0">
              <a:solidFill>
                <a:srgbClr val="000102"/>
              </a:solidFill>
              <a:ea typeface="KG Primary Penmanship"/>
              <a:cs typeface="KG Primary Penmanship"/>
              <a:sym typeface="KG Primary Penmanship"/>
            </a:endParaRPr>
          </a:p>
          <a:p>
            <a:pPr marL="1028700" lvl="1"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Provides the residence address where voter last resided in Indiana for at least 30-days before departing overseas</a:t>
            </a:r>
          </a:p>
          <a:p>
            <a:pPr marL="1028700" lvl="1"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Registered to vote in the precinct of the voter registration office</a:t>
            </a:r>
          </a:p>
          <a:p>
            <a:pPr marL="1028700" lvl="1" indent="-571500">
              <a:buFont typeface="Arial" panose="020B0604020202020204" pitchFamily="34" charset="0"/>
              <a:buChar char="•"/>
            </a:pPr>
            <a:r>
              <a:rPr lang="en-US" sz="3600" dirty="0">
                <a:solidFill>
                  <a:srgbClr val="000102"/>
                </a:solidFill>
                <a:ea typeface="KG Primary Penmanship"/>
                <a:cs typeface="KG Primary Penmanship"/>
                <a:sym typeface="KG Primary Penmanship"/>
              </a:rPr>
              <a:t>Receive</a:t>
            </a:r>
            <a:r>
              <a:rPr lang="en-US" sz="3600" dirty="0">
                <a:ea typeface="KG Primary Penmanship"/>
                <a:cs typeface="KG Primary Penmanship"/>
                <a:sym typeface="KG Primary Penmanship"/>
              </a:rPr>
              <a:t>s</a:t>
            </a:r>
            <a:r>
              <a:rPr lang="en-US" sz="3600" dirty="0">
                <a:solidFill>
                  <a:srgbClr val="000102"/>
                </a:solidFill>
                <a:ea typeface="KG Primary Penmanship"/>
                <a:cs typeface="KG Primary Penmanship"/>
                <a:sym typeface="KG Primary Penmanship"/>
              </a:rPr>
              <a:t> a “federal only” ballot by email, fax, mail</a:t>
            </a:r>
          </a:p>
          <a:p>
            <a:pPr marL="1485900" lvl="2" indent="-571500">
              <a:buFont typeface="Arial" panose="020B0604020202020204" pitchFamily="34" charset="0"/>
              <a:buChar char="•"/>
            </a:pPr>
            <a:r>
              <a:rPr lang="en-US" sz="3200" dirty="0">
                <a:solidFill>
                  <a:srgbClr val="000102"/>
                </a:solidFill>
                <a:ea typeface="KG Primary Penmanship"/>
                <a:cs typeface="KG Primary Penmanship"/>
                <a:sym typeface="KG Primary Penmanship"/>
              </a:rPr>
              <a:t>In 2026, ONLY candidates for US House &amp; MUST include a write-in line</a:t>
            </a:r>
          </a:p>
          <a:p>
            <a:pPr marL="1943100" lvl="3" indent="-571500">
              <a:buFont typeface="Arial" panose="020B0604020202020204" pitchFamily="34" charset="0"/>
              <a:buChar char="•"/>
            </a:pPr>
            <a:r>
              <a:rPr lang="en-US" sz="2400" dirty="0">
                <a:solidFill>
                  <a:srgbClr val="000102"/>
                </a:solidFill>
                <a:ea typeface="KG Primary Penmanship"/>
                <a:cs typeface="KG Primary Penmanship"/>
                <a:sym typeface="KG Primary Penmanship"/>
              </a:rPr>
              <a:t>In NOVEMBER, straight party device must be included</a:t>
            </a:r>
          </a:p>
          <a:p>
            <a:pPr marL="1485900" lvl="2" indent="-571500">
              <a:buFont typeface="Arial" panose="020B0604020202020204" pitchFamily="34" charset="0"/>
              <a:buChar char="•"/>
            </a:pPr>
            <a:r>
              <a:rPr lang="en-US" sz="3200" dirty="0">
                <a:solidFill>
                  <a:srgbClr val="000102"/>
                </a:solidFill>
                <a:ea typeface="KG Primary Penmanship"/>
                <a:cs typeface="KG Primary Penmanship"/>
                <a:sym typeface="KG Primary Penmanship"/>
              </a:rPr>
              <a:t>In primary election, voter must indicate their political party (D or R) on the application</a:t>
            </a:r>
          </a:p>
          <a:p>
            <a:pPr marL="1943100" lvl="3" indent="-571500">
              <a:buFont typeface="Arial" panose="020B0604020202020204" pitchFamily="34" charset="0"/>
              <a:buChar char="•"/>
            </a:pPr>
            <a:r>
              <a:rPr lang="en-US" sz="2400" dirty="0">
                <a:solidFill>
                  <a:srgbClr val="000102"/>
                </a:solidFill>
                <a:ea typeface="KG Primary Penmanship"/>
                <a:cs typeface="KG Primary Penmanship"/>
                <a:sym typeface="KG Primary Penmanship"/>
              </a:rPr>
              <a:t>If not, the voter is not entitled to receive a ballot in the primary, but the form may be used for voter registration purposes</a:t>
            </a:r>
          </a:p>
          <a:p>
            <a:pPr marL="1943100" lvl="3" indent="-571500">
              <a:buFont typeface="Arial" panose="020B0604020202020204" pitchFamily="34" charset="0"/>
              <a:buChar char="•"/>
            </a:pPr>
            <a:r>
              <a:rPr lang="en-US" sz="2400" dirty="0">
                <a:solidFill>
                  <a:srgbClr val="000102"/>
                </a:solidFill>
                <a:ea typeface="KG Primary Penmanship"/>
                <a:cs typeface="KG Primary Penmanship"/>
                <a:sym typeface="KG Primary Penmanship"/>
              </a:rPr>
              <a:t>Absentee application is to be processed for November election given its “ongoing” nature</a:t>
            </a:r>
          </a:p>
          <a:p>
            <a:pPr marL="1485900" lvl="2" indent="-571500">
              <a:buFont typeface="Arial" panose="020B0604020202020204" pitchFamily="34" charset="0"/>
              <a:buChar char="•"/>
            </a:pPr>
            <a:endParaRPr lang="en-US" sz="2800" dirty="0">
              <a:solidFill>
                <a:srgbClr val="000102"/>
              </a:solidFill>
              <a:ea typeface="KG Primary Penmanship"/>
              <a:cs typeface="KG Primary Penmanship"/>
              <a:sym typeface="KG Primary Penmanship"/>
            </a:endParaRPr>
          </a:p>
        </p:txBody>
      </p:sp>
    </p:spTree>
    <p:extLst>
      <p:ext uri="{BB962C8B-B14F-4D97-AF65-F5344CB8AC3E}">
        <p14:creationId xmlns:p14="http://schemas.microsoft.com/office/powerpoint/2010/main" val="1309632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1126</TotalTime>
  <Words>2811</Words>
  <Application>Microsoft Office PowerPoint</Application>
  <PresentationFormat>Custom</PresentationFormat>
  <Paragraphs>276</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Tufuli Arabic Semi-Bold</vt:lpstr>
      <vt:lpstr>Bangers</vt:lpstr>
      <vt:lpstr>Arial</vt:lpstr>
      <vt:lpstr>KG Primary Penmanship</vt:lpstr>
      <vt:lpstr>Aptos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taller de dibujo comic retro creativo multicolor</dc:title>
  <dc:creator>Nussmeyer, Angela M</dc:creator>
  <cp:lastModifiedBy>Nussmeyer, Angela M</cp:lastModifiedBy>
  <cp:revision>6</cp:revision>
  <dcterms:created xsi:type="dcterms:W3CDTF">2006-08-16T00:00:00Z</dcterms:created>
  <dcterms:modified xsi:type="dcterms:W3CDTF">2026-02-24T19:16:09Z</dcterms:modified>
  <dc:identifier>DAHBH8E-DL0</dc:identifier>
</cp:coreProperties>
</file>