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sldIdLst>
    <p:sldId id="269" r:id="rId2"/>
    <p:sldId id="256" r:id="rId3"/>
    <p:sldId id="270" r:id="rId4"/>
    <p:sldId id="271" r:id="rId5"/>
    <p:sldId id="257" r:id="rId6"/>
    <p:sldId id="268" r:id="rId7"/>
    <p:sldId id="258" r:id="rId8"/>
    <p:sldId id="259" r:id="rId9"/>
    <p:sldId id="260" r:id="rId10"/>
    <p:sldId id="261" r:id="rId11"/>
    <p:sldId id="262" r:id="rId12"/>
    <p:sldId id="263" r:id="rId13"/>
    <p:sldId id="266"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98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6338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5488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198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4732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525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5715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317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238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58548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219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337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942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2353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798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205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254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2/19/2026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297328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shelton@knoxcounty.in.gov"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F2BE-D227-4FF2-BC78-42A5769AE2DD}"/>
              </a:ext>
            </a:extLst>
          </p:cNvPr>
          <p:cNvSpPr>
            <a:spLocks noGrp="1"/>
          </p:cNvSpPr>
          <p:nvPr>
            <p:ph type="ctrTitle"/>
          </p:nvPr>
        </p:nvSpPr>
        <p:spPr/>
        <p:txBody>
          <a:bodyPr>
            <a:normAutofit/>
          </a:bodyPr>
          <a:lstStyle/>
          <a:p>
            <a:pPr>
              <a:lnSpc>
                <a:spcPct val="90000"/>
              </a:lnSpc>
            </a:pPr>
            <a:r>
              <a:rPr lang="en-US" sz="3400" dirty="0">
                <a:solidFill>
                  <a:schemeClr val="bg1"/>
                </a:solidFill>
              </a:rPr>
              <a:t>ELECTRONIC SAMPLE BALLOTS </a:t>
            </a:r>
          </a:p>
        </p:txBody>
      </p:sp>
      <p:sp>
        <p:nvSpPr>
          <p:cNvPr id="3" name="Subtitle 2">
            <a:extLst>
              <a:ext uri="{FF2B5EF4-FFF2-40B4-BE49-F238E27FC236}">
                <a16:creationId xmlns:a16="http://schemas.microsoft.com/office/drawing/2014/main" id="{79EA3BF7-4644-412D-A6DC-87E21BC8132B}"/>
              </a:ext>
            </a:extLst>
          </p:cNvPr>
          <p:cNvSpPr>
            <a:spLocks noGrp="1"/>
          </p:cNvSpPr>
          <p:nvPr>
            <p:ph type="subTitle" idx="1"/>
          </p:nvPr>
        </p:nvSpPr>
        <p:spPr/>
        <p:txBody>
          <a:bodyPr>
            <a:normAutofit lnSpcReduction="10000"/>
          </a:bodyPr>
          <a:lstStyle/>
          <a:p>
            <a:r>
              <a:rPr lang="en-US" dirty="0">
                <a:solidFill>
                  <a:schemeClr val="bg1"/>
                </a:solidFill>
              </a:rPr>
              <a:t>David W. Shelton</a:t>
            </a:r>
          </a:p>
          <a:p>
            <a:r>
              <a:rPr lang="en-US" dirty="0">
                <a:solidFill>
                  <a:schemeClr val="bg1"/>
                </a:solidFill>
              </a:rPr>
              <a:t>Knox County Clerk</a:t>
            </a:r>
          </a:p>
          <a:p>
            <a:r>
              <a:rPr lang="en-US" dirty="0">
                <a:solidFill>
                  <a:schemeClr val="bg1"/>
                </a:solidFill>
                <a:hlinkClick r:id="rId3"/>
              </a:rPr>
              <a:t>dshelton@knoxcounty.in.gov</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033920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61B0-EB1E-4630-BE9E-6F266159D392}"/>
              </a:ext>
            </a:extLst>
          </p:cNvPr>
          <p:cNvSpPr>
            <a:spLocks noGrp="1"/>
          </p:cNvSpPr>
          <p:nvPr>
            <p:ph type="title"/>
          </p:nvPr>
        </p:nvSpPr>
        <p:spPr>
          <a:xfrm>
            <a:off x="1256858" y="982132"/>
            <a:ext cx="4842190" cy="1774814"/>
          </a:xfrm>
        </p:spPr>
        <p:txBody>
          <a:bodyPr vert="horz" lIns="91440" tIns="45720" rIns="91440" bIns="45720" rtlCol="0" anchor="ctr">
            <a:normAutofit/>
          </a:bodyPr>
          <a:lstStyle/>
          <a:p>
            <a:r>
              <a:rPr lang="en-US" sz="4400" dirty="0"/>
              <a:t>Accessing all Sample Ballots</a:t>
            </a:r>
          </a:p>
        </p:txBody>
      </p:sp>
      <p:pic>
        <p:nvPicPr>
          <p:cNvPr id="6" name="Picture Placeholder 5">
            <a:extLst>
              <a:ext uri="{FF2B5EF4-FFF2-40B4-BE49-F238E27FC236}">
                <a16:creationId xmlns:a16="http://schemas.microsoft.com/office/drawing/2014/main" id="{A6C07859-64E7-4C0E-A32E-A8F69E57DECB}"/>
              </a:ext>
            </a:extLst>
          </p:cNvPr>
          <p:cNvPicPr>
            <a:picLocks noGrp="1" noChangeAspect="1"/>
          </p:cNvPicPr>
          <p:nvPr>
            <p:ph type="pic" idx="1"/>
          </p:nvPr>
        </p:nvPicPr>
        <p:blipFill rotWithShape="1">
          <a:blip r:embed="rId3"/>
          <a:srcRect l="28795" r="3926" b="1"/>
          <a:stretch/>
        </p:blipFill>
        <p:spPr>
          <a:xfrm>
            <a:off x="1256858" y="3104709"/>
            <a:ext cx="2229372" cy="2418902"/>
          </a:xfrm>
          <a:prstGeom prst="rect">
            <a:avLst/>
          </a:prstGeom>
          <a:ln w="57150" cmpd="thickThin">
            <a:solidFill>
              <a:schemeClr val="tx1">
                <a:lumMod val="50000"/>
                <a:lumOff val="50000"/>
              </a:schemeClr>
            </a:solidFill>
            <a:miter lim="800000"/>
          </a:ln>
        </p:spPr>
      </p:pic>
      <p:sp>
        <p:nvSpPr>
          <p:cNvPr id="4" name="Text Placeholder 3">
            <a:extLst>
              <a:ext uri="{FF2B5EF4-FFF2-40B4-BE49-F238E27FC236}">
                <a16:creationId xmlns:a16="http://schemas.microsoft.com/office/drawing/2014/main" id="{DCC4CA8E-174D-4D79-A4AA-8E64B9F1EE69}"/>
              </a:ext>
            </a:extLst>
          </p:cNvPr>
          <p:cNvSpPr>
            <a:spLocks noGrp="1"/>
          </p:cNvSpPr>
          <p:nvPr>
            <p:ph type="body" sz="half" idx="2"/>
          </p:nvPr>
        </p:nvSpPr>
        <p:spPr>
          <a:xfrm>
            <a:off x="6604033" y="1158023"/>
            <a:ext cx="4528947" cy="4696335"/>
          </a:xfrm>
        </p:spPr>
        <p:txBody>
          <a:bodyPr vert="horz" lIns="91440" tIns="45720" rIns="91440" bIns="45720" rtlCol="0" anchor="t">
            <a:normAutofit/>
          </a:bodyPr>
          <a:lstStyle/>
          <a:p>
            <a:pPr algn="l">
              <a:buFont typeface="Arial"/>
              <a:buChar char="•"/>
            </a:pPr>
            <a:r>
              <a:rPr lang="en-US" dirty="0"/>
              <a:t>When the first ballot is displayed, you can access all other available ballots in the menu.</a:t>
            </a:r>
          </a:p>
          <a:p>
            <a:pPr algn="l">
              <a:buFont typeface="Arial"/>
              <a:buChar char="•"/>
            </a:pPr>
            <a:r>
              <a:rPr lang="en-US" dirty="0"/>
              <a:t>When you tap on the menu icon, available sample ballots will be displayed in a drop down box.</a:t>
            </a:r>
          </a:p>
          <a:p>
            <a:pPr algn="l">
              <a:buFont typeface="Arial"/>
              <a:buChar char="•"/>
            </a:pPr>
            <a:r>
              <a:rPr lang="en-US" dirty="0"/>
              <a:t>Sample ballots in the menu are displayed in Precinct Key order.</a:t>
            </a:r>
          </a:p>
          <a:p>
            <a:pPr algn="l">
              <a:buFont typeface="Arial"/>
              <a:buChar char="•"/>
            </a:pPr>
            <a:endParaRPr lang="en-US" dirty="0"/>
          </a:p>
          <a:p>
            <a:pPr algn="l">
              <a:buFont typeface="Arial"/>
              <a:buChar char="•"/>
            </a:pPr>
            <a:endParaRPr lang="en-US" dirty="0"/>
          </a:p>
          <a:p>
            <a:pPr algn="l">
              <a:buFont typeface="Arial"/>
              <a:buChar char="•"/>
            </a:pPr>
            <a:r>
              <a:rPr lang="en-US" dirty="0"/>
              <a:t>Repeat this process on each electronic tablet used for sample ballots.</a:t>
            </a:r>
          </a:p>
        </p:txBody>
      </p:sp>
      <p:pic>
        <p:nvPicPr>
          <p:cNvPr id="8" name="Picture 7">
            <a:extLst>
              <a:ext uri="{FF2B5EF4-FFF2-40B4-BE49-F238E27FC236}">
                <a16:creationId xmlns:a16="http://schemas.microsoft.com/office/drawing/2014/main" id="{F4DA1AF7-98AB-4C7D-AF78-777ECFA7CED8}"/>
              </a:ext>
            </a:extLst>
          </p:cNvPr>
          <p:cNvPicPr>
            <a:picLocks noChangeAspect="1"/>
          </p:cNvPicPr>
          <p:nvPr/>
        </p:nvPicPr>
        <p:blipFill rotWithShape="1">
          <a:blip r:embed="rId4"/>
          <a:srcRect r="18170" b="4"/>
          <a:stretch/>
        </p:blipFill>
        <p:spPr>
          <a:xfrm rot="5400000">
            <a:off x="3727780" y="3189178"/>
            <a:ext cx="2418902" cy="2216907"/>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184590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1BB5-B68E-4743-8B2C-4CC90454085B}"/>
              </a:ext>
            </a:extLst>
          </p:cNvPr>
          <p:cNvSpPr>
            <a:spLocks noGrp="1"/>
          </p:cNvSpPr>
          <p:nvPr>
            <p:ph type="title"/>
          </p:nvPr>
        </p:nvSpPr>
        <p:spPr/>
        <p:txBody>
          <a:bodyPr/>
          <a:lstStyle/>
          <a:p>
            <a:r>
              <a:rPr lang="en-US" dirty="0"/>
              <a:t>Easy is not always better.</a:t>
            </a:r>
          </a:p>
        </p:txBody>
      </p:sp>
      <p:sp>
        <p:nvSpPr>
          <p:cNvPr id="3" name="Content Placeholder 2">
            <a:extLst>
              <a:ext uri="{FF2B5EF4-FFF2-40B4-BE49-F238E27FC236}">
                <a16:creationId xmlns:a16="http://schemas.microsoft.com/office/drawing/2014/main" id="{212C9257-2661-4F44-AF1D-0250706ED9D8}"/>
              </a:ext>
            </a:extLst>
          </p:cNvPr>
          <p:cNvSpPr>
            <a:spLocks noGrp="1"/>
          </p:cNvSpPr>
          <p:nvPr>
            <p:ph sz="half" idx="1"/>
          </p:nvPr>
        </p:nvSpPr>
        <p:spPr/>
        <p:txBody>
          <a:bodyPr/>
          <a:lstStyle/>
          <a:p>
            <a:r>
              <a:rPr lang="en-US" dirty="0"/>
              <a:t>While involving a little more labor, the sample ballots can also be saved in the “Books” app on the iPad.</a:t>
            </a:r>
          </a:p>
          <a:p>
            <a:r>
              <a:rPr lang="en-US" dirty="0"/>
              <a:t>This provides for an easier to use menu/index of all sample ballots.</a:t>
            </a:r>
          </a:p>
          <a:p>
            <a:r>
              <a:rPr lang="en-US" dirty="0"/>
              <a:t>Eliminates confusion of multiple precinct districts.</a:t>
            </a:r>
          </a:p>
        </p:txBody>
      </p:sp>
      <p:sp>
        <p:nvSpPr>
          <p:cNvPr id="4" name="Content Placeholder 3">
            <a:extLst>
              <a:ext uri="{FF2B5EF4-FFF2-40B4-BE49-F238E27FC236}">
                <a16:creationId xmlns:a16="http://schemas.microsoft.com/office/drawing/2014/main" id="{09AD9BAC-AFB6-4237-90DC-A4E98D3C16AD}"/>
              </a:ext>
            </a:extLst>
          </p:cNvPr>
          <p:cNvSpPr>
            <a:spLocks noGrp="1"/>
          </p:cNvSpPr>
          <p:nvPr>
            <p:ph sz="half" idx="2"/>
          </p:nvPr>
        </p:nvSpPr>
        <p:spPr/>
        <p:txBody>
          <a:bodyPr/>
          <a:lstStyle/>
          <a:p>
            <a:r>
              <a:rPr lang="en-US" dirty="0"/>
              <a:t>Process begins the same as saving to files.</a:t>
            </a:r>
          </a:p>
          <a:p>
            <a:r>
              <a:rPr lang="en-US" dirty="0"/>
              <a:t>Open email, open attached ABS Master File.</a:t>
            </a:r>
          </a:p>
          <a:p>
            <a:r>
              <a:rPr lang="en-US" dirty="0"/>
              <a:t>Click “Preview Content”.</a:t>
            </a:r>
          </a:p>
        </p:txBody>
      </p:sp>
    </p:spTree>
    <p:extLst>
      <p:ext uri="{BB962C8B-B14F-4D97-AF65-F5344CB8AC3E}">
        <p14:creationId xmlns:p14="http://schemas.microsoft.com/office/powerpoint/2010/main" val="235410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2FC7-E610-4CEB-AB3B-F583FF756DFD}"/>
              </a:ext>
            </a:extLst>
          </p:cNvPr>
          <p:cNvSpPr>
            <a:spLocks noGrp="1"/>
          </p:cNvSpPr>
          <p:nvPr>
            <p:ph type="title"/>
          </p:nvPr>
        </p:nvSpPr>
        <p:spPr/>
        <p:txBody>
          <a:bodyPr/>
          <a:lstStyle/>
          <a:p>
            <a:r>
              <a:rPr lang="en-US" dirty="0"/>
              <a:t>Saving Ballot Files to “Books”</a:t>
            </a:r>
          </a:p>
        </p:txBody>
      </p:sp>
      <p:sp>
        <p:nvSpPr>
          <p:cNvPr id="3" name="Text Placeholder 2">
            <a:extLst>
              <a:ext uri="{FF2B5EF4-FFF2-40B4-BE49-F238E27FC236}">
                <a16:creationId xmlns:a16="http://schemas.microsoft.com/office/drawing/2014/main" id="{711E6C4C-07C6-4527-B75E-2691169F8713}"/>
              </a:ext>
            </a:extLst>
          </p:cNvPr>
          <p:cNvSpPr>
            <a:spLocks noGrp="1"/>
          </p:cNvSpPr>
          <p:nvPr>
            <p:ph type="body" idx="1"/>
          </p:nvPr>
        </p:nvSpPr>
        <p:spPr/>
        <p:txBody>
          <a:bodyPr/>
          <a:lstStyle/>
          <a:p>
            <a:r>
              <a:rPr lang="en-US" dirty="0"/>
              <a:t>Open the File.</a:t>
            </a:r>
          </a:p>
        </p:txBody>
      </p:sp>
      <p:sp>
        <p:nvSpPr>
          <p:cNvPr id="4" name="Content Placeholder 3">
            <a:extLst>
              <a:ext uri="{FF2B5EF4-FFF2-40B4-BE49-F238E27FC236}">
                <a16:creationId xmlns:a16="http://schemas.microsoft.com/office/drawing/2014/main" id="{5D5EFDEB-5487-4CA7-9551-5647A2C88B1F}"/>
              </a:ext>
            </a:extLst>
          </p:cNvPr>
          <p:cNvSpPr>
            <a:spLocks noGrp="1"/>
          </p:cNvSpPr>
          <p:nvPr>
            <p:ph sz="half" idx="2"/>
          </p:nvPr>
        </p:nvSpPr>
        <p:spPr/>
        <p:txBody>
          <a:bodyPr/>
          <a:lstStyle/>
          <a:p>
            <a:r>
              <a:rPr lang="en-US" dirty="0"/>
              <a:t>For each ballot, open from menu.</a:t>
            </a:r>
          </a:p>
          <a:p>
            <a:r>
              <a:rPr lang="en-US" dirty="0"/>
              <a:t>Click on the upload icon on the top right corner.</a:t>
            </a:r>
          </a:p>
          <a:p>
            <a:r>
              <a:rPr lang="en-US" dirty="0"/>
              <a:t>Copy to “Books”</a:t>
            </a:r>
          </a:p>
          <a:p>
            <a:r>
              <a:rPr lang="en-US" dirty="0"/>
              <a:t>Must repeat for each ballot.</a:t>
            </a:r>
          </a:p>
        </p:txBody>
      </p:sp>
      <p:sp>
        <p:nvSpPr>
          <p:cNvPr id="5" name="Text Placeholder 4">
            <a:extLst>
              <a:ext uri="{FF2B5EF4-FFF2-40B4-BE49-F238E27FC236}">
                <a16:creationId xmlns:a16="http://schemas.microsoft.com/office/drawing/2014/main" id="{0276C6DA-8DE4-497F-B038-B9178CE190F9}"/>
              </a:ext>
            </a:extLst>
          </p:cNvPr>
          <p:cNvSpPr>
            <a:spLocks noGrp="1"/>
          </p:cNvSpPr>
          <p:nvPr>
            <p:ph type="body" sz="quarter" idx="3"/>
          </p:nvPr>
        </p:nvSpPr>
        <p:spPr/>
        <p:txBody>
          <a:bodyPr/>
          <a:lstStyle/>
          <a:p>
            <a:endParaRPr lang="en-US"/>
          </a:p>
        </p:txBody>
      </p:sp>
      <p:pic>
        <p:nvPicPr>
          <p:cNvPr id="10" name="Content Placeholder 9">
            <a:extLst>
              <a:ext uri="{FF2B5EF4-FFF2-40B4-BE49-F238E27FC236}">
                <a16:creationId xmlns:a16="http://schemas.microsoft.com/office/drawing/2014/main" id="{69CA185B-23D4-4297-8054-29747E233F36}"/>
              </a:ext>
            </a:extLst>
          </p:cNvPr>
          <p:cNvPicPr>
            <a:picLocks noGrp="1" noChangeAspect="1"/>
          </p:cNvPicPr>
          <p:nvPr>
            <p:ph sz="quarter" idx="4"/>
          </p:nvPr>
        </p:nvPicPr>
        <p:blipFill>
          <a:blip r:embed="rId2"/>
          <a:stretch>
            <a:fillRect/>
          </a:stretch>
        </p:blipFill>
        <p:spPr>
          <a:xfrm>
            <a:off x="6920918" y="2403009"/>
            <a:ext cx="2605900" cy="3472330"/>
          </a:xfrm>
        </p:spPr>
      </p:pic>
    </p:spTree>
    <p:extLst>
      <p:ext uri="{BB962C8B-B14F-4D97-AF65-F5344CB8AC3E}">
        <p14:creationId xmlns:p14="http://schemas.microsoft.com/office/powerpoint/2010/main" val="2747676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E6CA-DC02-46F1-B3C2-5C5D573E635D}"/>
              </a:ext>
            </a:extLst>
          </p:cNvPr>
          <p:cNvSpPr>
            <a:spLocks noGrp="1"/>
          </p:cNvSpPr>
          <p:nvPr>
            <p:ph type="title"/>
          </p:nvPr>
        </p:nvSpPr>
        <p:spPr/>
        <p:txBody>
          <a:bodyPr/>
          <a:lstStyle/>
          <a:p>
            <a:r>
              <a:rPr lang="en-US" dirty="0"/>
              <a:t>Library menu in Books.</a:t>
            </a:r>
            <a:br>
              <a:rPr lang="en-US" dirty="0"/>
            </a:br>
            <a:r>
              <a:rPr lang="en-US" dirty="0"/>
              <a:t> </a:t>
            </a:r>
          </a:p>
        </p:txBody>
      </p:sp>
      <p:pic>
        <p:nvPicPr>
          <p:cNvPr id="6" name="Picture Placeholder 5">
            <a:extLst>
              <a:ext uri="{FF2B5EF4-FFF2-40B4-BE49-F238E27FC236}">
                <a16:creationId xmlns:a16="http://schemas.microsoft.com/office/drawing/2014/main" id="{8598CCAB-FB29-415C-AC90-B807F9C7987C}"/>
              </a:ext>
            </a:extLst>
          </p:cNvPr>
          <p:cNvPicPr>
            <a:picLocks noGrp="1" noChangeAspect="1"/>
          </p:cNvPicPr>
          <p:nvPr>
            <p:ph type="pic" idx="1"/>
          </p:nvPr>
        </p:nvPicPr>
        <p:blipFill rotWithShape="1">
          <a:blip r:embed="rId2"/>
          <a:srcRect l="3562" t="7226" r="8854" b="1970"/>
          <a:stretch/>
        </p:blipFill>
        <p:spPr>
          <a:xfrm rot="5400000">
            <a:off x="7584860" y="363843"/>
            <a:ext cx="4431102" cy="5515438"/>
          </a:xfrm>
        </p:spPr>
      </p:pic>
      <p:sp>
        <p:nvSpPr>
          <p:cNvPr id="4" name="Text Placeholder 3">
            <a:extLst>
              <a:ext uri="{FF2B5EF4-FFF2-40B4-BE49-F238E27FC236}">
                <a16:creationId xmlns:a16="http://schemas.microsoft.com/office/drawing/2014/main" id="{73024909-39F6-4A41-AA89-4B065F2F8090}"/>
              </a:ext>
            </a:extLst>
          </p:cNvPr>
          <p:cNvSpPr>
            <a:spLocks noGrp="1"/>
          </p:cNvSpPr>
          <p:nvPr>
            <p:ph type="body" sz="half" idx="2"/>
          </p:nvPr>
        </p:nvSpPr>
        <p:spPr>
          <a:xfrm>
            <a:off x="545284" y="3358069"/>
            <a:ext cx="6241816" cy="1828800"/>
          </a:xfrm>
        </p:spPr>
        <p:txBody>
          <a:bodyPr/>
          <a:lstStyle/>
          <a:p>
            <a:r>
              <a:rPr lang="en-US" dirty="0"/>
              <a:t>Easier to view and find correct ballot requested.</a:t>
            </a:r>
          </a:p>
          <a:p>
            <a:r>
              <a:rPr lang="en-US" dirty="0"/>
              <a:t>More time consuming to install.</a:t>
            </a:r>
          </a:p>
          <a:p>
            <a:r>
              <a:rPr lang="en-US" dirty="0"/>
              <a:t>Must be individually uploaded to each tablet used for sample ballots.</a:t>
            </a:r>
          </a:p>
        </p:txBody>
      </p:sp>
    </p:spTree>
    <p:extLst>
      <p:ext uri="{BB962C8B-B14F-4D97-AF65-F5344CB8AC3E}">
        <p14:creationId xmlns:p14="http://schemas.microsoft.com/office/powerpoint/2010/main" val="2587982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9485-472F-45D3-8653-B06610290AFF}"/>
              </a:ext>
            </a:extLst>
          </p:cNvPr>
          <p:cNvSpPr>
            <a:spLocks noGrp="1"/>
          </p:cNvSpPr>
          <p:nvPr>
            <p:ph type="title"/>
          </p:nvPr>
        </p:nvSpPr>
        <p:spPr/>
        <p:txBody>
          <a:bodyPr>
            <a:normAutofit fontScale="90000"/>
          </a:bodyPr>
          <a:lstStyle/>
          <a:p>
            <a:r>
              <a:rPr lang="en-US" dirty="0"/>
              <a:t>Questions?</a:t>
            </a:r>
            <a:br>
              <a:rPr lang="en-US" dirty="0"/>
            </a:br>
            <a:r>
              <a:rPr lang="en-US" dirty="0"/>
              <a:t>I’m not an IT expert.</a:t>
            </a:r>
            <a:br>
              <a:rPr lang="en-US" dirty="0"/>
            </a:br>
            <a:r>
              <a:rPr lang="en-US" dirty="0"/>
              <a:t>Easier way to do it? Please share!</a:t>
            </a:r>
          </a:p>
        </p:txBody>
      </p:sp>
      <p:pic>
        <p:nvPicPr>
          <p:cNvPr id="6" name="Content Placeholder 5">
            <a:extLst>
              <a:ext uri="{FF2B5EF4-FFF2-40B4-BE49-F238E27FC236}">
                <a16:creationId xmlns:a16="http://schemas.microsoft.com/office/drawing/2014/main" id="{6E18AB0A-3834-4AB8-90DF-5879448D2BC6}"/>
              </a:ext>
            </a:extLst>
          </p:cNvPr>
          <p:cNvPicPr>
            <a:picLocks noGrp="1" noChangeAspect="1"/>
          </p:cNvPicPr>
          <p:nvPr>
            <p:ph idx="1"/>
          </p:nvPr>
        </p:nvPicPr>
        <p:blipFill rotWithShape="1">
          <a:blip r:embed="rId2"/>
          <a:srcRect r="7639"/>
          <a:stretch/>
        </p:blipFill>
        <p:spPr>
          <a:xfrm rot="5400000">
            <a:off x="4800217" y="341468"/>
            <a:ext cx="6308260" cy="5122506"/>
          </a:xfrm>
        </p:spPr>
      </p:pic>
      <p:sp>
        <p:nvSpPr>
          <p:cNvPr id="4" name="Text Placeholder 3">
            <a:extLst>
              <a:ext uri="{FF2B5EF4-FFF2-40B4-BE49-F238E27FC236}">
                <a16:creationId xmlns:a16="http://schemas.microsoft.com/office/drawing/2014/main" id="{D3268B91-0F75-4BD0-9661-F2C50FA43E17}"/>
              </a:ext>
            </a:extLst>
          </p:cNvPr>
          <p:cNvSpPr>
            <a:spLocks noGrp="1"/>
          </p:cNvSpPr>
          <p:nvPr>
            <p:ph type="body" sz="half" idx="2"/>
          </p:nvPr>
        </p:nvSpPr>
        <p:spPr>
          <a:xfrm>
            <a:off x="1293811" y="3031065"/>
            <a:ext cx="3882196" cy="3025786"/>
          </a:xfrm>
        </p:spPr>
        <p:txBody>
          <a:bodyPr/>
          <a:lstStyle/>
          <a:p>
            <a:r>
              <a:rPr lang="en-US" dirty="0"/>
              <a:t>David Shelton</a:t>
            </a:r>
          </a:p>
          <a:p>
            <a:r>
              <a:rPr lang="en-US" dirty="0"/>
              <a:t>Knox County Clerk</a:t>
            </a:r>
          </a:p>
          <a:p>
            <a:r>
              <a:rPr lang="en-US" dirty="0"/>
              <a:t>dshelton@knoxcounty.in.gov</a:t>
            </a:r>
          </a:p>
          <a:p>
            <a:r>
              <a:rPr lang="en-US" dirty="0"/>
              <a:t>Office: 812 895-4927</a:t>
            </a:r>
          </a:p>
          <a:p>
            <a:r>
              <a:rPr lang="en-US" dirty="0"/>
              <a:t>Cell: 812 887-2957</a:t>
            </a:r>
          </a:p>
        </p:txBody>
      </p:sp>
    </p:spTree>
    <p:extLst>
      <p:ext uri="{BB962C8B-B14F-4D97-AF65-F5344CB8AC3E}">
        <p14:creationId xmlns:p14="http://schemas.microsoft.com/office/powerpoint/2010/main" val="275581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612FBA1-171E-40B3-B7B3-2DF1FF07D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52D3FCD8-2ECD-4A7B-9663-FC95D3766F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BD741D9B-E566-4797-A99D-48AD45260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354B250-268C-4EEE-B034-B7F4715EFD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6921E7AA-88BE-4B43-A0C1-EEADC71A81E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8" name="Straight Connector 17">
            <a:extLst>
              <a:ext uri="{FF2B5EF4-FFF2-40B4-BE49-F238E27FC236}">
                <a16:creationId xmlns:a16="http://schemas.microsoft.com/office/drawing/2014/main" id="{DD7B5A01-F090-461C-8E03-1036456200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C9367BBE-1BCD-4C08-8822-9A9708CFF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8ED2243-B029-4AE6-971E-F8837B2AF3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3" name="Rectangle 22">
              <a:extLst>
                <a:ext uri="{FF2B5EF4-FFF2-40B4-BE49-F238E27FC236}">
                  <a16:creationId xmlns:a16="http://schemas.microsoft.com/office/drawing/2014/main" id="{D59B5956-0FD8-4210-A340-EA1906751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A569481-0F8D-40B8-AFF4-32327BB097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5" name="Picture 24">
                <a:extLst>
                  <a:ext uri="{FF2B5EF4-FFF2-40B4-BE49-F238E27FC236}">
                    <a16:creationId xmlns:a16="http://schemas.microsoft.com/office/drawing/2014/main" id="{4D699497-DC13-44A1-A183-7E22B66938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CDBAD79F-FCB6-4DCE-936E-862352283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598B8DDE-9C21-4CB1-B681-4B1F7BD8D6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8" name="Picture 27">
                <a:extLst>
                  <a:ext uri="{FF2B5EF4-FFF2-40B4-BE49-F238E27FC236}">
                    <a16:creationId xmlns:a16="http://schemas.microsoft.com/office/drawing/2014/main" id="{71AE243C-8484-4AF8-92B9-350951958EE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3DE11A6E-63D8-42BC-8BE3-2BA7862B5AFA}"/>
              </a:ext>
            </a:extLst>
          </p:cNvPr>
          <p:cNvSpPr>
            <a:spLocks noGrp="1"/>
          </p:cNvSpPr>
          <p:nvPr>
            <p:ph type="ctrTitle"/>
          </p:nvPr>
        </p:nvSpPr>
        <p:spPr>
          <a:xfrm>
            <a:off x="1170564" y="982132"/>
            <a:ext cx="4561069" cy="1416721"/>
          </a:xfrm>
        </p:spPr>
        <p:txBody>
          <a:bodyPr vert="horz" lIns="91440" tIns="45720" rIns="91440" bIns="45720" rtlCol="0" anchor="ctr">
            <a:normAutofit/>
          </a:bodyPr>
          <a:lstStyle/>
          <a:p>
            <a:r>
              <a:rPr lang="en-US" sz="4000"/>
              <a:t>Electronic Sample Ballots</a:t>
            </a:r>
          </a:p>
        </p:txBody>
      </p:sp>
      <p:cxnSp>
        <p:nvCxnSpPr>
          <p:cNvPr id="30" name="Straight Connector 29">
            <a:extLst>
              <a:ext uri="{FF2B5EF4-FFF2-40B4-BE49-F238E27FC236}">
                <a16:creationId xmlns:a16="http://schemas.microsoft.com/office/drawing/2014/main" id="{D856DDC7-67B6-4134-81F1-46B0EEDD55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39418"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ubtitle 2">
            <a:extLst>
              <a:ext uri="{FF2B5EF4-FFF2-40B4-BE49-F238E27FC236}">
                <a16:creationId xmlns:a16="http://schemas.microsoft.com/office/drawing/2014/main" id="{252CB4B8-16E1-43CF-8B06-D0EFDF5243E8}"/>
              </a:ext>
            </a:extLst>
          </p:cNvPr>
          <p:cNvSpPr>
            <a:spLocks noGrp="1"/>
          </p:cNvSpPr>
          <p:nvPr>
            <p:ph type="subTitle" idx="1"/>
          </p:nvPr>
        </p:nvSpPr>
        <p:spPr>
          <a:xfrm>
            <a:off x="1167385" y="2556932"/>
            <a:ext cx="4567427" cy="3318936"/>
          </a:xfrm>
        </p:spPr>
        <p:txBody>
          <a:bodyPr vert="horz" lIns="91440" tIns="45720" rIns="91440" bIns="45720" rtlCol="0" anchor="t">
            <a:normAutofit/>
          </a:bodyPr>
          <a:lstStyle/>
          <a:p>
            <a:pPr algn="l">
              <a:buFont typeface="Arial"/>
              <a:buChar char="•"/>
            </a:pPr>
            <a:r>
              <a:rPr lang="en-US" sz="1800" dirty="0">
                <a:solidFill>
                  <a:schemeClr val="tx1">
                    <a:lumMod val="85000"/>
                    <a:lumOff val="15000"/>
                  </a:schemeClr>
                </a:solidFill>
              </a:rPr>
              <a:t>   Save printing costs and time, save a tree.</a:t>
            </a:r>
          </a:p>
          <a:p>
            <a:pPr algn="l">
              <a:buFont typeface="Arial"/>
              <a:buChar char="•"/>
            </a:pPr>
            <a:r>
              <a:rPr lang="en-US" sz="1800" dirty="0">
                <a:solidFill>
                  <a:schemeClr val="tx1">
                    <a:lumMod val="85000"/>
                    <a:lumOff val="15000"/>
                  </a:schemeClr>
                </a:solidFill>
              </a:rPr>
              <a:t>  A modern way to address sample ballot                    requirements.</a:t>
            </a:r>
          </a:p>
          <a:p>
            <a:pPr algn="l">
              <a:buFont typeface="Arial"/>
              <a:buChar char="•"/>
            </a:pPr>
            <a:r>
              <a:rPr lang="en-US" sz="1800" dirty="0">
                <a:solidFill>
                  <a:schemeClr val="tx1">
                    <a:lumMod val="85000"/>
                    <a:lumOff val="15000"/>
                  </a:schemeClr>
                </a:solidFill>
              </a:rPr>
              <a:t>      From idea, to pilot, to proposed legislation,</a:t>
            </a:r>
          </a:p>
          <a:p>
            <a:pPr algn="l"/>
            <a:r>
              <a:rPr lang="en-US" sz="1800" dirty="0">
                <a:solidFill>
                  <a:schemeClr val="tx1">
                    <a:lumMod val="85000"/>
                    <a:lumOff val="15000"/>
                  </a:schemeClr>
                </a:solidFill>
              </a:rPr>
              <a:t> to State Law.</a:t>
            </a:r>
          </a:p>
          <a:p>
            <a:pPr algn="l">
              <a:buFont typeface="Arial"/>
              <a:buChar char="•"/>
            </a:pPr>
            <a:endParaRPr lang="en-US" sz="1800" dirty="0">
              <a:solidFill>
                <a:schemeClr val="tx1">
                  <a:lumMod val="85000"/>
                  <a:lumOff val="15000"/>
                </a:schemeClr>
              </a:solidFill>
            </a:endParaRPr>
          </a:p>
        </p:txBody>
      </p:sp>
      <p:sp>
        <p:nvSpPr>
          <p:cNvPr id="32" name="Rectangle 31">
            <a:extLst>
              <a:ext uri="{FF2B5EF4-FFF2-40B4-BE49-F238E27FC236}">
                <a16:creationId xmlns:a16="http://schemas.microsoft.com/office/drawing/2014/main" id="{EBA447FF-73AE-47C6-A742-0E00BCA17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821175"/>
            <a:ext cx="2510350"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9B3423-5882-4070-8E65-D9632CC751E9}"/>
              </a:ext>
            </a:extLst>
          </p:cNvPr>
          <p:cNvPicPr>
            <a:picLocks noChangeAspect="1"/>
          </p:cNvPicPr>
          <p:nvPr/>
        </p:nvPicPr>
        <p:blipFill rotWithShape="1">
          <a:blip r:embed="rId5"/>
          <a:srcRect t="506" b="12297"/>
          <a:stretch/>
        </p:blipFill>
        <p:spPr>
          <a:xfrm>
            <a:off x="8855486" y="821175"/>
            <a:ext cx="2510350" cy="2494531"/>
          </a:xfrm>
          <a:prstGeom prst="rect">
            <a:avLst/>
          </a:prstGeom>
        </p:spPr>
      </p:pic>
      <p:pic>
        <p:nvPicPr>
          <p:cNvPr id="7" name="Picture 6">
            <a:extLst>
              <a:ext uri="{FF2B5EF4-FFF2-40B4-BE49-F238E27FC236}">
                <a16:creationId xmlns:a16="http://schemas.microsoft.com/office/drawing/2014/main" id="{FE4D5B8A-AA40-49AC-91D2-610928169DB3}"/>
              </a:ext>
            </a:extLst>
          </p:cNvPr>
          <p:cNvPicPr>
            <a:picLocks noChangeAspect="1"/>
          </p:cNvPicPr>
          <p:nvPr/>
        </p:nvPicPr>
        <p:blipFill rotWithShape="1">
          <a:blip r:embed="rId6"/>
          <a:srcRect l="19850" r="44833"/>
          <a:stretch/>
        </p:blipFill>
        <p:spPr>
          <a:xfrm rot="5400000">
            <a:off x="7486069" y="2061211"/>
            <a:ext cx="2478837" cy="5264080"/>
          </a:xfrm>
          <a:prstGeom prst="rect">
            <a:avLst/>
          </a:prstGeom>
        </p:spPr>
      </p:pic>
    </p:spTree>
    <p:extLst>
      <p:ext uri="{BB962C8B-B14F-4D97-AF65-F5344CB8AC3E}">
        <p14:creationId xmlns:p14="http://schemas.microsoft.com/office/powerpoint/2010/main" val="216598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0A0232-7134-4A0D-87BA-925F94E13E21}"/>
              </a:ext>
            </a:extLst>
          </p:cNvPr>
          <p:cNvSpPr/>
          <p:nvPr/>
        </p:nvSpPr>
        <p:spPr>
          <a:xfrm>
            <a:off x="3048000" y="1028343"/>
            <a:ext cx="6096000" cy="4801314"/>
          </a:xfrm>
          <a:prstGeom prst="rect">
            <a:avLst/>
          </a:prstGeom>
        </p:spPr>
        <p:txBody>
          <a:bodyPr>
            <a:sp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Problem Description:</a:t>
            </a:r>
            <a:r>
              <a:rPr lang="en-US" dirty="0">
                <a:latin typeface="Times New Roman" panose="02020603050405020304" pitchFamily="18" charset="0"/>
                <a:ea typeface="Cambria" panose="02040503050406030204" pitchFamily="18" charset="0"/>
                <a:cs typeface="Times New Roman" panose="02020603050405020304" pitchFamily="18" charset="0"/>
              </a:rPr>
              <a:t> Especially in a Vote Center County, the requirement of posting sample ballots is problematic.   A sample ballot of each precinct is required to be posted at each Vote Center.  In Knox County, the 2022 General Election sample ballot included over 250 pages.  In larger counties, the number of pages of sample ballots easily exceeded 1500 pages.   This presents a problem of making sure each Vote Center has every sample ballot available.  Excessive printing requirements, difficulty of finding a specific sample ballot at a vote center and labeling each sample ballot by precinct is time consuming.</a:t>
            </a:r>
            <a:endParaRPr lang="en-US" dirty="0">
              <a:latin typeface="Cambria" panose="02040503050406030204" pitchFamily="18" charset="0"/>
              <a:ea typeface="Cambria" panose="02040503050406030204" pitchFamily="18" charset="0"/>
              <a:cs typeface="Times New Roman" panose="02020603050405020304" pitchFamily="18" charset="0"/>
            </a:endParaRPr>
          </a:p>
          <a:p>
            <a:r>
              <a:rPr lang="en-US" dirty="0">
                <a:latin typeface="Times New Roman" panose="02020603050405020304" pitchFamily="18" charset="0"/>
                <a:ea typeface="Cambria" panose="02040503050406030204" pitchFamily="18" charset="0"/>
                <a:cs typeface="Times New Roman" panose="02020603050405020304" pitchFamily="18" charset="0"/>
              </a:rPr>
              <a:t> </a:t>
            </a:r>
            <a:endParaRPr lang="en-US" dirty="0">
              <a:latin typeface="Cambria" panose="02040503050406030204" pitchFamily="18" charset="0"/>
              <a:ea typeface="Cambria" panose="02040503050406030204" pitchFamily="18" charset="0"/>
              <a:cs typeface="Times New Roman" panose="02020603050405020304" pitchFamily="18" charset="0"/>
            </a:endParaRPr>
          </a:p>
          <a:p>
            <a:r>
              <a:rPr lang="en-US" b="1" dirty="0">
                <a:latin typeface="Times New Roman" panose="02020603050405020304" pitchFamily="18" charset="0"/>
                <a:ea typeface="Cambria" panose="02040503050406030204" pitchFamily="18" charset="0"/>
                <a:cs typeface="Times New Roman" panose="02020603050405020304" pitchFamily="18" charset="0"/>
              </a:rPr>
              <a:t>Goals:  </a:t>
            </a:r>
            <a:r>
              <a:rPr lang="en-US" dirty="0">
                <a:latin typeface="Times New Roman" panose="02020603050405020304" pitchFamily="18" charset="0"/>
                <a:ea typeface="Cambria" panose="02040503050406030204" pitchFamily="18" charset="0"/>
                <a:cs typeface="Times New Roman" panose="02020603050405020304" pitchFamily="18" charset="0"/>
              </a:rPr>
              <a:t>Increase efficiency of election administration by employing additional technology to ease the requirements of displaying sample ballots at Vote Center locations.  Decrease usage of paper sample ballots, reducing e-waste by re-using outdated ePoll books, and reducing labor required to produce the paper sample ballots.</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0894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0EF6-4506-4503-B862-EFCA109CFA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5A882A-A9BD-4448-9E01-FEF917C25E2C}"/>
              </a:ext>
            </a:extLst>
          </p:cNvPr>
          <p:cNvSpPr>
            <a:spLocks noGrp="1"/>
          </p:cNvSpPr>
          <p:nvPr>
            <p:ph idx="1"/>
          </p:nvPr>
        </p:nvSpPr>
        <p:spPr/>
        <p:txBody>
          <a:bodyPr>
            <a:normAutofit fontScale="62500" lnSpcReduction="20000"/>
          </a:bodyPr>
          <a:lstStyle/>
          <a:p>
            <a:r>
              <a:rPr lang="en-US" b="1" dirty="0"/>
              <a:t>Action Plan:</a:t>
            </a:r>
            <a:r>
              <a:rPr lang="en-US" dirty="0"/>
              <a:t>  While already in use in Knox County, this project will basically reverse engineer the process by evaluating the steps, identifying improvements to simplify the programming of electronic tablets for use as sample ballots, and assuring all ePoll book software has been safely and correctly removed from older ePoll books.  Implementation goal will be the September District Fall meetings in 2023.  This was the only Clerk related legislation to pass in the 2023 Indiana General Assembly session.</a:t>
            </a:r>
          </a:p>
          <a:p>
            <a:pPr marL="0" indent="0">
              <a:buNone/>
            </a:pPr>
            <a:r>
              <a:rPr lang="en-US" dirty="0"/>
              <a:t> </a:t>
            </a:r>
          </a:p>
          <a:p>
            <a:pPr marL="0" indent="0">
              <a:buNone/>
            </a:pPr>
            <a:endParaRPr lang="en-US" dirty="0"/>
          </a:p>
          <a:p>
            <a:r>
              <a:rPr lang="en-US" dirty="0"/>
              <a:t>Managing, training, and assessing election personnel by providing a modern alternative to electronic sample ballots.  Creating public value by reusing older ePoll books that could only sit on a shelf, be returned to the vendor, or transferred to another county. Implementing practices to improve election administration by setting up SOP and obtaining permission from the IED and/or VSTOP to provide instructions to all Indiana counties on how to use electronic tablets for sample ballots. </a:t>
            </a:r>
          </a:p>
          <a:p>
            <a:endParaRPr lang="en-US" dirty="0"/>
          </a:p>
        </p:txBody>
      </p:sp>
      <p:sp>
        <p:nvSpPr>
          <p:cNvPr id="4" name="Text Placeholder 3">
            <a:extLst>
              <a:ext uri="{FF2B5EF4-FFF2-40B4-BE49-F238E27FC236}">
                <a16:creationId xmlns:a16="http://schemas.microsoft.com/office/drawing/2014/main" id="{68FBF49B-36B0-47FE-9338-CA35BB8A08B2}"/>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6AB5D2E1-2C4B-443D-AC58-52FE3C2B777F}"/>
              </a:ext>
            </a:extLst>
          </p:cNvPr>
          <p:cNvPicPr>
            <a:picLocks noChangeAspect="1"/>
          </p:cNvPicPr>
          <p:nvPr/>
        </p:nvPicPr>
        <p:blipFill>
          <a:blip r:embed="rId2"/>
          <a:stretch>
            <a:fillRect/>
          </a:stretch>
        </p:blipFill>
        <p:spPr>
          <a:xfrm rot="5400000">
            <a:off x="1112570" y="1884398"/>
            <a:ext cx="4080934" cy="3089201"/>
          </a:xfrm>
          <a:prstGeom prst="rect">
            <a:avLst/>
          </a:prstGeom>
        </p:spPr>
      </p:pic>
    </p:spTree>
    <p:extLst>
      <p:ext uri="{BB962C8B-B14F-4D97-AF65-F5344CB8AC3E}">
        <p14:creationId xmlns:p14="http://schemas.microsoft.com/office/powerpoint/2010/main" val="1110448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945A-E98D-424B-B818-14FD1EE97BB7}"/>
              </a:ext>
            </a:extLst>
          </p:cNvPr>
          <p:cNvSpPr>
            <a:spLocks noGrp="1"/>
          </p:cNvSpPr>
          <p:nvPr>
            <p:ph type="title"/>
          </p:nvPr>
        </p:nvSpPr>
        <p:spPr/>
        <p:txBody>
          <a:bodyPr>
            <a:normAutofit fontScale="90000"/>
          </a:bodyPr>
          <a:lstStyle/>
          <a:p>
            <a:r>
              <a:rPr lang="en-US" dirty="0"/>
              <a:t>Step #1:  Make sure ePoll Book software is removed!!!</a:t>
            </a:r>
          </a:p>
        </p:txBody>
      </p:sp>
      <p:sp>
        <p:nvSpPr>
          <p:cNvPr id="3" name="Content Placeholder 2">
            <a:extLst>
              <a:ext uri="{FF2B5EF4-FFF2-40B4-BE49-F238E27FC236}">
                <a16:creationId xmlns:a16="http://schemas.microsoft.com/office/drawing/2014/main" id="{D0F414CC-B8A8-4DA1-AF6E-0EFDBA132655}"/>
              </a:ext>
            </a:extLst>
          </p:cNvPr>
          <p:cNvSpPr>
            <a:spLocks noGrp="1"/>
          </p:cNvSpPr>
          <p:nvPr>
            <p:ph sz="half" idx="1"/>
          </p:nvPr>
        </p:nvSpPr>
        <p:spPr/>
        <p:txBody>
          <a:bodyPr/>
          <a:lstStyle/>
          <a:p>
            <a:r>
              <a:rPr lang="en-US" dirty="0"/>
              <a:t>Removal is accomplished via vendor.   Must be connected to a network and removed through </a:t>
            </a:r>
            <a:r>
              <a:rPr lang="en-US" dirty="0" err="1"/>
              <a:t>ePulse</a:t>
            </a:r>
            <a:r>
              <a:rPr lang="en-US" dirty="0"/>
              <a:t>, or other </a:t>
            </a:r>
            <a:r>
              <a:rPr lang="en-US" dirty="0" err="1"/>
              <a:t>vedor</a:t>
            </a:r>
            <a:r>
              <a:rPr lang="en-US" dirty="0"/>
              <a:t> system. (if repurposing older ePoll book).</a:t>
            </a:r>
          </a:p>
        </p:txBody>
      </p:sp>
      <p:sp>
        <p:nvSpPr>
          <p:cNvPr id="4" name="Content Placeholder 3">
            <a:extLst>
              <a:ext uri="{FF2B5EF4-FFF2-40B4-BE49-F238E27FC236}">
                <a16:creationId xmlns:a16="http://schemas.microsoft.com/office/drawing/2014/main" id="{3B6DF604-CF54-4EB1-A8E4-06FF51537F7A}"/>
              </a:ext>
            </a:extLst>
          </p:cNvPr>
          <p:cNvSpPr>
            <a:spLocks noGrp="1"/>
          </p:cNvSpPr>
          <p:nvPr>
            <p:ph sz="half" idx="2"/>
          </p:nvPr>
        </p:nvSpPr>
        <p:spPr/>
        <p:txBody>
          <a:bodyPr/>
          <a:lstStyle/>
          <a:p>
            <a:r>
              <a:rPr lang="en-US" dirty="0"/>
              <a:t>Removal of ePoll book software will result in factory reset of the iPad.</a:t>
            </a:r>
          </a:p>
        </p:txBody>
      </p:sp>
    </p:spTree>
    <p:extLst>
      <p:ext uri="{BB962C8B-B14F-4D97-AF65-F5344CB8AC3E}">
        <p14:creationId xmlns:p14="http://schemas.microsoft.com/office/powerpoint/2010/main" val="406430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E387-9C60-4319-9D06-709265A5C618}"/>
              </a:ext>
            </a:extLst>
          </p:cNvPr>
          <p:cNvSpPr>
            <a:spLocks noGrp="1"/>
          </p:cNvSpPr>
          <p:nvPr>
            <p:ph type="title"/>
          </p:nvPr>
        </p:nvSpPr>
        <p:spPr/>
        <p:txBody>
          <a:bodyPr/>
          <a:lstStyle/>
          <a:p>
            <a:r>
              <a:rPr lang="en-US" dirty="0"/>
              <a:t>Step #2:   IEC-6 Form!</a:t>
            </a:r>
          </a:p>
        </p:txBody>
      </p:sp>
      <p:sp>
        <p:nvSpPr>
          <p:cNvPr id="3" name="Content Placeholder 2">
            <a:extLst>
              <a:ext uri="{FF2B5EF4-FFF2-40B4-BE49-F238E27FC236}">
                <a16:creationId xmlns:a16="http://schemas.microsoft.com/office/drawing/2014/main" id="{E25DFFEE-8B0C-45F9-821B-FEF0F0365223}"/>
              </a:ext>
            </a:extLst>
          </p:cNvPr>
          <p:cNvSpPr>
            <a:spLocks noGrp="1"/>
          </p:cNvSpPr>
          <p:nvPr>
            <p:ph sz="half" idx="1"/>
          </p:nvPr>
        </p:nvSpPr>
        <p:spPr/>
        <p:txBody>
          <a:bodyPr/>
          <a:lstStyle/>
          <a:p>
            <a:r>
              <a:rPr lang="en-US" dirty="0"/>
              <a:t>IEC-6 Must be approved by CEB.</a:t>
            </a:r>
          </a:p>
          <a:p>
            <a:r>
              <a:rPr lang="en-US" dirty="0"/>
              <a:t>IEC-6 Must be approved by IED.</a:t>
            </a:r>
          </a:p>
          <a:p>
            <a:r>
              <a:rPr lang="en-US" dirty="0"/>
              <a:t>IEC-6 process must be completed even if you are using old ePoll books in house.</a:t>
            </a:r>
          </a:p>
        </p:txBody>
      </p:sp>
      <p:pic>
        <p:nvPicPr>
          <p:cNvPr id="6" name="Content Placeholder 5">
            <a:extLst>
              <a:ext uri="{FF2B5EF4-FFF2-40B4-BE49-F238E27FC236}">
                <a16:creationId xmlns:a16="http://schemas.microsoft.com/office/drawing/2014/main" id="{FB382783-3701-401D-A890-BCCBAAD09718}"/>
              </a:ext>
            </a:extLst>
          </p:cNvPr>
          <p:cNvPicPr>
            <a:picLocks noGrp="1" noChangeAspect="1"/>
          </p:cNvPicPr>
          <p:nvPr>
            <p:ph sz="half" idx="2"/>
          </p:nvPr>
        </p:nvPicPr>
        <p:blipFill>
          <a:blip r:embed="rId2"/>
          <a:stretch>
            <a:fillRect/>
          </a:stretch>
        </p:blipFill>
        <p:spPr>
          <a:xfrm>
            <a:off x="5841785" y="2362199"/>
            <a:ext cx="2482452" cy="3309937"/>
          </a:xfrm>
        </p:spPr>
      </p:pic>
      <p:pic>
        <p:nvPicPr>
          <p:cNvPr id="8" name="Picture 7">
            <a:extLst>
              <a:ext uri="{FF2B5EF4-FFF2-40B4-BE49-F238E27FC236}">
                <a16:creationId xmlns:a16="http://schemas.microsoft.com/office/drawing/2014/main" id="{C87F67D2-8E56-4B6E-BE5A-DAA06EBD09F2}"/>
              </a:ext>
            </a:extLst>
          </p:cNvPr>
          <p:cNvPicPr>
            <a:picLocks noChangeAspect="1"/>
          </p:cNvPicPr>
          <p:nvPr/>
        </p:nvPicPr>
        <p:blipFill>
          <a:blip r:embed="rId3"/>
          <a:stretch>
            <a:fillRect/>
          </a:stretch>
        </p:blipFill>
        <p:spPr>
          <a:xfrm>
            <a:off x="8680174" y="2301194"/>
            <a:ext cx="2528206" cy="3370942"/>
          </a:xfrm>
          <a:prstGeom prst="rect">
            <a:avLst/>
          </a:prstGeom>
        </p:spPr>
      </p:pic>
    </p:spTree>
    <p:extLst>
      <p:ext uri="{BB962C8B-B14F-4D97-AF65-F5344CB8AC3E}">
        <p14:creationId xmlns:p14="http://schemas.microsoft.com/office/powerpoint/2010/main" val="3504683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3DDA-A8C1-4AF4-A509-2AEC8539D0C7}"/>
              </a:ext>
            </a:extLst>
          </p:cNvPr>
          <p:cNvSpPr>
            <a:spLocks noGrp="1"/>
          </p:cNvSpPr>
          <p:nvPr>
            <p:ph type="title"/>
          </p:nvPr>
        </p:nvSpPr>
        <p:spPr/>
        <p:txBody>
          <a:bodyPr/>
          <a:lstStyle/>
          <a:p>
            <a:r>
              <a:rPr lang="en-US" dirty="0"/>
              <a:t>Set-up of iPad for sample ballots.</a:t>
            </a:r>
          </a:p>
        </p:txBody>
      </p:sp>
      <p:sp>
        <p:nvSpPr>
          <p:cNvPr id="3" name="Content Placeholder 2">
            <a:extLst>
              <a:ext uri="{FF2B5EF4-FFF2-40B4-BE49-F238E27FC236}">
                <a16:creationId xmlns:a16="http://schemas.microsoft.com/office/drawing/2014/main" id="{27C48DF8-DD31-4AF0-9614-387BDFDCF69D}"/>
              </a:ext>
            </a:extLst>
          </p:cNvPr>
          <p:cNvSpPr>
            <a:spLocks noGrp="1"/>
          </p:cNvSpPr>
          <p:nvPr>
            <p:ph sz="half" idx="1"/>
          </p:nvPr>
        </p:nvSpPr>
        <p:spPr/>
        <p:txBody>
          <a:bodyPr>
            <a:normAutofit fontScale="92500"/>
          </a:bodyPr>
          <a:lstStyle/>
          <a:p>
            <a:r>
              <a:rPr lang="en-US" dirty="0"/>
              <a:t>Create iCloud account.</a:t>
            </a:r>
          </a:p>
          <a:p>
            <a:r>
              <a:rPr lang="en-US" dirty="0"/>
              <a:t>Use same account for each sample ballot tablet.</a:t>
            </a:r>
          </a:p>
          <a:p>
            <a:r>
              <a:rPr lang="en-US" dirty="0"/>
              <a:t>Use easy to remember user and password for sample ballot tablets.</a:t>
            </a:r>
          </a:p>
          <a:p>
            <a:r>
              <a:rPr lang="en-US" dirty="0"/>
              <a:t>Using same account on all sample ballot tablets will allow files to be emailed to all tablets at the same time.</a:t>
            </a:r>
          </a:p>
        </p:txBody>
      </p:sp>
      <p:sp>
        <p:nvSpPr>
          <p:cNvPr id="4" name="Content Placeholder 3">
            <a:extLst>
              <a:ext uri="{FF2B5EF4-FFF2-40B4-BE49-F238E27FC236}">
                <a16:creationId xmlns:a16="http://schemas.microsoft.com/office/drawing/2014/main" id="{EEA1EDA0-9FD6-4398-BAEE-70FDF41A1386}"/>
              </a:ext>
            </a:extLst>
          </p:cNvPr>
          <p:cNvSpPr>
            <a:spLocks noGrp="1"/>
          </p:cNvSpPr>
          <p:nvPr>
            <p:ph sz="half" idx="2"/>
          </p:nvPr>
        </p:nvSpPr>
        <p:spPr/>
        <p:txBody>
          <a:bodyPr>
            <a:normAutofit fontScale="92500"/>
          </a:bodyPr>
          <a:lstStyle/>
          <a:p>
            <a:r>
              <a:rPr lang="en-US" dirty="0"/>
              <a:t>After ballot proofs are approved, use the Master ABS file for electronic sample ballot purposes.</a:t>
            </a:r>
          </a:p>
          <a:p>
            <a:r>
              <a:rPr lang="en-US" dirty="0"/>
              <a:t>Save Master ABS on your computer.</a:t>
            </a:r>
          </a:p>
          <a:p>
            <a:r>
              <a:rPr lang="en-US" dirty="0"/>
              <a:t>Email Master ABS to the iCloud account.</a:t>
            </a:r>
          </a:p>
        </p:txBody>
      </p:sp>
    </p:spTree>
    <p:extLst>
      <p:ext uri="{BB962C8B-B14F-4D97-AF65-F5344CB8AC3E}">
        <p14:creationId xmlns:p14="http://schemas.microsoft.com/office/powerpoint/2010/main" val="2142843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52C6-2C2A-4E9C-B570-23B8434129C2}"/>
              </a:ext>
            </a:extLst>
          </p:cNvPr>
          <p:cNvSpPr>
            <a:spLocks noGrp="1"/>
          </p:cNvSpPr>
          <p:nvPr>
            <p:ph type="title"/>
          </p:nvPr>
        </p:nvSpPr>
        <p:spPr>
          <a:xfrm>
            <a:off x="1180101" y="982132"/>
            <a:ext cx="6354633" cy="1303867"/>
          </a:xfrm>
        </p:spPr>
        <p:txBody>
          <a:bodyPr vert="horz" lIns="91440" tIns="45720" rIns="91440" bIns="45720" rtlCol="0" anchor="ctr">
            <a:normAutofit/>
          </a:bodyPr>
          <a:lstStyle/>
          <a:p>
            <a:pPr>
              <a:lnSpc>
                <a:spcPct val="90000"/>
              </a:lnSpc>
            </a:pPr>
            <a:r>
              <a:rPr lang="en-US" sz="4100"/>
              <a:t>Save Master ABS File to tablet.</a:t>
            </a:r>
          </a:p>
        </p:txBody>
      </p:sp>
      <p:pic>
        <p:nvPicPr>
          <p:cNvPr id="8" name="Picture Placeholder 7">
            <a:extLst>
              <a:ext uri="{FF2B5EF4-FFF2-40B4-BE49-F238E27FC236}">
                <a16:creationId xmlns:a16="http://schemas.microsoft.com/office/drawing/2014/main" id="{5BD6F373-BB1A-458A-A799-746E6A7504C1}"/>
              </a:ext>
            </a:extLst>
          </p:cNvPr>
          <p:cNvPicPr>
            <a:picLocks noGrp="1" noChangeAspect="1"/>
          </p:cNvPicPr>
          <p:nvPr>
            <p:ph type="pic" idx="1"/>
          </p:nvPr>
        </p:nvPicPr>
        <p:blipFill rotWithShape="1">
          <a:blip r:embed="rId3"/>
          <a:srcRect t="6974" b="20527"/>
          <a:stretch/>
        </p:blipFill>
        <p:spPr>
          <a:xfrm>
            <a:off x="8137325" y="478173"/>
            <a:ext cx="2841149" cy="2746395"/>
          </a:xfrm>
          <a:prstGeom prst="rect">
            <a:avLst/>
          </a:prstGeom>
          <a:ln w="57150" cmpd="thickThin">
            <a:solidFill>
              <a:schemeClr val="tx1">
                <a:lumMod val="50000"/>
                <a:lumOff val="50000"/>
              </a:schemeClr>
            </a:solidFill>
            <a:miter lim="800000"/>
          </a:ln>
        </p:spPr>
      </p:pic>
      <p:sp>
        <p:nvSpPr>
          <p:cNvPr id="4" name="Text Placeholder 3">
            <a:extLst>
              <a:ext uri="{FF2B5EF4-FFF2-40B4-BE49-F238E27FC236}">
                <a16:creationId xmlns:a16="http://schemas.microsoft.com/office/drawing/2014/main" id="{B9A28FAD-82BE-4D4D-B9AC-134D74EABF21}"/>
              </a:ext>
            </a:extLst>
          </p:cNvPr>
          <p:cNvSpPr>
            <a:spLocks noGrp="1"/>
          </p:cNvSpPr>
          <p:nvPr>
            <p:ph type="body" sz="half" idx="2"/>
          </p:nvPr>
        </p:nvSpPr>
        <p:spPr>
          <a:xfrm>
            <a:off x="1167385" y="2556932"/>
            <a:ext cx="6380065" cy="3318936"/>
          </a:xfrm>
        </p:spPr>
        <p:txBody>
          <a:bodyPr vert="horz" lIns="91440" tIns="45720" rIns="91440" bIns="45720" rtlCol="0" anchor="t">
            <a:normAutofit/>
          </a:bodyPr>
          <a:lstStyle/>
          <a:p>
            <a:pPr algn="l">
              <a:buFont typeface="Arial"/>
              <a:buChar char="•"/>
            </a:pPr>
            <a:r>
              <a:rPr lang="en-US" dirty="0"/>
              <a:t>Open email, open attachment.</a:t>
            </a:r>
          </a:p>
          <a:p>
            <a:pPr algn="l">
              <a:buFont typeface="Arial"/>
              <a:buChar char="•"/>
            </a:pPr>
            <a:r>
              <a:rPr lang="en-US" dirty="0"/>
              <a:t>Click the upload icon on the top right corner.</a:t>
            </a:r>
          </a:p>
          <a:p>
            <a:pPr algn="l">
              <a:buFont typeface="Arial"/>
              <a:buChar char="•"/>
            </a:pPr>
            <a:r>
              <a:rPr lang="en-US" dirty="0"/>
              <a:t>Save to files</a:t>
            </a:r>
          </a:p>
          <a:p>
            <a:pPr algn="l">
              <a:buFont typeface="Arial"/>
              <a:buChar char="•"/>
            </a:pPr>
            <a:r>
              <a:rPr lang="en-US" dirty="0"/>
              <a:t>Will be prompted to save to iCloud Drive</a:t>
            </a:r>
          </a:p>
          <a:p>
            <a:pPr algn="l">
              <a:buFont typeface="Arial"/>
              <a:buChar char="•"/>
            </a:pPr>
            <a:r>
              <a:rPr lang="en-US" dirty="0"/>
              <a:t>Master ABS File will be available in the preview content, even if not connected to a network.</a:t>
            </a:r>
          </a:p>
        </p:txBody>
      </p:sp>
      <p:pic>
        <p:nvPicPr>
          <p:cNvPr id="10" name="Picture 9">
            <a:extLst>
              <a:ext uri="{FF2B5EF4-FFF2-40B4-BE49-F238E27FC236}">
                <a16:creationId xmlns:a16="http://schemas.microsoft.com/office/drawing/2014/main" id="{A7D72FF5-6013-46BE-BD74-71938E67C6EE}"/>
              </a:ext>
            </a:extLst>
          </p:cNvPr>
          <p:cNvPicPr>
            <a:picLocks noChangeAspect="1"/>
          </p:cNvPicPr>
          <p:nvPr/>
        </p:nvPicPr>
        <p:blipFill rotWithShape="1">
          <a:blip r:embed="rId4"/>
          <a:srcRect t="11401" r="3" b="34084"/>
          <a:stretch/>
        </p:blipFill>
        <p:spPr>
          <a:xfrm>
            <a:off x="8135453" y="3631646"/>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19304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046B-22C3-4B1E-B77B-DA99ED54588F}"/>
              </a:ext>
            </a:extLst>
          </p:cNvPr>
          <p:cNvSpPr>
            <a:spLocks noGrp="1"/>
          </p:cNvSpPr>
          <p:nvPr>
            <p:ph type="title"/>
          </p:nvPr>
        </p:nvSpPr>
        <p:spPr/>
        <p:txBody>
          <a:bodyPr/>
          <a:lstStyle/>
          <a:p>
            <a:r>
              <a:rPr lang="en-US" dirty="0"/>
              <a:t>Go to home screen, open “Files”</a:t>
            </a:r>
          </a:p>
        </p:txBody>
      </p:sp>
      <p:pic>
        <p:nvPicPr>
          <p:cNvPr id="6" name="Picture Placeholder 5">
            <a:extLst>
              <a:ext uri="{FF2B5EF4-FFF2-40B4-BE49-F238E27FC236}">
                <a16:creationId xmlns:a16="http://schemas.microsoft.com/office/drawing/2014/main" id="{A1EE51FC-D69B-4DE4-8257-6B2854C22AA2}"/>
              </a:ext>
            </a:extLst>
          </p:cNvPr>
          <p:cNvPicPr>
            <a:picLocks noGrp="1" noChangeAspect="1"/>
          </p:cNvPicPr>
          <p:nvPr>
            <p:ph type="pic" idx="1"/>
          </p:nvPr>
        </p:nvPicPr>
        <p:blipFill>
          <a:blip r:embed="rId2"/>
          <a:srcRect l="7252" r="7252"/>
          <a:stretch>
            <a:fillRect/>
          </a:stretch>
        </p:blipFill>
        <p:spPr/>
      </p:pic>
      <p:sp>
        <p:nvSpPr>
          <p:cNvPr id="4" name="Text Placeholder 3">
            <a:extLst>
              <a:ext uri="{FF2B5EF4-FFF2-40B4-BE49-F238E27FC236}">
                <a16:creationId xmlns:a16="http://schemas.microsoft.com/office/drawing/2014/main" id="{26A97F91-E6F0-4A88-BC54-B2B22ADDC6F3}"/>
              </a:ext>
            </a:extLst>
          </p:cNvPr>
          <p:cNvSpPr>
            <a:spLocks noGrp="1"/>
          </p:cNvSpPr>
          <p:nvPr>
            <p:ph type="body" sz="half" idx="2"/>
          </p:nvPr>
        </p:nvSpPr>
        <p:spPr/>
        <p:txBody>
          <a:bodyPr/>
          <a:lstStyle/>
          <a:p>
            <a:r>
              <a:rPr lang="en-US" dirty="0"/>
              <a:t>File will have been saved as a zip file</a:t>
            </a:r>
          </a:p>
          <a:p>
            <a:r>
              <a:rPr lang="en-US" dirty="0"/>
              <a:t>Tap on “Preview Content” to view sample ballots.</a:t>
            </a:r>
          </a:p>
          <a:p>
            <a:r>
              <a:rPr lang="en-US" dirty="0"/>
              <a:t>The first ballot, according to your Precinct Key order, will be displayed at first.</a:t>
            </a:r>
          </a:p>
        </p:txBody>
      </p:sp>
    </p:spTree>
    <p:extLst>
      <p:ext uri="{BB962C8B-B14F-4D97-AF65-F5344CB8AC3E}">
        <p14:creationId xmlns:p14="http://schemas.microsoft.com/office/powerpoint/2010/main" val="135249650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otalTime>15</TotalTime>
  <Words>763</Words>
  <Application>Microsoft Office PowerPoint</Application>
  <PresentationFormat>Widescreen</PresentationFormat>
  <Paragraphs>71</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Cambria</vt:lpstr>
      <vt:lpstr>Garamond</vt:lpstr>
      <vt:lpstr>Times New Roman</vt:lpstr>
      <vt:lpstr>Organic</vt:lpstr>
      <vt:lpstr>ELECTRONIC SAMPLE BALLOTS </vt:lpstr>
      <vt:lpstr>Electronic Sample Ballots</vt:lpstr>
      <vt:lpstr>PowerPoint Presentation</vt:lpstr>
      <vt:lpstr>PowerPoint Presentation</vt:lpstr>
      <vt:lpstr>Step #1:  Make sure ePoll Book software is removed!!!</vt:lpstr>
      <vt:lpstr>Step #2:   IEC-6 Form!</vt:lpstr>
      <vt:lpstr>Set-up of iPad for sample ballots.</vt:lpstr>
      <vt:lpstr>Save Master ABS File to tablet.</vt:lpstr>
      <vt:lpstr>Go to home screen, open “Files”</vt:lpstr>
      <vt:lpstr>Accessing all Sample Ballots</vt:lpstr>
      <vt:lpstr>Easy is not always better.</vt:lpstr>
      <vt:lpstr>Saving Ballot Files to “Books”</vt:lpstr>
      <vt:lpstr>Library menu in Books.  </vt:lpstr>
      <vt:lpstr>Questions? I’m not an IT expert. Easier way to do it? Please share!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 SAMPLE BALLOTS AND ePoll BOOK ENCODER STABLIZER BRACKET</dc:title>
  <dc:creator>David Shelton</dc:creator>
  <cp:lastModifiedBy>David Shelton</cp:lastModifiedBy>
  <cp:revision>5</cp:revision>
  <dcterms:created xsi:type="dcterms:W3CDTF">2024-03-28T19:14:04Z</dcterms:created>
  <dcterms:modified xsi:type="dcterms:W3CDTF">2026-02-19T13:17:45Z</dcterms:modified>
</cp:coreProperties>
</file>