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570" r:id="rId2"/>
    <p:sldId id="573" r:id="rId3"/>
    <p:sldId id="597" r:id="rId4"/>
    <p:sldId id="574" r:id="rId5"/>
    <p:sldId id="576" r:id="rId6"/>
    <p:sldId id="577" r:id="rId7"/>
    <p:sldId id="598" r:id="rId8"/>
    <p:sldId id="578" r:id="rId9"/>
    <p:sldId id="579" r:id="rId10"/>
    <p:sldId id="580" r:id="rId11"/>
    <p:sldId id="594" r:id="rId12"/>
    <p:sldId id="595" r:id="rId13"/>
    <p:sldId id="581" r:id="rId14"/>
    <p:sldId id="582" r:id="rId15"/>
    <p:sldId id="583" r:id="rId16"/>
    <p:sldId id="584" r:id="rId17"/>
    <p:sldId id="600" r:id="rId18"/>
    <p:sldId id="586" r:id="rId19"/>
    <p:sldId id="587" r:id="rId20"/>
    <p:sldId id="588" r:id="rId21"/>
    <p:sldId id="589" r:id="rId22"/>
    <p:sldId id="590" r:id="rId23"/>
    <p:sldId id="5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4D355-792A-4885-A41A-82FB4A3EA86A}" type="datetimeFigureOut">
              <a:rPr lang="en-US" smtClean="0"/>
              <a:t>2/18/2026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C03CD-FE82-426C-A922-B2B0F77E9893}" type="slidenum">
              <a:rPr lang="en-US" smtClean="0"/>
              <a:t>‹#›</a:t>
            </a:fld>
            <a:endParaRPr lang="en-US"/>
          </a:p>
        </p:txBody>
      </p:sp>
    </p:spTree>
    <p:extLst>
      <p:ext uri="{BB962C8B-B14F-4D97-AF65-F5344CB8AC3E}">
        <p14:creationId xmlns:p14="http://schemas.microsoft.com/office/powerpoint/2010/main" val="335882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urveymonkey.com/r/csbfti202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urveymonkey.com/r/csbfti202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urveymonkey.com/r/csbfti202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urveymonkey.com/r/csbfti202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9691F-C6A4-7E91-97B9-829FE4BF7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CAB96-69D2-9060-F180-5AE3AF597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D4EDD-173A-C4A0-81BB-911C0141D7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dirty="0">
                <a:hlinkClick r:id="rId3"/>
              </a:rPr>
              <a:t>Click here</a:t>
            </a:r>
            <a:endParaRPr lang="x-none" dirty="0"/>
          </a:p>
          <a:p>
            <a:endParaRPr lang="en-US" dirty="0"/>
          </a:p>
        </p:txBody>
      </p:sp>
      <p:sp>
        <p:nvSpPr>
          <p:cNvPr id="4" name="Slide Number Placeholder 3">
            <a:extLst>
              <a:ext uri="{FF2B5EF4-FFF2-40B4-BE49-F238E27FC236}">
                <a16:creationId xmlns:a16="http://schemas.microsoft.com/office/drawing/2014/main" id="{0E9164EE-F66A-954B-96D4-EEEDFE581D53}"/>
              </a:ext>
            </a:extLst>
          </p:cNvPr>
          <p:cNvSpPr>
            <a:spLocks noGrp="1"/>
          </p:cNvSpPr>
          <p:nvPr>
            <p:ph type="sldNum" sz="quarter" idx="5"/>
          </p:nvPr>
        </p:nvSpPr>
        <p:spPr/>
        <p:txBody>
          <a:bodyPr/>
          <a:lstStyle/>
          <a:p>
            <a:fld id="{922F4E3B-3BEA-4139-8D81-7C722372B39D}" type="slidenum">
              <a:rPr lang="en-US" smtClean="0"/>
              <a:t>2</a:t>
            </a:fld>
            <a:endParaRPr lang="en-US"/>
          </a:p>
        </p:txBody>
      </p:sp>
    </p:spTree>
    <p:extLst>
      <p:ext uri="{BB962C8B-B14F-4D97-AF65-F5344CB8AC3E}">
        <p14:creationId xmlns:p14="http://schemas.microsoft.com/office/powerpoint/2010/main" val="47503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6CEF5-DA1B-9FC0-3ADB-316353D34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4A996-CBB8-0C89-45D1-5945F6ABB0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B3F02-1758-5A56-1A05-4C5DC32C270E}"/>
              </a:ext>
            </a:extLst>
          </p:cNvPr>
          <p:cNvSpPr>
            <a:spLocks noGrp="1"/>
          </p:cNvSpPr>
          <p:nvPr>
            <p:ph type="body" idx="1"/>
          </p:nvPr>
        </p:nvSpPr>
        <p:spPr/>
        <p:txBody>
          <a:bodyPr/>
          <a:lstStyle/>
          <a:p>
            <a:r>
              <a:rPr lang="en-US" dirty="0"/>
              <a:t>Intergovernmental scenario to show how to find the Interstate code in ISETS and also how to enter another State’s order using the original cause number instead of an Indiana cause number. A local cause number would not be needed in ISETS for this case because it will not be going to court in Indiana. </a:t>
            </a:r>
          </a:p>
          <a:p>
            <a:endParaRPr lang="en-US" dirty="0"/>
          </a:p>
          <a:p>
            <a:r>
              <a:rPr lang="en-US" dirty="0"/>
              <a:t>Local cause numbers do not need to be assigned to cases to be entered into ISETS. ISETS is a IV-D program tracking system used to track all actions taken on child support cases, not a court system. Local cause numbers only need to be assigned if the case will be heard in a local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06B5B1C5-A2CD-53BF-3B78-FA9C84DA9F0A}"/>
              </a:ext>
            </a:extLst>
          </p:cNvPr>
          <p:cNvSpPr>
            <a:spLocks noGrp="1"/>
          </p:cNvSpPr>
          <p:nvPr>
            <p:ph type="sldNum" sz="quarter" idx="5"/>
          </p:nvPr>
        </p:nvSpPr>
        <p:spPr/>
        <p:txBody>
          <a:bodyPr/>
          <a:lstStyle/>
          <a:p>
            <a:fld id="{922F4E3B-3BEA-4139-8D81-7C722372B39D}" type="slidenum">
              <a:rPr lang="en-US" smtClean="0"/>
              <a:t>11</a:t>
            </a:fld>
            <a:endParaRPr lang="en-US"/>
          </a:p>
        </p:txBody>
      </p:sp>
    </p:spTree>
    <p:extLst>
      <p:ext uri="{BB962C8B-B14F-4D97-AF65-F5344CB8AC3E}">
        <p14:creationId xmlns:p14="http://schemas.microsoft.com/office/powerpoint/2010/main" val="34214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DE4FD-DEF9-9DC3-F06B-1A3BB8E71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6AA0A-FEFA-F180-8AF6-A12919957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CEC29-588A-9C64-2BB3-8F7360681C1D}"/>
              </a:ext>
            </a:extLst>
          </p:cNvPr>
          <p:cNvSpPr>
            <a:spLocks noGrp="1"/>
          </p:cNvSpPr>
          <p:nvPr>
            <p:ph type="body" idx="1"/>
          </p:nvPr>
        </p:nvSpPr>
        <p:spPr/>
        <p:txBody>
          <a:bodyPr/>
          <a:lstStyle/>
          <a:p>
            <a:r>
              <a:rPr lang="en-US" dirty="0"/>
              <a:t>Intergovernmental scenario to show how to find the Interstate code in ISETS and also how to enter another State’s order using the original cause number instead of an Indiana cause number. A local cause number would not be needed in ISETS for this case because it will not be going to court in Indiana. </a:t>
            </a:r>
          </a:p>
          <a:p>
            <a:endParaRPr lang="en-US" dirty="0"/>
          </a:p>
          <a:p>
            <a:r>
              <a:rPr lang="en-US" dirty="0"/>
              <a:t>Local cause numbers do not need to be assigned to cases to be entered into ISETS. ISETS is a IV-D program tracking system used to track all actions taken on child support cases, not a court system. Local cause numbers only need to be assigned if the case will be heard in a local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7C524B44-A2F2-1E89-E227-7006D4BEE0CA}"/>
              </a:ext>
            </a:extLst>
          </p:cNvPr>
          <p:cNvSpPr>
            <a:spLocks noGrp="1"/>
          </p:cNvSpPr>
          <p:nvPr>
            <p:ph type="sldNum" sz="quarter" idx="5"/>
          </p:nvPr>
        </p:nvSpPr>
        <p:spPr/>
        <p:txBody>
          <a:bodyPr/>
          <a:lstStyle/>
          <a:p>
            <a:fld id="{922F4E3B-3BEA-4139-8D81-7C722372B39D}" type="slidenum">
              <a:rPr lang="en-US" smtClean="0"/>
              <a:t>12</a:t>
            </a:fld>
            <a:endParaRPr lang="en-US"/>
          </a:p>
        </p:txBody>
      </p:sp>
    </p:spTree>
    <p:extLst>
      <p:ext uri="{BB962C8B-B14F-4D97-AF65-F5344CB8AC3E}">
        <p14:creationId xmlns:p14="http://schemas.microsoft.com/office/powerpoint/2010/main" val="377957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35A90-053D-6564-72CA-2318E7F96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E3EDC-2345-CC3F-02D7-D337A8990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D3C0E-95AC-0C01-E7D7-5D4CBE6B2F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Screenshot to show the case has been coded as an Initiating intergovernmental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F4EEE4BB-EAFE-3020-08F5-3FDCB39165A0}"/>
              </a:ext>
            </a:extLst>
          </p:cNvPr>
          <p:cNvSpPr>
            <a:spLocks noGrp="1"/>
          </p:cNvSpPr>
          <p:nvPr>
            <p:ph type="sldNum" sz="quarter" idx="5"/>
          </p:nvPr>
        </p:nvSpPr>
        <p:spPr/>
        <p:txBody>
          <a:bodyPr/>
          <a:lstStyle/>
          <a:p>
            <a:fld id="{922F4E3B-3BEA-4139-8D81-7C722372B39D}" type="slidenum">
              <a:rPr lang="en-US" smtClean="0"/>
              <a:t>13</a:t>
            </a:fld>
            <a:endParaRPr lang="en-US"/>
          </a:p>
        </p:txBody>
      </p:sp>
    </p:spTree>
    <p:extLst>
      <p:ext uri="{BB962C8B-B14F-4D97-AF65-F5344CB8AC3E}">
        <p14:creationId xmlns:p14="http://schemas.microsoft.com/office/powerpoint/2010/main" val="1678818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2EF01-7A35-81EE-91E0-C834C6DB6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3CF8E-6EEA-32EB-7A4B-51E99066E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96CE3-0EF2-5303-581E-7F4E1DDB57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Screenshot shows the entry of the FL cause number and information, using the court code for “other State” court and issuing State is FL.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A15E077F-CBB0-8371-8522-A730F593BCAA}"/>
              </a:ext>
            </a:extLst>
          </p:cNvPr>
          <p:cNvSpPr>
            <a:spLocks noGrp="1"/>
          </p:cNvSpPr>
          <p:nvPr>
            <p:ph type="sldNum" sz="quarter" idx="5"/>
          </p:nvPr>
        </p:nvSpPr>
        <p:spPr/>
        <p:txBody>
          <a:bodyPr/>
          <a:lstStyle/>
          <a:p>
            <a:fld id="{922F4E3B-3BEA-4139-8D81-7C722372B39D}" type="slidenum">
              <a:rPr lang="en-US" smtClean="0"/>
              <a:t>14</a:t>
            </a:fld>
            <a:endParaRPr lang="en-US"/>
          </a:p>
        </p:txBody>
      </p:sp>
    </p:spTree>
    <p:extLst>
      <p:ext uri="{BB962C8B-B14F-4D97-AF65-F5344CB8AC3E}">
        <p14:creationId xmlns:p14="http://schemas.microsoft.com/office/powerpoint/2010/main" val="154214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8CA3-F674-5023-56DA-76A9CE154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960B3-F8EC-D639-5398-BB20B3475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B37EAC-9E73-5FE5-3321-297A4388E1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Walking through a scenario to show how a RESP case would be sent to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8B488C69-B6BD-54F5-5012-6504D583395F}"/>
              </a:ext>
            </a:extLst>
          </p:cNvPr>
          <p:cNvSpPr>
            <a:spLocks noGrp="1"/>
          </p:cNvSpPr>
          <p:nvPr>
            <p:ph type="sldNum" sz="quarter" idx="5"/>
          </p:nvPr>
        </p:nvSpPr>
        <p:spPr/>
        <p:txBody>
          <a:bodyPr/>
          <a:lstStyle/>
          <a:p>
            <a:fld id="{922F4E3B-3BEA-4139-8D81-7C722372B39D}" type="slidenum">
              <a:rPr lang="en-US" smtClean="0"/>
              <a:t>15</a:t>
            </a:fld>
            <a:endParaRPr lang="en-US"/>
          </a:p>
        </p:txBody>
      </p:sp>
    </p:spTree>
    <p:extLst>
      <p:ext uri="{BB962C8B-B14F-4D97-AF65-F5344CB8AC3E}">
        <p14:creationId xmlns:p14="http://schemas.microsoft.com/office/powerpoint/2010/main" val="908189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FD598-E35D-FF55-1D0E-F63F69661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F8F7D-8782-ECB6-CBB1-D6B404BF8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75A76-F083-E9D6-6ECF-9BC3D0EB07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dirty="0">
                <a:hlinkClick r:id="rId3"/>
              </a:rPr>
              <a:t>Click here</a:t>
            </a:r>
            <a:endParaRPr lang="x-none" dirty="0"/>
          </a:p>
          <a:p>
            <a:endParaRPr lang="en-US" dirty="0"/>
          </a:p>
        </p:txBody>
      </p:sp>
      <p:sp>
        <p:nvSpPr>
          <p:cNvPr id="4" name="Slide Number Placeholder 3">
            <a:extLst>
              <a:ext uri="{FF2B5EF4-FFF2-40B4-BE49-F238E27FC236}">
                <a16:creationId xmlns:a16="http://schemas.microsoft.com/office/drawing/2014/main" id="{3D5218F5-C57D-CC53-FC49-FA983031358B}"/>
              </a:ext>
            </a:extLst>
          </p:cNvPr>
          <p:cNvSpPr>
            <a:spLocks noGrp="1"/>
          </p:cNvSpPr>
          <p:nvPr>
            <p:ph type="sldNum" sz="quarter" idx="5"/>
          </p:nvPr>
        </p:nvSpPr>
        <p:spPr/>
        <p:txBody>
          <a:bodyPr/>
          <a:lstStyle/>
          <a:p>
            <a:fld id="{922F4E3B-3BEA-4139-8D81-7C722372B39D}" type="slidenum">
              <a:rPr lang="en-US" smtClean="0"/>
              <a:t>16</a:t>
            </a:fld>
            <a:endParaRPr lang="en-US"/>
          </a:p>
        </p:txBody>
      </p:sp>
    </p:spTree>
    <p:extLst>
      <p:ext uri="{BB962C8B-B14F-4D97-AF65-F5344CB8AC3E}">
        <p14:creationId xmlns:p14="http://schemas.microsoft.com/office/powerpoint/2010/main" val="4181115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954EE-88C0-66B8-1071-2BDFBC3CD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E192A-4AA9-9183-54D6-997C4A2BC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88CE7-3189-96C3-6CC5-0A622DAD5F38}"/>
              </a:ext>
            </a:extLst>
          </p:cNvPr>
          <p:cNvSpPr>
            <a:spLocks noGrp="1"/>
          </p:cNvSpPr>
          <p:nvPr>
            <p:ph type="body" idx="1"/>
          </p:nvPr>
        </p:nvSpPr>
        <p:spPr/>
        <p:txBody>
          <a:bodyPr/>
          <a:lstStyle/>
          <a:p>
            <a:r>
              <a:rPr lang="en-US" dirty="0"/>
              <a:t>Intergovernmental scenario to show how to find the Interstate code in ISETS and also how to enter another State’s order using the original cause number instead of an Indiana cause number. A local cause number would not be needed in ISETS for this case because it will not be going to court in Indiana. </a:t>
            </a:r>
          </a:p>
          <a:p>
            <a:endParaRPr lang="en-US" dirty="0"/>
          </a:p>
          <a:p>
            <a:r>
              <a:rPr lang="en-US" dirty="0"/>
              <a:t>Local cause numbers do not need to be assigned to cases to be entered into ISETS. ISETS is a IV-D program tracking system used to track all actions taken on child support cases, not a court system. Local cause numbers only need to be assigned if the case will be heard in a local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45635803-5CAE-3BE9-120C-E9FF5835A1C0}"/>
              </a:ext>
            </a:extLst>
          </p:cNvPr>
          <p:cNvSpPr>
            <a:spLocks noGrp="1"/>
          </p:cNvSpPr>
          <p:nvPr>
            <p:ph type="sldNum" sz="quarter" idx="5"/>
          </p:nvPr>
        </p:nvSpPr>
        <p:spPr/>
        <p:txBody>
          <a:bodyPr/>
          <a:lstStyle/>
          <a:p>
            <a:fld id="{922F4E3B-3BEA-4139-8D81-7C722372B39D}" type="slidenum">
              <a:rPr lang="en-US" smtClean="0"/>
              <a:t>17</a:t>
            </a:fld>
            <a:endParaRPr lang="en-US"/>
          </a:p>
        </p:txBody>
      </p:sp>
    </p:spTree>
    <p:extLst>
      <p:ext uri="{BB962C8B-B14F-4D97-AF65-F5344CB8AC3E}">
        <p14:creationId xmlns:p14="http://schemas.microsoft.com/office/powerpoint/2010/main" val="1757296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6F9C6-B020-4D40-7FCA-632A19769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FAED3-E30F-19AF-0D63-8B7E4D649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209EFB-7590-A55F-6997-93B7C10EE2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OSTA subaccounts are needed on cases only once in a while. If more than 2 States (Indiana and 1 other State) are involved in the same case, an OSTA subaccount may be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59EDBBA1-09E7-E6E7-CC38-B8786160D55B}"/>
              </a:ext>
            </a:extLst>
          </p:cNvPr>
          <p:cNvSpPr>
            <a:spLocks noGrp="1"/>
          </p:cNvSpPr>
          <p:nvPr>
            <p:ph type="sldNum" sz="quarter" idx="5"/>
          </p:nvPr>
        </p:nvSpPr>
        <p:spPr/>
        <p:txBody>
          <a:bodyPr/>
          <a:lstStyle/>
          <a:p>
            <a:fld id="{922F4E3B-3BEA-4139-8D81-7C722372B39D}" type="slidenum">
              <a:rPr lang="en-US" smtClean="0"/>
              <a:t>18</a:t>
            </a:fld>
            <a:endParaRPr lang="en-US"/>
          </a:p>
        </p:txBody>
      </p:sp>
    </p:spTree>
    <p:extLst>
      <p:ext uri="{BB962C8B-B14F-4D97-AF65-F5344CB8AC3E}">
        <p14:creationId xmlns:p14="http://schemas.microsoft.com/office/powerpoint/2010/main" val="4293236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8DFF6-59DA-633F-3692-C87192EE3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3DFC62-1851-5DAA-95AD-C438FC3254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37750-BD1E-EEB2-4CAC-7EFEE48FE9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Scenario showing 3 States involved in a single case with money owed to the third State (OH) which would require an OSTA subaccount to be created for OH’s arrears balance.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3A4AB942-443D-9B8F-13EF-DF54AE07B192}"/>
              </a:ext>
            </a:extLst>
          </p:cNvPr>
          <p:cNvSpPr>
            <a:spLocks noGrp="1"/>
          </p:cNvSpPr>
          <p:nvPr>
            <p:ph type="sldNum" sz="quarter" idx="5"/>
          </p:nvPr>
        </p:nvSpPr>
        <p:spPr/>
        <p:txBody>
          <a:bodyPr/>
          <a:lstStyle/>
          <a:p>
            <a:fld id="{922F4E3B-3BEA-4139-8D81-7C722372B39D}" type="slidenum">
              <a:rPr lang="en-US" smtClean="0"/>
              <a:t>19</a:t>
            </a:fld>
            <a:endParaRPr lang="en-US"/>
          </a:p>
        </p:txBody>
      </p:sp>
    </p:spTree>
    <p:extLst>
      <p:ext uri="{BB962C8B-B14F-4D97-AF65-F5344CB8AC3E}">
        <p14:creationId xmlns:p14="http://schemas.microsoft.com/office/powerpoint/2010/main" val="338070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D8A84-CC26-DADD-249C-048263500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FBA5D-936F-6A30-5075-1EB654AE52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D7E59-2A1F-C89E-4763-E8F6002CB9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Screenshot of entering the TX order into ISETS after Indiana registers it in the local court.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F78EC0CA-EC66-7BDC-AC0B-1F1B1948DBDF}"/>
              </a:ext>
            </a:extLst>
          </p:cNvPr>
          <p:cNvSpPr>
            <a:spLocks noGrp="1"/>
          </p:cNvSpPr>
          <p:nvPr>
            <p:ph type="sldNum" sz="quarter" idx="5"/>
          </p:nvPr>
        </p:nvSpPr>
        <p:spPr/>
        <p:txBody>
          <a:bodyPr/>
          <a:lstStyle/>
          <a:p>
            <a:fld id="{922F4E3B-3BEA-4139-8D81-7C722372B39D}" type="slidenum">
              <a:rPr lang="en-US" smtClean="0"/>
              <a:t>20</a:t>
            </a:fld>
            <a:endParaRPr lang="en-US"/>
          </a:p>
        </p:txBody>
      </p:sp>
    </p:spTree>
    <p:extLst>
      <p:ext uri="{BB962C8B-B14F-4D97-AF65-F5344CB8AC3E}">
        <p14:creationId xmlns:p14="http://schemas.microsoft.com/office/powerpoint/2010/main" val="385907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1D11B-0EFF-9ECC-1061-FBD9D88EB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53EC3-557C-CA4E-B30A-CAD71AC28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0FEBB-1212-AEF5-4ED1-63056566E5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dirty="0">
                <a:hlinkClick r:id="rId3"/>
              </a:rPr>
              <a:t>Click here</a:t>
            </a:r>
            <a:endParaRPr lang="x-none" dirty="0"/>
          </a:p>
          <a:p>
            <a:endParaRPr lang="en-US" dirty="0"/>
          </a:p>
        </p:txBody>
      </p:sp>
      <p:sp>
        <p:nvSpPr>
          <p:cNvPr id="4" name="Slide Number Placeholder 3">
            <a:extLst>
              <a:ext uri="{FF2B5EF4-FFF2-40B4-BE49-F238E27FC236}">
                <a16:creationId xmlns:a16="http://schemas.microsoft.com/office/drawing/2014/main" id="{4B4AC746-2E3B-4B61-73EF-E9C89E0AB414}"/>
              </a:ext>
            </a:extLst>
          </p:cNvPr>
          <p:cNvSpPr>
            <a:spLocks noGrp="1"/>
          </p:cNvSpPr>
          <p:nvPr>
            <p:ph type="sldNum" sz="quarter" idx="5"/>
          </p:nvPr>
        </p:nvSpPr>
        <p:spPr/>
        <p:txBody>
          <a:bodyPr/>
          <a:lstStyle/>
          <a:p>
            <a:fld id="{922F4E3B-3BEA-4139-8D81-7C722372B39D}" type="slidenum">
              <a:rPr lang="en-US" smtClean="0"/>
              <a:t>3</a:t>
            </a:fld>
            <a:endParaRPr lang="en-US"/>
          </a:p>
        </p:txBody>
      </p:sp>
    </p:spTree>
    <p:extLst>
      <p:ext uri="{BB962C8B-B14F-4D97-AF65-F5344CB8AC3E}">
        <p14:creationId xmlns:p14="http://schemas.microsoft.com/office/powerpoint/2010/main" val="2012857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CFF5-349A-AEB1-A3C8-E14BF6FE2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23482-82FA-4EF9-BA2D-D72DCE2C1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6F027-187A-4FCA-13CC-BF5A3A01A3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Screenshot showing the creation of the OSTA subaccount for OH’s State arrears balance. Due to OH being owed the money, the payee account code 61 would be used as it is for arrears that accumulated while the CP was receiving TANF in OH. It’s important to use the correct payee account number for the type of arrears balance entered in it. Also, note that OH’s payment FIPS (390004) must also be entered in the FIPS field when the subaccount is created. The payment FIPS code is the information that’s needed to correctly direct money flowing through this subaccount to OH. If the payment FIPS entered on this screen is incorrect, money will not distribute to OH correctly.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090F18B1-5ABF-9D93-5227-4D8755323890}"/>
              </a:ext>
            </a:extLst>
          </p:cNvPr>
          <p:cNvSpPr>
            <a:spLocks noGrp="1"/>
          </p:cNvSpPr>
          <p:nvPr>
            <p:ph type="sldNum" sz="quarter" idx="5"/>
          </p:nvPr>
        </p:nvSpPr>
        <p:spPr/>
        <p:txBody>
          <a:bodyPr/>
          <a:lstStyle/>
          <a:p>
            <a:fld id="{922F4E3B-3BEA-4139-8D81-7C722372B39D}" type="slidenum">
              <a:rPr lang="en-US" smtClean="0"/>
              <a:t>21</a:t>
            </a:fld>
            <a:endParaRPr lang="en-US"/>
          </a:p>
        </p:txBody>
      </p:sp>
    </p:spTree>
    <p:extLst>
      <p:ext uri="{BB962C8B-B14F-4D97-AF65-F5344CB8AC3E}">
        <p14:creationId xmlns:p14="http://schemas.microsoft.com/office/powerpoint/2010/main" val="3739058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5965C-A969-0BC1-B1B2-1268F0BAF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1E75A-83D8-6B8E-BEC2-AFBE12E6E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7FC4F-64E6-4BFF-8F8B-9AA0574D32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Screenshot showing the OSTA subaccount set up correctly for the case in ISETS.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F0AF726A-60DF-2584-0C27-215CD87B2741}"/>
              </a:ext>
            </a:extLst>
          </p:cNvPr>
          <p:cNvSpPr>
            <a:spLocks noGrp="1"/>
          </p:cNvSpPr>
          <p:nvPr>
            <p:ph type="sldNum" sz="quarter" idx="5"/>
          </p:nvPr>
        </p:nvSpPr>
        <p:spPr/>
        <p:txBody>
          <a:bodyPr/>
          <a:lstStyle/>
          <a:p>
            <a:fld id="{922F4E3B-3BEA-4139-8D81-7C722372B39D}" type="slidenum">
              <a:rPr lang="en-US" smtClean="0"/>
              <a:t>22</a:t>
            </a:fld>
            <a:endParaRPr lang="en-US"/>
          </a:p>
        </p:txBody>
      </p:sp>
    </p:spTree>
    <p:extLst>
      <p:ext uri="{BB962C8B-B14F-4D97-AF65-F5344CB8AC3E}">
        <p14:creationId xmlns:p14="http://schemas.microsoft.com/office/powerpoint/2010/main" val="17860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0618B-3F79-6C2A-512E-5CF39900A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3DDD1-32BE-769C-F3FD-C61F63F12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FE14D-05D3-2BF8-B385-BD1AD8CA3F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Intergovernmental simply means more than 1 governmental jurisdiction is involved in the case. These types of cases need administrative or judicial actions taken to establish and/or enforce child support orders across State, tribal, or international boundaries because the original jurisdiction can’t do it for some reason so they need request help. For U.S. States and territories, UIFSA was enacted to provide more uniform rules for handling cases between different jurisdictions. The most recent version of UIFSA is 2008.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B0363FE7-BA7F-B3D1-2FB2-77A89B5C7D53}"/>
              </a:ext>
            </a:extLst>
          </p:cNvPr>
          <p:cNvSpPr>
            <a:spLocks noGrp="1"/>
          </p:cNvSpPr>
          <p:nvPr>
            <p:ph type="sldNum" sz="quarter" idx="5"/>
          </p:nvPr>
        </p:nvSpPr>
        <p:spPr/>
        <p:txBody>
          <a:bodyPr/>
          <a:lstStyle/>
          <a:p>
            <a:fld id="{922F4E3B-3BEA-4139-8D81-7C722372B39D}" type="slidenum">
              <a:rPr lang="en-US" smtClean="0"/>
              <a:t>4</a:t>
            </a:fld>
            <a:endParaRPr lang="en-US"/>
          </a:p>
        </p:txBody>
      </p:sp>
    </p:spTree>
    <p:extLst>
      <p:ext uri="{BB962C8B-B14F-4D97-AF65-F5344CB8AC3E}">
        <p14:creationId xmlns:p14="http://schemas.microsoft.com/office/powerpoint/2010/main" val="389844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D0634-0DFD-47A4-5EE1-3FA5BE0F3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9A02F-B138-D9C9-3364-ED22F5C87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17BE5-3002-FDB6-ACE2-D5589D8C52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we, primarily, deal with other U.S. States and territories as well as some U.S. Indian tribes, our discussion today will focus on U.S. jurisdictions. Why would another State or country send a case to another State? It’s usually because the original State has tried to take an action but it’s been unsuccessful. It could be that they have no way to obtain legal jurisdiction over the non-resident parent. They may have tried to serve the non-resident with notice of a court hearing, but service of process wasn’t successful. They also may have tried to send an IWO to the non-resident’s employer but it wasn’t implemented.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7C154B2F-B3E8-7085-2EE1-6DDA6CE8B405}"/>
              </a:ext>
            </a:extLst>
          </p:cNvPr>
          <p:cNvSpPr>
            <a:spLocks noGrp="1"/>
          </p:cNvSpPr>
          <p:nvPr>
            <p:ph type="sldNum" sz="quarter" idx="5"/>
          </p:nvPr>
        </p:nvSpPr>
        <p:spPr/>
        <p:txBody>
          <a:bodyPr/>
          <a:lstStyle/>
          <a:p>
            <a:fld id="{922F4E3B-3BEA-4139-8D81-7C722372B39D}" type="slidenum">
              <a:rPr lang="en-US" smtClean="0"/>
              <a:t>5</a:t>
            </a:fld>
            <a:endParaRPr lang="en-US"/>
          </a:p>
        </p:txBody>
      </p:sp>
    </p:spTree>
    <p:extLst>
      <p:ext uri="{BB962C8B-B14F-4D97-AF65-F5344CB8AC3E}">
        <p14:creationId xmlns:p14="http://schemas.microsoft.com/office/powerpoint/2010/main" val="316346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EBECA-6A2A-FB80-7235-CD2157D7A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DAF5F-632E-6EE4-FE42-D49B0BE70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DEC4F-F14A-CECA-0BA4-10A91A343F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intergovernmental case can be initiated by States, territories, tribes, or a foreign country. A party or parent can enroll directly with our State’s IV-D program then find help is needed from another State so it becomes an intergovernmental case. Most of these cases are IV-D. However, sometimes a party will ask a private attorney for help with a child support issue (i.e., registering another State’s order) without involving IV-D. Those instances aren’t very common, though.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E0E1034E-BD03-CA1A-8F3C-5A11ECEB3471}"/>
              </a:ext>
            </a:extLst>
          </p:cNvPr>
          <p:cNvSpPr>
            <a:spLocks noGrp="1"/>
          </p:cNvSpPr>
          <p:nvPr>
            <p:ph type="sldNum" sz="quarter" idx="5"/>
          </p:nvPr>
        </p:nvSpPr>
        <p:spPr/>
        <p:txBody>
          <a:bodyPr/>
          <a:lstStyle/>
          <a:p>
            <a:fld id="{922F4E3B-3BEA-4139-8D81-7C722372B39D}" type="slidenum">
              <a:rPr lang="en-US" smtClean="0"/>
              <a:t>6</a:t>
            </a:fld>
            <a:endParaRPr lang="en-US"/>
          </a:p>
        </p:txBody>
      </p:sp>
    </p:spTree>
    <p:extLst>
      <p:ext uri="{BB962C8B-B14F-4D97-AF65-F5344CB8AC3E}">
        <p14:creationId xmlns:p14="http://schemas.microsoft.com/office/powerpoint/2010/main" val="42511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C71FC-380F-EFEF-B3A4-CD9D04418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BF61A-1715-3E46-A589-8C1978304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D45B8-9C77-F35C-8AFF-DCAF6BB3EE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dirty="0">
                <a:hlinkClick r:id="rId3"/>
              </a:rPr>
              <a:t>Click here</a:t>
            </a:r>
            <a:endParaRPr lang="x-none" dirty="0"/>
          </a:p>
          <a:p>
            <a:endParaRPr lang="en-US" dirty="0"/>
          </a:p>
        </p:txBody>
      </p:sp>
      <p:sp>
        <p:nvSpPr>
          <p:cNvPr id="4" name="Slide Number Placeholder 3">
            <a:extLst>
              <a:ext uri="{FF2B5EF4-FFF2-40B4-BE49-F238E27FC236}">
                <a16:creationId xmlns:a16="http://schemas.microsoft.com/office/drawing/2014/main" id="{08C7698A-237B-7CC9-E924-E58193C69FB6}"/>
              </a:ext>
            </a:extLst>
          </p:cNvPr>
          <p:cNvSpPr>
            <a:spLocks noGrp="1"/>
          </p:cNvSpPr>
          <p:nvPr>
            <p:ph type="sldNum" sz="quarter" idx="5"/>
          </p:nvPr>
        </p:nvSpPr>
        <p:spPr/>
        <p:txBody>
          <a:bodyPr/>
          <a:lstStyle/>
          <a:p>
            <a:fld id="{922F4E3B-3BEA-4139-8D81-7C722372B39D}" type="slidenum">
              <a:rPr lang="en-US" smtClean="0"/>
              <a:t>7</a:t>
            </a:fld>
            <a:endParaRPr lang="en-US"/>
          </a:p>
        </p:txBody>
      </p:sp>
    </p:spTree>
    <p:extLst>
      <p:ext uri="{BB962C8B-B14F-4D97-AF65-F5344CB8AC3E}">
        <p14:creationId xmlns:p14="http://schemas.microsoft.com/office/powerpoint/2010/main" val="3863582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38545-24CF-6CB3-1E79-D1353E85F5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A4F43-B051-2D8F-708A-7877BB250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CB4BE-E73A-2767-58CD-522DBC6221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codes are used in ISETS to indicate a case is intergovernmental. The code is entered in a field labeled Interstate on the Update Case screen, also called the “C8C” screen, which we’ll look at shortly. The first code is INIT which means Indiana </a:t>
            </a:r>
            <a:r>
              <a:rPr lang="en-US" dirty="0" err="1"/>
              <a:t>INITiated</a:t>
            </a:r>
            <a:r>
              <a:rPr lang="en-US" dirty="0"/>
              <a:t> a request to another jurisdiction. These Initiating cases are also, sometimes, referred to as “Outgoing UIFSA” cases, meaning we sent it to another jurisdiction. The other code is RESP which means Indiana is </a:t>
            </a:r>
            <a:r>
              <a:rPr lang="en-US" dirty="0" err="1"/>
              <a:t>RESPonding</a:t>
            </a:r>
            <a:r>
              <a:rPr lang="en-US" dirty="0"/>
              <a:t> to another jurisdiction’s request. Responding cases are also sometimes called “Incoming UIFSA” cases because they’re sent to us from another jurisdiction.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a:extLst>
              <a:ext uri="{FF2B5EF4-FFF2-40B4-BE49-F238E27FC236}">
                <a16:creationId xmlns:a16="http://schemas.microsoft.com/office/drawing/2014/main" id="{52CEF89E-BC67-F9B0-3B04-4D26EC0C786C}"/>
              </a:ext>
            </a:extLst>
          </p:cNvPr>
          <p:cNvSpPr>
            <a:spLocks noGrp="1"/>
          </p:cNvSpPr>
          <p:nvPr>
            <p:ph type="sldNum" sz="quarter" idx="5"/>
          </p:nvPr>
        </p:nvSpPr>
        <p:spPr/>
        <p:txBody>
          <a:bodyPr/>
          <a:lstStyle/>
          <a:p>
            <a:fld id="{922F4E3B-3BEA-4139-8D81-7C722372B39D}" type="slidenum">
              <a:rPr lang="en-US" smtClean="0"/>
              <a:t>8</a:t>
            </a:fld>
            <a:endParaRPr lang="en-US"/>
          </a:p>
        </p:txBody>
      </p:sp>
    </p:spTree>
    <p:extLst>
      <p:ext uri="{BB962C8B-B14F-4D97-AF65-F5344CB8AC3E}">
        <p14:creationId xmlns:p14="http://schemas.microsoft.com/office/powerpoint/2010/main" val="300919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27D84-3CD6-64AB-E022-E07B551C9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BE3D1-0E71-9991-459C-EB1D246E2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615834-D3DE-7BE6-59E1-224028A4A8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“C8C” screen, which nickname comes from the last 3 digits of the alpha-numeric identifier of the “Update Case” screen that appears in the upper left corner. Each screen in ISETS has a unique identifier assigned to it. On this screenshot, you can see that “RESP” has been entered in the Interstate field for this case so we know that the case is an intergovernmental case and that we are responding to a request from another jurisdiction.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2C094399-93C3-1F9C-3D2C-DBF6541104D6}"/>
              </a:ext>
            </a:extLst>
          </p:cNvPr>
          <p:cNvSpPr>
            <a:spLocks noGrp="1"/>
          </p:cNvSpPr>
          <p:nvPr>
            <p:ph type="sldNum" sz="quarter" idx="5"/>
          </p:nvPr>
        </p:nvSpPr>
        <p:spPr/>
        <p:txBody>
          <a:bodyPr/>
          <a:lstStyle/>
          <a:p>
            <a:fld id="{922F4E3B-3BEA-4139-8D81-7C722372B39D}" type="slidenum">
              <a:rPr lang="en-US" smtClean="0"/>
              <a:t>9</a:t>
            </a:fld>
            <a:endParaRPr lang="en-US"/>
          </a:p>
        </p:txBody>
      </p:sp>
    </p:spTree>
    <p:extLst>
      <p:ext uri="{BB962C8B-B14F-4D97-AF65-F5344CB8AC3E}">
        <p14:creationId xmlns:p14="http://schemas.microsoft.com/office/powerpoint/2010/main" val="54039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C9E1F-433A-C976-086D-AAC826E08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5AAD1-381D-12F7-E9F7-55BC5FDC34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44700-EDF9-4B0D-5B06-B8ADCF3B22FD}"/>
              </a:ext>
            </a:extLst>
          </p:cNvPr>
          <p:cNvSpPr>
            <a:spLocks noGrp="1"/>
          </p:cNvSpPr>
          <p:nvPr>
            <p:ph type="body" idx="1"/>
          </p:nvPr>
        </p:nvSpPr>
        <p:spPr/>
        <p:txBody>
          <a:bodyPr/>
          <a:lstStyle/>
          <a:p>
            <a:r>
              <a:rPr lang="en-US" dirty="0"/>
              <a:t>Intergovernmental scenario to show how to find the Interstate code in ISETS and also how to enter another State’s order using the original cause number instead of an Indiana cause number. A local cause number would not be needed in ISETS for this case because it will not be going to court in Indiana. </a:t>
            </a:r>
          </a:p>
          <a:p>
            <a:endParaRPr lang="en-US" dirty="0"/>
          </a:p>
          <a:p>
            <a:r>
              <a:rPr lang="en-US" dirty="0"/>
              <a:t>Local cause numbers do not need to be assigned to cases to be entered into ISETS. ISETS is a IV-D program tracking system used to track all actions taken on child support cases, not a court system. Local cause numbers only need to be assigned if the case will be heard in a local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en-US" dirty="0"/>
          </a:p>
        </p:txBody>
      </p:sp>
      <p:sp>
        <p:nvSpPr>
          <p:cNvPr id="4" name="Slide Number Placeholder 3">
            <a:extLst>
              <a:ext uri="{FF2B5EF4-FFF2-40B4-BE49-F238E27FC236}">
                <a16:creationId xmlns:a16="http://schemas.microsoft.com/office/drawing/2014/main" id="{16432562-6616-A243-3226-7E3054DAF8FE}"/>
              </a:ext>
            </a:extLst>
          </p:cNvPr>
          <p:cNvSpPr>
            <a:spLocks noGrp="1"/>
          </p:cNvSpPr>
          <p:nvPr>
            <p:ph type="sldNum" sz="quarter" idx="5"/>
          </p:nvPr>
        </p:nvSpPr>
        <p:spPr/>
        <p:txBody>
          <a:bodyPr/>
          <a:lstStyle/>
          <a:p>
            <a:fld id="{922F4E3B-3BEA-4139-8D81-7C722372B39D}" type="slidenum">
              <a:rPr lang="en-US" smtClean="0"/>
              <a:t>10</a:t>
            </a:fld>
            <a:endParaRPr lang="en-US"/>
          </a:p>
        </p:txBody>
      </p:sp>
    </p:spTree>
    <p:extLst>
      <p:ext uri="{BB962C8B-B14F-4D97-AF65-F5344CB8AC3E}">
        <p14:creationId xmlns:p14="http://schemas.microsoft.com/office/powerpoint/2010/main" val="52274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B374-379F-8997-99B6-2A31716170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725AC9-F633-79B6-E707-951B26F54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0C2CF8-0AD1-F226-5CD7-75A2E5BC9BA0}"/>
              </a:ext>
            </a:extLst>
          </p:cNvPr>
          <p:cNvSpPr>
            <a:spLocks noGrp="1"/>
          </p:cNvSpPr>
          <p:nvPr>
            <p:ph type="dt" sz="half" idx="10"/>
          </p:nvPr>
        </p:nvSpPr>
        <p:spPr/>
        <p:txBody>
          <a:bodyPr/>
          <a:lstStyle/>
          <a:p>
            <a:fld id="{E0FF8860-733E-4947-9B12-5AFB52E46922}" type="datetimeFigureOut">
              <a:rPr lang="en-US" smtClean="0"/>
              <a:t>2/18/2026</a:t>
            </a:fld>
            <a:endParaRPr lang="en-US"/>
          </a:p>
        </p:txBody>
      </p:sp>
      <p:sp>
        <p:nvSpPr>
          <p:cNvPr id="5" name="Footer Placeholder 4">
            <a:extLst>
              <a:ext uri="{FF2B5EF4-FFF2-40B4-BE49-F238E27FC236}">
                <a16:creationId xmlns:a16="http://schemas.microsoft.com/office/drawing/2014/main" id="{ADA6341D-0A51-39EA-B9AA-8C4CF7EC0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4876C-3DA8-86CE-51B2-E28296AD84C4}"/>
              </a:ext>
            </a:extLst>
          </p:cNvPr>
          <p:cNvSpPr>
            <a:spLocks noGrp="1"/>
          </p:cNvSpPr>
          <p:nvPr>
            <p:ph type="sldNum" sz="quarter" idx="12"/>
          </p:nvPr>
        </p:nvSpPr>
        <p:spPr/>
        <p:txBody>
          <a:bodyPr/>
          <a:lstStyle/>
          <a:p>
            <a:fld id="{CC15D6ED-2306-4667-A8EC-644C74E9C8A8}" type="slidenum">
              <a:rPr lang="en-US" smtClean="0"/>
              <a:t>‹#›</a:t>
            </a:fld>
            <a:endParaRPr lang="en-US"/>
          </a:p>
        </p:txBody>
      </p:sp>
    </p:spTree>
    <p:extLst>
      <p:ext uri="{BB962C8B-B14F-4D97-AF65-F5344CB8AC3E}">
        <p14:creationId xmlns:p14="http://schemas.microsoft.com/office/powerpoint/2010/main" val="408377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EF54-A840-C724-36CE-FB248451AA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A2B50-262A-2A74-A3C9-FF0F03A3A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2AB15-3018-149A-2406-345B088FD973}"/>
              </a:ext>
            </a:extLst>
          </p:cNvPr>
          <p:cNvSpPr>
            <a:spLocks noGrp="1"/>
          </p:cNvSpPr>
          <p:nvPr>
            <p:ph type="dt" sz="half" idx="10"/>
          </p:nvPr>
        </p:nvSpPr>
        <p:spPr/>
        <p:txBody>
          <a:bodyPr/>
          <a:lstStyle/>
          <a:p>
            <a:fld id="{E0FF8860-733E-4947-9B12-5AFB52E46922}" type="datetimeFigureOut">
              <a:rPr lang="en-US" smtClean="0"/>
              <a:t>2/18/2026</a:t>
            </a:fld>
            <a:endParaRPr lang="en-US"/>
          </a:p>
        </p:txBody>
      </p:sp>
      <p:sp>
        <p:nvSpPr>
          <p:cNvPr id="5" name="Footer Placeholder 4">
            <a:extLst>
              <a:ext uri="{FF2B5EF4-FFF2-40B4-BE49-F238E27FC236}">
                <a16:creationId xmlns:a16="http://schemas.microsoft.com/office/drawing/2014/main" id="{62653EA4-054C-A158-5ED3-C5B9B1645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5D13B-FBF6-B1F8-9D8D-6137C1AA2C53}"/>
              </a:ext>
            </a:extLst>
          </p:cNvPr>
          <p:cNvSpPr>
            <a:spLocks noGrp="1"/>
          </p:cNvSpPr>
          <p:nvPr>
            <p:ph type="sldNum" sz="quarter" idx="12"/>
          </p:nvPr>
        </p:nvSpPr>
        <p:spPr/>
        <p:txBody>
          <a:bodyPr/>
          <a:lstStyle/>
          <a:p>
            <a:fld id="{CC15D6ED-2306-4667-A8EC-644C74E9C8A8}" type="slidenum">
              <a:rPr lang="en-US" smtClean="0"/>
              <a:t>‹#›</a:t>
            </a:fld>
            <a:endParaRPr lang="en-US"/>
          </a:p>
        </p:txBody>
      </p:sp>
    </p:spTree>
    <p:extLst>
      <p:ext uri="{BB962C8B-B14F-4D97-AF65-F5344CB8AC3E}">
        <p14:creationId xmlns:p14="http://schemas.microsoft.com/office/powerpoint/2010/main" val="231477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90518D-FBEF-982C-48E7-FAF596639A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2E62EE-60FF-96A7-29F9-C82DCEDE51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41807-9AC0-26F0-78F2-EAF83EB3828A}"/>
              </a:ext>
            </a:extLst>
          </p:cNvPr>
          <p:cNvSpPr>
            <a:spLocks noGrp="1"/>
          </p:cNvSpPr>
          <p:nvPr>
            <p:ph type="dt" sz="half" idx="10"/>
          </p:nvPr>
        </p:nvSpPr>
        <p:spPr/>
        <p:txBody>
          <a:bodyPr/>
          <a:lstStyle/>
          <a:p>
            <a:fld id="{E0FF8860-733E-4947-9B12-5AFB52E46922}" type="datetimeFigureOut">
              <a:rPr lang="en-US" smtClean="0"/>
              <a:t>2/18/2026</a:t>
            </a:fld>
            <a:endParaRPr lang="en-US"/>
          </a:p>
        </p:txBody>
      </p:sp>
      <p:sp>
        <p:nvSpPr>
          <p:cNvPr id="5" name="Footer Placeholder 4">
            <a:extLst>
              <a:ext uri="{FF2B5EF4-FFF2-40B4-BE49-F238E27FC236}">
                <a16:creationId xmlns:a16="http://schemas.microsoft.com/office/drawing/2014/main" id="{BC9E3AC1-66D9-FD85-C5F7-F459AF9EA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39C27-7CAB-00D6-CFB1-B0D5711D2C96}"/>
              </a:ext>
            </a:extLst>
          </p:cNvPr>
          <p:cNvSpPr>
            <a:spLocks noGrp="1"/>
          </p:cNvSpPr>
          <p:nvPr>
            <p:ph type="sldNum" sz="quarter" idx="12"/>
          </p:nvPr>
        </p:nvSpPr>
        <p:spPr/>
        <p:txBody>
          <a:bodyPr/>
          <a:lstStyle/>
          <a:p>
            <a:fld id="{CC15D6ED-2306-4667-A8EC-644C74E9C8A8}" type="slidenum">
              <a:rPr lang="en-US" smtClean="0"/>
              <a:t>‹#›</a:t>
            </a:fld>
            <a:endParaRPr lang="en-US"/>
          </a:p>
        </p:txBody>
      </p:sp>
    </p:spTree>
    <p:extLst>
      <p:ext uri="{BB962C8B-B14F-4D97-AF65-F5344CB8AC3E}">
        <p14:creationId xmlns:p14="http://schemas.microsoft.com/office/powerpoint/2010/main" val="423668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bg>
      <p:bgPr>
        <a:gradFill>
          <a:gsLst>
            <a:gs pos="0">
              <a:srgbClr val="F6F4EE"/>
            </a:gs>
            <a:gs pos="75000">
              <a:srgbClr val="DCD6C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52B8DF4-B011-9B79-B0F8-82EEF690D773}"/>
              </a:ext>
            </a:extLst>
          </p:cNvPr>
          <p:cNvSpPr>
            <a:spLocks noGrp="1"/>
          </p:cNvSpPr>
          <p:nvPr>
            <p:ph type="sldNum" sz="quarter" idx="12"/>
          </p:nvPr>
        </p:nvSpPr>
        <p:spPr>
          <a:xfrm>
            <a:off x="5585749" y="6235567"/>
            <a:ext cx="1020501" cy="365125"/>
          </a:xfrm>
          <a:prstGeom prst="rect">
            <a:avLst/>
          </a:prstGeom>
        </p:spPr>
        <p:txBody>
          <a:bodyPr/>
          <a:lstStyle>
            <a:lvl1pPr algn="ctr">
              <a:defRPr sz="1600">
                <a:solidFill>
                  <a:schemeClr val="tx1"/>
                </a:solidFill>
              </a:defRPr>
            </a:lvl1pPr>
          </a:lstStyle>
          <a:p>
            <a:fld id="{EDB8985B-A4FC-49B0-8D80-05D3008B0DED}" type="slidenum">
              <a:rPr lang="en-US" smtClean="0"/>
              <a:pPr/>
              <a:t>‹#›</a:t>
            </a:fld>
            <a:endParaRPr lang="en-US" sz="1600" dirty="0"/>
          </a:p>
        </p:txBody>
      </p:sp>
      <p:pic>
        <p:nvPicPr>
          <p:cNvPr id="4" name="Picture 3" descr="A picture containing toy, doll, vector graphics, clipart&#10;&#10;AI-generated content may be incorrect.">
            <a:extLst>
              <a:ext uri="{FF2B5EF4-FFF2-40B4-BE49-F238E27FC236}">
                <a16:creationId xmlns:a16="http://schemas.microsoft.com/office/drawing/2014/main" id="{E1ED6F11-A8EE-7EAA-3936-132B04710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6987" y="5258013"/>
            <a:ext cx="2198530" cy="1238505"/>
          </a:xfrm>
          <a:prstGeom prst="rect">
            <a:avLst/>
          </a:prstGeom>
          <a:effectLst>
            <a:outerShdw blurRad="50800" dist="25400" dir="2700000" algn="tl" rotWithShape="0">
              <a:prstClr val="black">
                <a:alpha val="55000"/>
              </a:prstClr>
            </a:outerShdw>
          </a:effectLst>
        </p:spPr>
      </p:pic>
      <p:sp>
        <p:nvSpPr>
          <p:cNvPr id="5" name="Slide Number Placeholder 5">
            <a:extLst>
              <a:ext uri="{FF2B5EF4-FFF2-40B4-BE49-F238E27FC236}">
                <a16:creationId xmlns:a16="http://schemas.microsoft.com/office/drawing/2014/main" id="{960B2C11-0223-013F-7749-06F66EDF20B6}"/>
              </a:ext>
            </a:extLst>
          </p:cNvPr>
          <p:cNvSpPr txBox="1">
            <a:spLocks/>
          </p:cNvSpPr>
          <p:nvPr userDrawn="1"/>
        </p:nvSpPr>
        <p:spPr>
          <a:xfrm>
            <a:off x="300940" y="6235567"/>
            <a:ext cx="3923818"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t>Indiana Department of Child Services</a:t>
            </a:r>
          </a:p>
        </p:txBody>
      </p:sp>
    </p:spTree>
    <p:extLst>
      <p:ext uri="{BB962C8B-B14F-4D97-AF65-F5344CB8AC3E}">
        <p14:creationId xmlns:p14="http://schemas.microsoft.com/office/powerpoint/2010/main" val="323859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BB1F-8D4B-5858-AFA9-1CFFAB381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83348E-374D-F6AC-E8C4-E676D78CBD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A59B3-7669-9500-AF2C-76840BD039E0}"/>
              </a:ext>
            </a:extLst>
          </p:cNvPr>
          <p:cNvSpPr>
            <a:spLocks noGrp="1"/>
          </p:cNvSpPr>
          <p:nvPr>
            <p:ph type="dt" sz="half" idx="10"/>
          </p:nvPr>
        </p:nvSpPr>
        <p:spPr/>
        <p:txBody>
          <a:bodyPr/>
          <a:lstStyle/>
          <a:p>
            <a:fld id="{E0FF8860-733E-4947-9B12-5AFB52E46922}" type="datetimeFigureOut">
              <a:rPr lang="en-US" smtClean="0"/>
              <a:t>2/18/2026</a:t>
            </a:fld>
            <a:endParaRPr lang="en-US"/>
          </a:p>
        </p:txBody>
      </p:sp>
      <p:sp>
        <p:nvSpPr>
          <p:cNvPr id="5" name="Footer Placeholder 4">
            <a:extLst>
              <a:ext uri="{FF2B5EF4-FFF2-40B4-BE49-F238E27FC236}">
                <a16:creationId xmlns:a16="http://schemas.microsoft.com/office/drawing/2014/main" id="{C12F05DD-D4C3-40CA-B152-C9919F703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3AA9C-B7E4-20EA-C3AA-C503DC3E6AF9}"/>
              </a:ext>
            </a:extLst>
          </p:cNvPr>
          <p:cNvSpPr>
            <a:spLocks noGrp="1"/>
          </p:cNvSpPr>
          <p:nvPr>
            <p:ph type="sldNum" sz="quarter" idx="12"/>
          </p:nvPr>
        </p:nvSpPr>
        <p:spPr/>
        <p:txBody>
          <a:bodyPr/>
          <a:lstStyle/>
          <a:p>
            <a:fld id="{CC15D6ED-2306-4667-A8EC-644C74E9C8A8}" type="slidenum">
              <a:rPr lang="en-US" smtClean="0"/>
              <a:t>‹#›</a:t>
            </a:fld>
            <a:endParaRPr lang="en-US"/>
          </a:p>
        </p:txBody>
      </p:sp>
    </p:spTree>
    <p:extLst>
      <p:ext uri="{BB962C8B-B14F-4D97-AF65-F5344CB8AC3E}">
        <p14:creationId xmlns:p14="http://schemas.microsoft.com/office/powerpoint/2010/main" val="378141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5D12-3AAC-AA54-2B5F-5C3F45B66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D7723A-0DC6-D6CE-9036-6387EDAB84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C41E7-F446-52EC-A258-3D3ECF4E9DEF}"/>
              </a:ext>
            </a:extLst>
          </p:cNvPr>
          <p:cNvSpPr>
            <a:spLocks noGrp="1"/>
          </p:cNvSpPr>
          <p:nvPr>
            <p:ph type="dt" sz="half" idx="10"/>
          </p:nvPr>
        </p:nvSpPr>
        <p:spPr/>
        <p:txBody>
          <a:bodyPr/>
          <a:lstStyle/>
          <a:p>
            <a:fld id="{E0FF8860-733E-4947-9B12-5AFB52E46922}" type="datetimeFigureOut">
              <a:rPr lang="en-US" smtClean="0"/>
              <a:t>2/18/2026</a:t>
            </a:fld>
            <a:endParaRPr lang="en-US"/>
          </a:p>
        </p:txBody>
      </p:sp>
      <p:sp>
        <p:nvSpPr>
          <p:cNvPr id="5" name="Footer Placeholder 4">
            <a:extLst>
              <a:ext uri="{FF2B5EF4-FFF2-40B4-BE49-F238E27FC236}">
                <a16:creationId xmlns:a16="http://schemas.microsoft.com/office/drawing/2014/main" id="{E5E6C94D-FADE-4C9B-925A-837F801B9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1FC6E-89C3-19A6-7402-D4297B7CF4DA}"/>
              </a:ext>
            </a:extLst>
          </p:cNvPr>
          <p:cNvSpPr>
            <a:spLocks noGrp="1"/>
          </p:cNvSpPr>
          <p:nvPr>
            <p:ph type="sldNum" sz="quarter" idx="12"/>
          </p:nvPr>
        </p:nvSpPr>
        <p:spPr/>
        <p:txBody>
          <a:bodyPr/>
          <a:lstStyle/>
          <a:p>
            <a:fld id="{CC15D6ED-2306-4667-A8EC-644C74E9C8A8}" type="slidenum">
              <a:rPr lang="en-US" smtClean="0"/>
              <a:t>‹#›</a:t>
            </a:fld>
            <a:endParaRPr lang="en-US"/>
          </a:p>
        </p:txBody>
      </p:sp>
    </p:spTree>
    <p:extLst>
      <p:ext uri="{BB962C8B-B14F-4D97-AF65-F5344CB8AC3E}">
        <p14:creationId xmlns:p14="http://schemas.microsoft.com/office/powerpoint/2010/main" val="239332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4AEC-7A71-E28F-1EEE-C1D2977A0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78E8C8-518D-5874-F52D-47610E653D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F30127-0C00-0842-28EF-35F5DBB539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2BAD96-0BB1-5E53-B304-66925DF136C2}"/>
              </a:ext>
            </a:extLst>
          </p:cNvPr>
          <p:cNvSpPr>
            <a:spLocks noGrp="1"/>
          </p:cNvSpPr>
          <p:nvPr>
            <p:ph type="dt" sz="half" idx="10"/>
          </p:nvPr>
        </p:nvSpPr>
        <p:spPr/>
        <p:txBody>
          <a:bodyPr/>
          <a:lstStyle/>
          <a:p>
            <a:fld id="{E0FF8860-733E-4947-9B12-5AFB52E46922}" type="datetimeFigureOut">
              <a:rPr lang="en-US" smtClean="0"/>
              <a:t>2/18/2026</a:t>
            </a:fld>
            <a:endParaRPr lang="en-US"/>
          </a:p>
        </p:txBody>
      </p:sp>
      <p:sp>
        <p:nvSpPr>
          <p:cNvPr id="6" name="Footer Placeholder 5">
            <a:extLst>
              <a:ext uri="{FF2B5EF4-FFF2-40B4-BE49-F238E27FC236}">
                <a16:creationId xmlns:a16="http://schemas.microsoft.com/office/drawing/2014/main" id="{8B09DFB8-B45C-7463-5E8E-631259C29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364CA4-30CF-AD11-03CE-B2D7C5CE8653}"/>
              </a:ext>
            </a:extLst>
          </p:cNvPr>
          <p:cNvSpPr>
            <a:spLocks noGrp="1"/>
          </p:cNvSpPr>
          <p:nvPr>
            <p:ph type="sldNum" sz="quarter" idx="12"/>
          </p:nvPr>
        </p:nvSpPr>
        <p:spPr/>
        <p:txBody>
          <a:bodyPr/>
          <a:lstStyle/>
          <a:p>
            <a:fld id="{CC15D6ED-2306-4667-A8EC-644C74E9C8A8}" type="slidenum">
              <a:rPr lang="en-US" smtClean="0"/>
              <a:t>‹#›</a:t>
            </a:fld>
            <a:endParaRPr lang="en-US"/>
          </a:p>
        </p:txBody>
      </p:sp>
    </p:spTree>
    <p:extLst>
      <p:ext uri="{BB962C8B-B14F-4D97-AF65-F5344CB8AC3E}">
        <p14:creationId xmlns:p14="http://schemas.microsoft.com/office/powerpoint/2010/main" val="146192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7CF9-2C73-B9DA-64F7-C05824CFBE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125CD7-FC67-8262-F108-1FB89B2920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A6B1E8-34B3-761F-A2A7-7FB8BD59CC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D35285-C419-8484-22B5-C48D39F59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E8C8ED-9E77-2CAF-D634-EE38D942C4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D5182-0B40-E6C8-2EE1-1D1EBFC88ED4}"/>
              </a:ext>
            </a:extLst>
          </p:cNvPr>
          <p:cNvSpPr>
            <a:spLocks noGrp="1"/>
          </p:cNvSpPr>
          <p:nvPr>
            <p:ph type="dt" sz="half" idx="10"/>
          </p:nvPr>
        </p:nvSpPr>
        <p:spPr/>
        <p:txBody>
          <a:bodyPr/>
          <a:lstStyle/>
          <a:p>
            <a:fld id="{E0FF8860-733E-4947-9B12-5AFB52E46922}" type="datetimeFigureOut">
              <a:rPr lang="en-US" smtClean="0"/>
              <a:t>2/18/2026</a:t>
            </a:fld>
            <a:endParaRPr lang="en-US"/>
          </a:p>
        </p:txBody>
      </p:sp>
      <p:sp>
        <p:nvSpPr>
          <p:cNvPr id="8" name="Footer Placeholder 7">
            <a:extLst>
              <a:ext uri="{FF2B5EF4-FFF2-40B4-BE49-F238E27FC236}">
                <a16:creationId xmlns:a16="http://schemas.microsoft.com/office/drawing/2014/main" id="{6BBA8533-A5CA-0623-C278-4C1827ECC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ADC74-7352-5ADB-6F46-E120ADD2207D}"/>
              </a:ext>
            </a:extLst>
          </p:cNvPr>
          <p:cNvSpPr>
            <a:spLocks noGrp="1"/>
          </p:cNvSpPr>
          <p:nvPr>
            <p:ph type="sldNum" sz="quarter" idx="12"/>
          </p:nvPr>
        </p:nvSpPr>
        <p:spPr/>
        <p:txBody>
          <a:bodyPr/>
          <a:lstStyle/>
          <a:p>
            <a:fld id="{CC15D6ED-2306-4667-A8EC-644C74E9C8A8}" type="slidenum">
              <a:rPr lang="en-US" smtClean="0"/>
              <a:t>‹#›</a:t>
            </a:fld>
            <a:endParaRPr lang="en-US"/>
          </a:p>
        </p:txBody>
      </p:sp>
    </p:spTree>
    <p:extLst>
      <p:ext uri="{BB962C8B-B14F-4D97-AF65-F5344CB8AC3E}">
        <p14:creationId xmlns:p14="http://schemas.microsoft.com/office/powerpoint/2010/main" val="5290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6B73-5C5B-424B-B96B-1234FB8329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B39112-3B7C-C950-5E51-D06212E1723A}"/>
              </a:ext>
            </a:extLst>
          </p:cNvPr>
          <p:cNvSpPr>
            <a:spLocks noGrp="1"/>
          </p:cNvSpPr>
          <p:nvPr>
            <p:ph type="dt" sz="half" idx="10"/>
          </p:nvPr>
        </p:nvSpPr>
        <p:spPr/>
        <p:txBody>
          <a:bodyPr/>
          <a:lstStyle/>
          <a:p>
            <a:fld id="{E0FF8860-733E-4947-9B12-5AFB52E46922}" type="datetimeFigureOut">
              <a:rPr lang="en-US" smtClean="0"/>
              <a:t>2/18/2026</a:t>
            </a:fld>
            <a:endParaRPr lang="en-US"/>
          </a:p>
        </p:txBody>
      </p:sp>
      <p:sp>
        <p:nvSpPr>
          <p:cNvPr id="4" name="Footer Placeholder 3">
            <a:extLst>
              <a:ext uri="{FF2B5EF4-FFF2-40B4-BE49-F238E27FC236}">
                <a16:creationId xmlns:a16="http://schemas.microsoft.com/office/drawing/2014/main" id="{1A51D93B-DFE9-4129-0E35-3A077BE65D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B9CF77-40DE-8937-9108-F83212B0E271}"/>
              </a:ext>
            </a:extLst>
          </p:cNvPr>
          <p:cNvSpPr>
            <a:spLocks noGrp="1"/>
          </p:cNvSpPr>
          <p:nvPr>
            <p:ph type="sldNum" sz="quarter" idx="12"/>
          </p:nvPr>
        </p:nvSpPr>
        <p:spPr/>
        <p:txBody>
          <a:bodyPr/>
          <a:lstStyle/>
          <a:p>
            <a:fld id="{CC15D6ED-2306-4667-A8EC-644C74E9C8A8}" type="slidenum">
              <a:rPr lang="en-US" smtClean="0"/>
              <a:t>‹#›</a:t>
            </a:fld>
            <a:endParaRPr lang="en-US"/>
          </a:p>
        </p:txBody>
      </p:sp>
    </p:spTree>
    <p:extLst>
      <p:ext uri="{BB962C8B-B14F-4D97-AF65-F5344CB8AC3E}">
        <p14:creationId xmlns:p14="http://schemas.microsoft.com/office/powerpoint/2010/main" val="198700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D0E9C1-371A-9ECA-3F14-58402C4B9847}"/>
              </a:ext>
            </a:extLst>
          </p:cNvPr>
          <p:cNvSpPr>
            <a:spLocks noGrp="1"/>
          </p:cNvSpPr>
          <p:nvPr>
            <p:ph type="dt" sz="half" idx="10"/>
          </p:nvPr>
        </p:nvSpPr>
        <p:spPr/>
        <p:txBody>
          <a:bodyPr/>
          <a:lstStyle/>
          <a:p>
            <a:fld id="{E0FF8860-733E-4947-9B12-5AFB52E46922}" type="datetimeFigureOut">
              <a:rPr lang="en-US" smtClean="0"/>
              <a:t>2/18/2026</a:t>
            </a:fld>
            <a:endParaRPr lang="en-US"/>
          </a:p>
        </p:txBody>
      </p:sp>
      <p:sp>
        <p:nvSpPr>
          <p:cNvPr id="3" name="Footer Placeholder 2">
            <a:extLst>
              <a:ext uri="{FF2B5EF4-FFF2-40B4-BE49-F238E27FC236}">
                <a16:creationId xmlns:a16="http://schemas.microsoft.com/office/drawing/2014/main" id="{A6061695-71BB-3D9B-9361-6B72EDD647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909574-BA4C-1D77-9A61-EBF35FE23F23}"/>
              </a:ext>
            </a:extLst>
          </p:cNvPr>
          <p:cNvSpPr>
            <a:spLocks noGrp="1"/>
          </p:cNvSpPr>
          <p:nvPr>
            <p:ph type="sldNum" sz="quarter" idx="12"/>
          </p:nvPr>
        </p:nvSpPr>
        <p:spPr/>
        <p:txBody>
          <a:bodyPr/>
          <a:lstStyle/>
          <a:p>
            <a:fld id="{CC15D6ED-2306-4667-A8EC-644C74E9C8A8}" type="slidenum">
              <a:rPr lang="en-US" smtClean="0"/>
              <a:t>‹#›</a:t>
            </a:fld>
            <a:endParaRPr lang="en-US"/>
          </a:p>
        </p:txBody>
      </p:sp>
    </p:spTree>
    <p:extLst>
      <p:ext uri="{BB962C8B-B14F-4D97-AF65-F5344CB8AC3E}">
        <p14:creationId xmlns:p14="http://schemas.microsoft.com/office/powerpoint/2010/main" val="6897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963F-6CFA-1C1F-3A2F-6031BA6C9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81174C-1469-926C-8D6E-FC299A266D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C722E-80AD-EE02-F2B1-B5EFBEFE3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24321-4ACF-465E-CE93-76CAF3F6D4DA}"/>
              </a:ext>
            </a:extLst>
          </p:cNvPr>
          <p:cNvSpPr>
            <a:spLocks noGrp="1"/>
          </p:cNvSpPr>
          <p:nvPr>
            <p:ph type="dt" sz="half" idx="10"/>
          </p:nvPr>
        </p:nvSpPr>
        <p:spPr/>
        <p:txBody>
          <a:bodyPr/>
          <a:lstStyle/>
          <a:p>
            <a:fld id="{E0FF8860-733E-4947-9B12-5AFB52E46922}" type="datetimeFigureOut">
              <a:rPr lang="en-US" smtClean="0"/>
              <a:t>2/18/2026</a:t>
            </a:fld>
            <a:endParaRPr lang="en-US"/>
          </a:p>
        </p:txBody>
      </p:sp>
      <p:sp>
        <p:nvSpPr>
          <p:cNvPr id="6" name="Footer Placeholder 5">
            <a:extLst>
              <a:ext uri="{FF2B5EF4-FFF2-40B4-BE49-F238E27FC236}">
                <a16:creationId xmlns:a16="http://schemas.microsoft.com/office/drawing/2014/main" id="{91B8BAAE-D106-6C9A-61F9-F37602100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96DC6-EAC8-4A89-02DC-4F734DA57BD4}"/>
              </a:ext>
            </a:extLst>
          </p:cNvPr>
          <p:cNvSpPr>
            <a:spLocks noGrp="1"/>
          </p:cNvSpPr>
          <p:nvPr>
            <p:ph type="sldNum" sz="quarter" idx="12"/>
          </p:nvPr>
        </p:nvSpPr>
        <p:spPr/>
        <p:txBody>
          <a:bodyPr/>
          <a:lstStyle/>
          <a:p>
            <a:fld id="{CC15D6ED-2306-4667-A8EC-644C74E9C8A8}" type="slidenum">
              <a:rPr lang="en-US" smtClean="0"/>
              <a:t>‹#›</a:t>
            </a:fld>
            <a:endParaRPr lang="en-US"/>
          </a:p>
        </p:txBody>
      </p:sp>
    </p:spTree>
    <p:extLst>
      <p:ext uri="{BB962C8B-B14F-4D97-AF65-F5344CB8AC3E}">
        <p14:creationId xmlns:p14="http://schemas.microsoft.com/office/powerpoint/2010/main" val="319193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C536-9D5E-094C-192E-1332528D26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4DF16C-E413-F5B7-A147-7B54576E88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A4DAF9-C20F-632E-C8C2-056EDCD94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2BDFAC-FF77-6D2B-35D7-B38C04BA32B6}"/>
              </a:ext>
            </a:extLst>
          </p:cNvPr>
          <p:cNvSpPr>
            <a:spLocks noGrp="1"/>
          </p:cNvSpPr>
          <p:nvPr>
            <p:ph type="dt" sz="half" idx="10"/>
          </p:nvPr>
        </p:nvSpPr>
        <p:spPr/>
        <p:txBody>
          <a:bodyPr/>
          <a:lstStyle/>
          <a:p>
            <a:fld id="{E0FF8860-733E-4947-9B12-5AFB52E46922}" type="datetimeFigureOut">
              <a:rPr lang="en-US" smtClean="0"/>
              <a:t>2/18/2026</a:t>
            </a:fld>
            <a:endParaRPr lang="en-US"/>
          </a:p>
        </p:txBody>
      </p:sp>
      <p:sp>
        <p:nvSpPr>
          <p:cNvPr id="6" name="Footer Placeholder 5">
            <a:extLst>
              <a:ext uri="{FF2B5EF4-FFF2-40B4-BE49-F238E27FC236}">
                <a16:creationId xmlns:a16="http://schemas.microsoft.com/office/drawing/2014/main" id="{3FBF7834-A420-22CC-52DB-7D405C1E9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1BEE5F-C993-A7E8-9067-F135F3C342D3}"/>
              </a:ext>
            </a:extLst>
          </p:cNvPr>
          <p:cNvSpPr>
            <a:spLocks noGrp="1"/>
          </p:cNvSpPr>
          <p:nvPr>
            <p:ph type="sldNum" sz="quarter" idx="12"/>
          </p:nvPr>
        </p:nvSpPr>
        <p:spPr/>
        <p:txBody>
          <a:bodyPr/>
          <a:lstStyle/>
          <a:p>
            <a:fld id="{CC15D6ED-2306-4667-A8EC-644C74E9C8A8}" type="slidenum">
              <a:rPr lang="en-US" smtClean="0"/>
              <a:t>‹#›</a:t>
            </a:fld>
            <a:endParaRPr lang="en-US"/>
          </a:p>
        </p:txBody>
      </p:sp>
    </p:spTree>
    <p:extLst>
      <p:ext uri="{BB962C8B-B14F-4D97-AF65-F5344CB8AC3E}">
        <p14:creationId xmlns:p14="http://schemas.microsoft.com/office/powerpoint/2010/main" val="182750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BB2AF-E1A9-5809-0867-B74305CDA4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053B5A-8E63-B806-C6A8-BE0420145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A04C8-2E6E-F813-676A-7D0786123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F8860-733E-4947-9B12-5AFB52E46922}" type="datetimeFigureOut">
              <a:rPr lang="en-US" smtClean="0"/>
              <a:t>2/18/2026</a:t>
            </a:fld>
            <a:endParaRPr lang="en-US"/>
          </a:p>
        </p:txBody>
      </p:sp>
      <p:sp>
        <p:nvSpPr>
          <p:cNvPr id="5" name="Footer Placeholder 4">
            <a:extLst>
              <a:ext uri="{FF2B5EF4-FFF2-40B4-BE49-F238E27FC236}">
                <a16:creationId xmlns:a16="http://schemas.microsoft.com/office/drawing/2014/main" id="{A566B1D2-3ACD-BABF-EB41-3534B8206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5C0A7D5-B378-DD1A-28AB-FAD204D6B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15D6ED-2306-4667-A8EC-644C74E9C8A8}" type="slidenum">
              <a:rPr lang="en-US" smtClean="0"/>
              <a:t>‹#›</a:t>
            </a:fld>
            <a:endParaRPr lang="en-US"/>
          </a:p>
        </p:txBody>
      </p:sp>
    </p:spTree>
    <p:extLst>
      <p:ext uri="{BB962C8B-B14F-4D97-AF65-F5344CB8AC3E}">
        <p14:creationId xmlns:p14="http://schemas.microsoft.com/office/powerpoint/2010/main" val="69838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A69B7-6657-58FE-1442-E4F547E31260}"/>
            </a:ext>
          </a:extLst>
        </p:cNvPr>
        <p:cNvGrpSpPr/>
        <p:nvPr/>
      </p:nvGrpSpPr>
      <p:grpSpPr>
        <a:xfrm>
          <a:off x="0" y="0"/>
          <a:ext cx="0" cy="0"/>
          <a:chOff x="0" y="0"/>
          <a:chExt cx="0" cy="0"/>
        </a:xfrm>
      </p:grpSpPr>
      <p:pic>
        <p:nvPicPr>
          <p:cNvPr id="6" name="Picture 5" descr="A picture containing text&#10;&#10;AI-generated content may be incorrect.">
            <a:extLst>
              <a:ext uri="{FF2B5EF4-FFF2-40B4-BE49-F238E27FC236}">
                <a16:creationId xmlns:a16="http://schemas.microsoft.com/office/drawing/2014/main" id="{10C963C3-02FA-5351-39EC-E7B1555D9921}"/>
              </a:ext>
            </a:extLst>
          </p:cNvPr>
          <p:cNvPicPr>
            <a:picLocks noChangeAspect="1"/>
          </p:cNvPicPr>
          <p:nvPr/>
        </p:nvPicPr>
        <p:blipFill>
          <a:blip r:embed="rId2">
            <a:extLst>
              <a:ext uri="{28A0092B-C50C-407E-A947-70E740481C1C}">
                <a14:useLocalDpi xmlns:a14="http://schemas.microsoft.com/office/drawing/2010/main" val="0"/>
              </a:ext>
            </a:extLst>
          </a:blip>
          <a:srcRect l="1575" t="11114" r="7544" b="11032"/>
          <a:stretch>
            <a:fillRect/>
          </a:stretch>
        </p:blipFill>
        <p:spPr>
          <a:xfrm>
            <a:off x="0" y="0"/>
            <a:ext cx="12192000" cy="6858001"/>
          </a:xfrm>
          <a:prstGeom prst="rect">
            <a:avLst/>
          </a:prstGeom>
        </p:spPr>
      </p:pic>
      <p:pic>
        <p:nvPicPr>
          <p:cNvPr id="7" name="Picture 6" descr="A picture containing text&#10;&#10;AI-generated content may be incorrect.">
            <a:extLst>
              <a:ext uri="{FF2B5EF4-FFF2-40B4-BE49-F238E27FC236}">
                <a16:creationId xmlns:a16="http://schemas.microsoft.com/office/drawing/2014/main" id="{E3FC3327-2842-8CD0-0204-69A4DF985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04" y="685510"/>
            <a:ext cx="2968456" cy="5486980"/>
          </a:xfrm>
          <a:prstGeom prst="rect">
            <a:avLst/>
          </a:prstGeom>
          <a:ln w="28575">
            <a:solidFill>
              <a:schemeClr val="bg1"/>
            </a:solidFill>
          </a:ln>
        </p:spPr>
      </p:pic>
      <p:sp>
        <p:nvSpPr>
          <p:cNvPr id="2" name="TextBox 1">
            <a:extLst>
              <a:ext uri="{FF2B5EF4-FFF2-40B4-BE49-F238E27FC236}">
                <a16:creationId xmlns:a16="http://schemas.microsoft.com/office/drawing/2014/main" id="{D845A12D-C760-A8BD-6576-2061F4D0510A}"/>
              </a:ext>
            </a:extLst>
          </p:cNvPr>
          <p:cNvSpPr txBox="1"/>
          <p:nvPr/>
        </p:nvSpPr>
        <p:spPr>
          <a:xfrm>
            <a:off x="4897314" y="520987"/>
            <a:ext cx="6137032" cy="1446550"/>
          </a:xfrm>
          <a:prstGeom prst="rect">
            <a:avLst/>
          </a:prstGeom>
          <a:noFill/>
        </p:spPr>
        <p:txBody>
          <a:bodyPr wrap="square" rtlCol="0">
            <a:spAutoFit/>
          </a:bodyPr>
          <a:lstStyle/>
          <a:p>
            <a:pPr algn="ctr"/>
            <a:r>
              <a:rPr lang="en-US" sz="4400" b="1" dirty="0">
                <a:solidFill>
                  <a:srgbClr val="00498F"/>
                </a:solidFill>
                <a:latin typeface="Segoe UI" panose="020B0502040204020203" pitchFamily="34" charset="0"/>
                <a:ea typeface="Calibri" panose="020F0502020204030204" pitchFamily="34" charset="0"/>
                <a:cs typeface="Segoe UI" panose="020B0502040204020203" pitchFamily="34" charset="0"/>
              </a:rPr>
              <a:t>Child Support for Clerks Spring 2026</a:t>
            </a:r>
          </a:p>
        </p:txBody>
      </p:sp>
      <p:sp>
        <p:nvSpPr>
          <p:cNvPr id="3" name="TextBox 2">
            <a:extLst>
              <a:ext uri="{FF2B5EF4-FFF2-40B4-BE49-F238E27FC236}">
                <a16:creationId xmlns:a16="http://schemas.microsoft.com/office/drawing/2014/main" id="{66E3BE2D-6019-B75C-F145-0B9E82FCBD6E}"/>
              </a:ext>
            </a:extLst>
          </p:cNvPr>
          <p:cNvSpPr txBox="1"/>
          <p:nvPr/>
        </p:nvSpPr>
        <p:spPr>
          <a:xfrm>
            <a:off x="5380892" y="1967537"/>
            <a:ext cx="6685084" cy="369332"/>
          </a:xfrm>
          <a:prstGeom prst="rect">
            <a:avLst/>
          </a:prstGeom>
          <a:noFill/>
        </p:spPr>
        <p:txBody>
          <a:bodyPr wrap="square" rtlCol="0">
            <a:spAutoFit/>
          </a:bodyPr>
          <a:lstStyle/>
          <a:p>
            <a:r>
              <a:rPr lang="en-US" b="1" i="1" dirty="0">
                <a:solidFill>
                  <a:srgbClr val="00498F"/>
                </a:solidFill>
                <a:latin typeface="Segoe UI" panose="020B0502040204020203" pitchFamily="34" charset="0"/>
                <a:ea typeface="Calibri" panose="020F0502020204030204" pitchFamily="34" charset="0"/>
                <a:cs typeface="Segoe UI" panose="020B0502040204020203" pitchFamily="34" charset="0"/>
              </a:rPr>
              <a:t>Presented by Diane Dale, Field Consultant Manager</a:t>
            </a:r>
          </a:p>
        </p:txBody>
      </p:sp>
    </p:spTree>
    <p:extLst>
      <p:ext uri="{BB962C8B-B14F-4D97-AF65-F5344CB8AC3E}">
        <p14:creationId xmlns:p14="http://schemas.microsoft.com/office/powerpoint/2010/main" val="379023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38298-C3A6-FE98-50EB-08EA3E2C80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A828827-26A8-468E-A120-5145DA629861}"/>
              </a:ext>
            </a:extLst>
          </p:cNvPr>
          <p:cNvSpPr txBox="1"/>
          <p:nvPr/>
        </p:nvSpPr>
        <p:spPr>
          <a:xfrm>
            <a:off x="124968" y="2571106"/>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Entering Foreign Support Orders</a:t>
            </a:r>
          </a:p>
        </p:txBody>
      </p:sp>
    </p:spTree>
    <p:extLst>
      <p:ext uri="{BB962C8B-B14F-4D97-AF65-F5344CB8AC3E}">
        <p14:creationId xmlns:p14="http://schemas.microsoft.com/office/powerpoint/2010/main" val="222557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CAA8-C887-0CF2-6E5E-BDD7D152F2E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ADBFAA5-6277-0680-6E0B-A4ABC6CEE0C4}"/>
              </a:ext>
            </a:extLst>
          </p:cNvPr>
          <p:cNvSpPr txBox="1"/>
          <p:nvPr/>
        </p:nvSpPr>
        <p:spPr>
          <a:xfrm>
            <a:off x="1059765" y="1553996"/>
            <a:ext cx="10072468" cy="5324535"/>
          </a:xfrm>
          <a:prstGeom prst="rect">
            <a:avLst/>
          </a:prstGeom>
          <a:noFill/>
        </p:spPr>
        <p:txBody>
          <a:bodyPr wrap="square" rtlCol="0">
            <a:spAutoFit/>
          </a:bodyPr>
          <a:lstStyle/>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Local RS cause numbers are assigned when registering a non-Indiana order for modification, enforcement or both</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JP/DC cause numbers are usually assigned when a request for establishment is received </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Local cause numbers are not assigned when court actions will not take place in Indiana</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Foreign support orders are entered using the foreign cause numbers when court actions take place in another jurisdiction</a:t>
            </a: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a:spcAft>
                <a:spcPts val="1200"/>
              </a:spcAft>
            </a:pPr>
            <a:r>
              <a:rPr lang="en-US" sz="2600" dirty="0">
                <a:latin typeface="Segoe UI" panose="020B0502040204020203" pitchFamily="34" charset="0"/>
                <a:cs typeface="Segoe UI" panose="020B0502040204020203" pitchFamily="34" charset="0"/>
              </a:rPr>
              <a:t> </a:t>
            </a:r>
          </a:p>
        </p:txBody>
      </p:sp>
      <p:sp>
        <p:nvSpPr>
          <p:cNvPr id="4" name="TextBox 3">
            <a:extLst>
              <a:ext uri="{FF2B5EF4-FFF2-40B4-BE49-F238E27FC236}">
                <a16:creationId xmlns:a16="http://schemas.microsoft.com/office/drawing/2014/main" id="{8CA2FB7F-6F9C-49E6-3CF6-419AE5F5A7F8}"/>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Entering Foreign Support Orders</a:t>
            </a:r>
          </a:p>
        </p:txBody>
      </p:sp>
    </p:spTree>
    <p:extLst>
      <p:ext uri="{BB962C8B-B14F-4D97-AF65-F5344CB8AC3E}">
        <p14:creationId xmlns:p14="http://schemas.microsoft.com/office/powerpoint/2010/main" val="308011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9C243-E032-7152-536E-85C5361119A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907F6A-8D81-9E78-4E54-EF3F7C45CE04}"/>
              </a:ext>
            </a:extLst>
          </p:cNvPr>
          <p:cNvSpPr txBox="1"/>
          <p:nvPr/>
        </p:nvSpPr>
        <p:spPr>
          <a:xfrm>
            <a:off x="1059765" y="1553996"/>
            <a:ext cx="10072468" cy="5416868"/>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FL issued a child support order. Custodial Party (CP) and child live in IN. Non-custodial parent (NCP) still lives in FL but is no longer paying support. CP enrolls in IV-D services in IN to enforce the order.</a:t>
            </a: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 enters INIT in Interstate field on ISETS case</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 IV-D sends request for enforcement to FL</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 county Clerk’s Office adds the FL order using the FL cause number</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 county IV-D office monitors case for payments </a:t>
            </a: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a:spcAft>
                <a:spcPts val="1200"/>
              </a:spcAft>
            </a:pPr>
            <a:r>
              <a:rPr lang="en-US" sz="2600" dirty="0">
                <a:latin typeface="Segoe UI" panose="020B0502040204020203" pitchFamily="34" charset="0"/>
                <a:cs typeface="Segoe UI" panose="020B0502040204020203" pitchFamily="34" charset="0"/>
              </a:rPr>
              <a:t> </a:t>
            </a:r>
          </a:p>
        </p:txBody>
      </p:sp>
      <p:sp>
        <p:nvSpPr>
          <p:cNvPr id="4" name="TextBox 3">
            <a:extLst>
              <a:ext uri="{FF2B5EF4-FFF2-40B4-BE49-F238E27FC236}">
                <a16:creationId xmlns:a16="http://schemas.microsoft.com/office/drawing/2014/main" id="{4DDD284E-20D7-ACBC-7E28-2DF39A750208}"/>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Entering Foreign Support Orders</a:t>
            </a:r>
          </a:p>
        </p:txBody>
      </p:sp>
    </p:spTree>
    <p:extLst>
      <p:ext uri="{BB962C8B-B14F-4D97-AF65-F5344CB8AC3E}">
        <p14:creationId xmlns:p14="http://schemas.microsoft.com/office/powerpoint/2010/main" val="425179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39076-7611-0346-5116-7EAFED85608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B8DFB2-A557-8FC2-C58C-ECEC1EF358EB}"/>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Entering Foreign Support Orders</a:t>
            </a:r>
          </a:p>
        </p:txBody>
      </p:sp>
      <p:pic>
        <p:nvPicPr>
          <p:cNvPr id="5" name="Picture 4" descr="A screenshot of a computer&#10;&#10;AI-generated content may be incorrect.">
            <a:extLst>
              <a:ext uri="{FF2B5EF4-FFF2-40B4-BE49-F238E27FC236}">
                <a16:creationId xmlns:a16="http://schemas.microsoft.com/office/drawing/2014/main" id="{75BFBAAA-F1B3-302A-8007-0D796E802A9B}"/>
              </a:ext>
            </a:extLst>
          </p:cNvPr>
          <p:cNvPicPr>
            <a:picLocks noChangeAspect="1"/>
          </p:cNvPicPr>
          <p:nvPr/>
        </p:nvPicPr>
        <p:blipFill>
          <a:blip r:embed="rId3"/>
          <a:srcRect t="14169" b="15440"/>
          <a:stretch>
            <a:fillRect/>
          </a:stretch>
        </p:blipFill>
        <p:spPr>
          <a:xfrm>
            <a:off x="612352" y="1160055"/>
            <a:ext cx="8019288" cy="4635469"/>
          </a:xfrm>
          <a:prstGeom prst="rect">
            <a:avLst/>
          </a:prstGeom>
          <a:effectLst>
            <a:outerShdw blurRad="63500" sx="102000" sy="102000" algn="ctr" rotWithShape="0">
              <a:prstClr val="black">
                <a:alpha val="40000"/>
              </a:prstClr>
            </a:outerShdw>
          </a:effectLst>
        </p:spPr>
      </p:pic>
      <p:sp>
        <p:nvSpPr>
          <p:cNvPr id="3" name="Rectangle 2">
            <a:extLst>
              <a:ext uri="{FF2B5EF4-FFF2-40B4-BE49-F238E27FC236}">
                <a16:creationId xmlns:a16="http://schemas.microsoft.com/office/drawing/2014/main" id="{AB886FE4-1371-DE36-30C7-A66E27677A6A}"/>
              </a:ext>
            </a:extLst>
          </p:cNvPr>
          <p:cNvSpPr/>
          <p:nvPr/>
        </p:nvSpPr>
        <p:spPr>
          <a:xfrm>
            <a:off x="2016370" y="4114800"/>
            <a:ext cx="550984" cy="22273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76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0E848-0E35-C299-C08E-D3315B1351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28AE8C-DC78-0F8D-3AA0-8C69E2AEF6E2}"/>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Entering Foreign Support Orders</a:t>
            </a:r>
          </a:p>
        </p:txBody>
      </p:sp>
      <p:pic>
        <p:nvPicPr>
          <p:cNvPr id="3" name="Picture 2" descr="A screenshot of a computer">
            <a:extLst>
              <a:ext uri="{FF2B5EF4-FFF2-40B4-BE49-F238E27FC236}">
                <a16:creationId xmlns:a16="http://schemas.microsoft.com/office/drawing/2014/main" id="{EA82D7AE-46E2-7A9F-269E-8C63929FA30F}"/>
              </a:ext>
            </a:extLst>
          </p:cNvPr>
          <p:cNvPicPr>
            <a:picLocks noChangeAspect="1"/>
          </p:cNvPicPr>
          <p:nvPr/>
        </p:nvPicPr>
        <p:blipFill>
          <a:blip r:embed="rId3"/>
          <a:srcRect t="14447" b="15257"/>
          <a:stretch>
            <a:fillRect/>
          </a:stretch>
        </p:blipFill>
        <p:spPr>
          <a:xfrm>
            <a:off x="574079" y="1160055"/>
            <a:ext cx="8019288" cy="4637315"/>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B7D6F261-B228-64EB-58E0-01F7B747E5F7}"/>
              </a:ext>
            </a:extLst>
          </p:cNvPr>
          <p:cNvSpPr/>
          <p:nvPr/>
        </p:nvSpPr>
        <p:spPr>
          <a:xfrm>
            <a:off x="1629508" y="2250831"/>
            <a:ext cx="1242646" cy="28135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2990537-67A6-E267-8397-E23F9B7108BB}"/>
              </a:ext>
            </a:extLst>
          </p:cNvPr>
          <p:cNvSpPr/>
          <p:nvPr/>
        </p:nvSpPr>
        <p:spPr>
          <a:xfrm>
            <a:off x="2450123" y="3012831"/>
            <a:ext cx="726831" cy="28135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58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56A16-840F-6F53-6B80-205CE2C2803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45CDC6D-7A6A-7253-2CE7-2513A8628364}"/>
              </a:ext>
            </a:extLst>
          </p:cNvPr>
          <p:cNvSpPr txBox="1"/>
          <p:nvPr/>
        </p:nvSpPr>
        <p:spPr>
          <a:xfrm>
            <a:off x="1059765" y="1553996"/>
            <a:ext cx="10072468" cy="5078313"/>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CP and child live in TX. TX issued a child support order for NCP to pay child support to CP. NCP moved to IN and is no longer paying support. CP enrolls in IV-D services in TX to enforce the order.</a:t>
            </a: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TX IV-D sends request for enforcement to IN</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 enters RESP code in Interstate field on ISETS case</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 county IV-D office registers the TX order – typically by filing a petition and requesting a RS case cause type </a:t>
            </a: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a:spcAft>
                <a:spcPts val="1200"/>
              </a:spcAft>
            </a:pPr>
            <a:r>
              <a:rPr lang="en-US" sz="2600" dirty="0">
                <a:latin typeface="Segoe UI" panose="020B0502040204020203" pitchFamily="34" charset="0"/>
                <a:cs typeface="Segoe UI" panose="020B0502040204020203" pitchFamily="34" charset="0"/>
              </a:rPr>
              <a:t> </a:t>
            </a:r>
          </a:p>
        </p:txBody>
      </p:sp>
      <p:sp>
        <p:nvSpPr>
          <p:cNvPr id="4" name="TextBox 3">
            <a:extLst>
              <a:ext uri="{FF2B5EF4-FFF2-40B4-BE49-F238E27FC236}">
                <a16:creationId xmlns:a16="http://schemas.microsoft.com/office/drawing/2014/main" id="{F4CDDF55-E1F1-2F1A-7D0D-3238C9F13B5E}"/>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Entering Foreign Support Orders</a:t>
            </a:r>
          </a:p>
        </p:txBody>
      </p:sp>
    </p:spTree>
    <p:extLst>
      <p:ext uri="{BB962C8B-B14F-4D97-AF65-F5344CB8AC3E}">
        <p14:creationId xmlns:p14="http://schemas.microsoft.com/office/powerpoint/2010/main" val="311665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AABAE-2D60-8221-1686-E70389CCBD1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8DDA487-4E76-B99C-285B-4E77C519900B}"/>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Entering Foreign Support Orders</a:t>
            </a:r>
          </a:p>
        </p:txBody>
      </p:sp>
      <p:sp>
        <p:nvSpPr>
          <p:cNvPr id="10" name="TextBox 9">
            <a:extLst>
              <a:ext uri="{FF2B5EF4-FFF2-40B4-BE49-F238E27FC236}">
                <a16:creationId xmlns:a16="http://schemas.microsoft.com/office/drawing/2014/main" id="{58F36E92-4B9F-4CDF-E652-A02BA91A8EBB}"/>
              </a:ext>
            </a:extLst>
          </p:cNvPr>
          <p:cNvSpPr txBox="1"/>
          <p:nvPr/>
        </p:nvSpPr>
        <p:spPr>
          <a:xfrm>
            <a:off x="257907" y="1961811"/>
            <a:ext cx="1663107" cy="3970318"/>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Court ID should match the court hearing the case under the local RS cause.</a:t>
            </a:r>
          </a:p>
          <a:p>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Issuing State field should be the 2-digit code for the original State that issued the order.</a:t>
            </a:r>
          </a:p>
        </p:txBody>
      </p:sp>
      <p:sp>
        <p:nvSpPr>
          <p:cNvPr id="13" name="TextBox 12">
            <a:extLst>
              <a:ext uri="{FF2B5EF4-FFF2-40B4-BE49-F238E27FC236}">
                <a16:creationId xmlns:a16="http://schemas.microsoft.com/office/drawing/2014/main" id="{BEEBB834-CEF5-BDD6-03A8-B7957899966F}"/>
              </a:ext>
            </a:extLst>
          </p:cNvPr>
          <p:cNvSpPr txBox="1"/>
          <p:nvPr/>
        </p:nvSpPr>
        <p:spPr>
          <a:xfrm>
            <a:off x="10409945" y="2001037"/>
            <a:ext cx="1512277" cy="286232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Enter “ICUR” in Order Type field for Incoming UIFSA (Interstate) order. TX requested IN register their order.</a:t>
            </a:r>
          </a:p>
        </p:txBody>
      </p:sp>
      <p:pic>
        <p:nvPicPr>
          <p:cNvPr id="2" name="Picture 1">
            <a:extLst>
              <a:ext uri="{FF2B5EF4-FFF2-40B4-BE49-F238E27FC236}">
                <a16:creationId xmlns:a16="http://schemas.microsoft.com/office/drawing/2014/main" id="{BE5E380E-6903-C055-2CEA-A05C0029532A}"/>
              </a:ext>
            </a:extLst>
          </p:cNvPr>
          <p:cNvPicPr>
            <a:picLocks noChangeAspect="1"/>
          </p:cNvPicPr>
          <p:nvPr/>
        </p:nvPicPr>
        <p:blipFill>
          <a:blip r:embed="rId3"/>
          <a:srcRect t="14151" b="15716"/>
          <a:stretch>
            <a:fillRect/>
          </a:stretch>
        </p:blipFill>
        <p:spPr>
          <a:xfrm>
            <a:off x="2198344" y="1427640"/>
            <a:ext cx="7795312" cy="4504489"/>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EED32537-7DBB-2A82-ECA0-4B4745FE8EA4}"/>
              </a:ext>
            </a:extLst>
          </p:cNvPr>
          <p:cNvSpPr/>
          <p:nvPr/>
        </p:nvSpPr>
        <p:spPr>
          <a:xfrm>
            <a:off x="3997569" y="3223846"/>
            <a:ext cx="644769" cy="43375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9C2D11-4554-2F48-E238-A2427258BB15}"/>
              </a:ext>
            </a:extLst>
          </p:cNvPr>
          <p:cNvSpPr/>
          <p:nvPr/>
        </p:nvSpPr>
        <p:spPr>
          <a:xfrm>
            <a:off x="7397262" y="2696308"/>
            <a:ext cx="492369" cy="26963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5381012-A7CF-5FDD-6F6E-AD5634CEECD4}"/>
              </a:ext>
            </a:extLst>
          </p:cNvPr>
          <p:cNvCxnSpPr>
            <a:stCxn id="6" idx="1"/>
            <a:endCxn id="10" idx="3"/>
          </p:cNvCxnSpPr>
          <p:nvPr/>
        </p:nvCxnSpPr>
        <p:spPr>
          <a:xfrm flipH="1">
            <a:off x="1921014" y="3440723"/>
            <a:ext cx="2076555" cy="50624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83C5AEA-EC02-E8B3-3C84-ED91CC650DFC}"/>
              </a:ext>
            </a:extLst>
          </p:cNvPr>
          <p:cNvCxnSpPr>
            <a:stCxn id="7" idx="3"/>
          </p:cNvCxnSpPr>
          <p:nvPr/>
        </p:nvCxnSpPr>
        <p:spPr>
          <a:xfrm>
            <a:off x="7889631" y="2831123"/>
            <a:ext cx="2520314" cy="39272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38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9EB3A-5BF0-8713-4570-853A52C53FB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86114F-803B-62FD-92C8-DCA69AA58132}"/>
              </a:ext>
            </a:extLst>
          </p:cNvPr>
          <p:cNvSpPr txBox="1"/>
          <p:nvPr/>
        </p:nvSpPr>
        <p:spPr>
          <a:xfrm>
            <a:off x="124968" y="2571106"/>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When to Use OSTA Subaccounts</a:t>
            </a:r>
          </a:p>
        </p:txBody>
      </p:sp>
    </p:spTree>
    <p:extLst>
      <p:ext uri="{BB962C8B-B14F-4D97-AF65-F5344CB8AC3E}">
        <p14:creationId xmlns:p14="http://schemas.microsoft.com/office/powerpoint/2010/main" val="11161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057E3-6290-D109-270B-3EB272657E5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2F791FD-D2E0-E1A8-F8D5-8D0F8799B657}"/>
              </a:ext>
            </a:extLst>
          </p:cNvPr>
          <p:cNvSpPr txBox="1"/>
          <p:nvPr/>
        </p:nvSpPr>
        <p:spPr>
          <a:xfrm>
            <a:off x="1059765" y="1553996"/>
            <a:ext cx="10072468" cy="4001095"/>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When should an OSTA subaccount be used for arrears balances?</a:t>
            </a: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OSTA subaccounts are used for balances owed to jurisdictions other than Indiana and the first jurisdiction requesting or receiving a request for services</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If a case involves only Indiana and 1 other jurisdiction, there should be no OSTA subaccount created on the case</a:t>
            </a: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a:spcAft>
                <a:spcPts val="1200"/>
              </a:spcAft>
            </a:pPr>
            <a:r>
              <a:rPr lang="en-US" sz="2600" dirty="0">
                <a:latin typeface="Segoe UI" panose="020B0502040204020203" pitchFamily="34" charset="0"/>
                <a:cs typeface="Segoe UI" panose="020B0502040204020203" pitchFamily="34" charset="0"/>
              </a:rPr>
              <a:t> </a:t>
            </a:r>
          </a:p>
        </p:txBody>
      </p:sp>
      <p:sp>
        <p:nvSpPr>
          <p:cNvPr id="4" name="TextBox 3">
            <a:extLst>
              <a:ext uri="{FF2B5EF4-FFF2-40B4-BE49-F238E27FC236}">
                <a16:creationId xmlns:a16="http://schemas.microsoft.com/office/drawing/2014/main" id="{BC5DE120-49FD-CE61-D598-530FA1B4F5A8}"/>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When to Use OSTA Subaccounts</a:t>
            </a:r>
          </a:p>
        </p:txBody>
      </p:sp>
    </p:spTree>
    <p:extLst>
      <p:ext uri="{BB962C8B-B14F-4D97-AF65-F5344CB8AC3E}">
        <p14:creationId xmlns:p14="http://schemas.microsoft.com/office/powerpoint/2010/main" val="479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22268-2D65-3FBE-0A99-D15D931DF6C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524697D-89B7-6891-7B58-642EA5BB0D68}"/>
              </a:ext>
            </a:extLst>
          </p:cNvPr>
          <p:cNvSpPr txBox="1"/>
          <p:nvPr/>
        </p:nvSpPr>
        <p:spPr>
          <a:xfrm>
            <a:off x="1059765" y="1553996"/>
            <a:ext cx="10072468" cy="6124754"/>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CP enrolls in IV-D services in TX to enforce a TX support order. NCP lives in IN and is not paying. TX sends request to IN to register and enforce the TX order. CP and child lived in OH prior to moving back to TX and received TANF while there. </a:t>
            </a:r>
            <a:r>
              <a:rPr lang="en-US" sz="2400" u="sng" dirty="0">
                <a:latin typeface="Calibri" panose="020F0502020204030204" pitchFamily="34" charset="0"/>
                <a:ea typeface="Calibri" panose="020F0502020204030204" pitchFamily="34" charset="0"/>
                <a:cs typeface="Calibri" panose="020F0502020204030204" pitchFamily="34" charset="0"/>
              </a:rPr>
              <a:t>OH</a:t>
            </a:r>
            <a:r>
              <a:rPr lang="en-US" sz="2400" dirty="0">
                <a:latin typeface="Calibri" panose="020F0502020204030204" pitchFamily="34" charset="0"/>
                <a:ea typeface="Calibri" panose="020F0502020204030204" pitchFamily="34" charset="0"/>
                <a:cs typeface="Calibri" panose="020F0502020204030204" pitchFamily="34" charset="0"/>
              </a:rPr>
              <a:t> sends notice to TX and IN that $500 is owed to OH.</a:t>
            </a: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 enters RESP in Interstate field on ISETS case</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 registers the TX order (RS cause)</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 enters support order and creates NADCA subaccount for arrears balance owed to CP/TX</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 also creates an OSTA subaccount for OH with a $500 balance</a:t>
            </a: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a:spcAft>
                <a:spcPts val="1200"/>
              </a:spcAft>
            </a:pPr>
            <a:r>
              <a:rPr lang="en-US" sz="2600" dirty="0">
                <a:latin typeface="Segoe UI" panose="020B0502040204020203" pitchFamily="34" charset="0"/>
                <a:cs typeface="Segoe UI" panose="020B0502040204020203" pitchFamily="34" charset="0"/>
              </a:rPr>
              <a:t> </a:t>
            </a:r>
          </a:p>
        </p:txBody>
      </p:sp>
      <p:sp>
        <p:nvSpPr>
          <p:cNvPr id="4" name="TextBox 3">
            <a:extLst>
              <a:ext uri="{FF2B5EF4-FFF2-40B4-BE49-F238E27FC236}">
                <a16:creationId xmlns:a16="http://schemas.microsoft.com/office/drawing/2014/main" id="{64032947-7B5D-C4FD-0AE3-1C78A1096AE5}"/>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When to Use OSTA Subaccounts</a:t>
            </a:r>
          </a:p>
        </p:txBody>
      </p:sp>
    </p:spTree>
    <p:extLst>
      <p:ext uri="{BB962C8B-B14F-4D97-AF65-F5344CB8AC3E}">
        <p14:creationId xmlns:p14="http://schemas.microsoft.com/office/powerpoint/2010/main" val="403925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B89B6-9286-9E14-F10D-10AD11CC881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52FAC09-2677-0A95-6A4C-AE48A5AD2606}"/>
              </a:ext>
            </a:extLst>
          </p:cNvPr>
          <p:cNvSpPr txBox="1"/>
          <p:nvPr/>
        </p:nvSpPr>
        <p:spPr>
          <a:xfrm>
            <a:off x="1059765" y="1553996"/>
            <a:ext cx="10072468" cy="4832092"/>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What we’ll cover in this session: </a:t>
            </a:r>
          </a:p>
          <a:p>
            <a:endParaRPr lang="en-US" sz="24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Intergovernmental cases – what they are and why we get them</a:t>
            </a: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Identifying an intergovernmental case in ISETS</a:t>
            </a: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Entering foreign (non-Indiana) orders in ISETS</a:t>
            </a:r>
          </a:p>
          <a:p>
            <a:pPr marL="457200" indent="-4572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When and why to use an OSTA subaccount</a:t>
            </a: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a:spcAft>
                <a:spcPts val="1200"/>
              </a:spcAft>
            </a:pPr>
            <a:r>
              <a:rPr lang="en-US" sz="2600" dirty="0">
                <a:latin typeface="Segoe UI" panose="020B0502040204020203" pitchFamily="34" charset="0"/>
                <a:cs typeface="Segoe UI" panose="020B0502040204020203" pitchFamily="34" charset="0"/>
              </a:rPr>
              <a:t> </a:t>
            </a:r>
          </a:p>
        </p:txBody>
      </p:sp>
      <p:sp>
        <p:nvSpPr>
          <p:cNvPr id="4" name="TextBox 3">
            <a:extLst>
              <a:ext uri="{FF2B5EF4-FFF2-40B4-BE49-F238E27FC236}">
                <a16:creationId xmlns:a16="http://schemas.microsoft.com/office/drawing/2014/main" id="{EF2C63A8-DC6F-4B61-19C8-71334C1828D2}"/>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ea typeface="Calibri" panose="020F0502020204030204" pitchFamily="34" charset="0"/>
                <a:cs typeface="Segoe UI" panose="020B0502040204020203" pitchFamily="34" charset="0"/>
              </a:rPr>
              <a:t>Intergovernmental Cases</a:t>
            </a:r>
          </a:p>
        </p:txBody>
      </p:sp>
    </p:spTree>
    <p:extLst>
      <p:ext uri="{BB962C8B-B14F-4D97-AF65-F5344CB8AC3E}">
        <p14:creationId xmlns:p14="http://schemas.microsoft.com/office/powerpoint/2010/main" val="319374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99F8C-B96E-1742-2BEB-0C113F6CAE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D42CA8-1922-95C9-BF02-751BC5C3D246}"/>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When to Use OSTA Subaccounts</a:t>
            </a:r>
          </a:p>
        </p:txBody>
      </p:sp>
      <p:pic>
        <p:nvPicPr>
          <p:cNvPr id="5" name="Picture 4" descr="A screenshot of a computer">
            <a:extLst>
              <a:ext uri="{FF2B5EF4-FFF2-40B4-BE49-F238E27FC236}">
                <a16:creationId xmlns:a16="http://schemas.microsoft.com/office/drawing/2014/main" id="{F9E1DFE5-CA79-6804-CD9B-3F06B37A24CC}"/>
              </a:ext>
            </a:extLst>
          </p:cNvPr>
          <p:cNvPicPr>
            <a:picLocks noChangeAspect="1"/>
          </p:cNvPicPr>
          <p:nvPr/>
        </p:nvPicPr>
        <p:blipFill>
          <a:blip r:embed="rId3"/>
          <a:srcRect t="14348" b="15260"/>
          <a:stretch>
            <a:fillRect/>
          </a:stretch>
        </p:blipFill>
        <p:spPr>
          <a:xfrm>
            <a:off x="2306757" y="1282168"/>
            <a:ext cx="7578485" cy="4368053"/>
          </a:xfrm>
          <a:prstGeom prst="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D7F08237-2F43-6AED-E42D-94D8227441E9}"/>
              </a:ext>
            </a:extLst>
          </p:cNvPr>
          <p:cNvSpPr txBox="1"/>
          <p:nvPr/>
        </p:nvSpPr>
        <p:spPr>
          <a:xfrm>
            <a:off x="91441" y="1840523"/>
            <a:ext cx="1686775" cy="2031325"/>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Issuing State field should show the 2-letter code for the State that issued the original order.</a:t>
            </a:r>
            <a:endParaRPr lang="en-US" dirty="0"/>
          </a:p>
        </p:txBody>
      </p:sp>
      <p:sp>
        <p:nvSpPr>
          <p:cNvPr id="13" name="TextBox 12">
            <a:extLst>
              <a:ext uri="{FF2B5EF4-FFF2-40B4-BE49-F238E27FC236}">
                <a16:creationId xmlns:a16="http://schemas.microsoft.com/office/drawing/2014/main" id="{03D6FFD6-C042-65DA-A4C1-526C8909974C}"/>
              </a:ext>
            </a:extLst>
          </p:cNvPr>
          <p:cNvSpPr txBox="1"/>
          <p:nvPr/>
        </p:nvSpPr>
        <p:spPr>
          <a:xfrm>
            <a:off x="10304584" y="1997839"/>
            <a:ext cx="1582616" cy="2621053"/>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Enter the Order Type code ICUR for Incoming UIFSA (Interstate). TX requested IN register their order.</a:t>
            </a:r>
            <a:endParaRPr lang="en-US" b="1" dirty="0"/>
          </a:p>
        </p:txBody>
      </p:sp>
      <p:sp>
        <p:nvSpPr>
          <p:cNvPr id="8" name="Rectangle 7">
            <a:extLst>
              <a:ext uri="{FF2B5EF4-FFF2-40B4-BE49-F238E27FC236}">
                <a16:creationId xmlns:a16="http://schemas.microsoft.com/office/drawing/2014/main" id="{2D8D7159-645F-DE91-E2C3-8D07627037CD}"/>
              </a:ext>
            </a:extLst>
          </p:cNvPr>
          <p:cNvSpPr/>
          <p:nvPr/>
        </p:nvSpPr>
        <p:spPr>
          <a:xfrm>
            <a:off x="4079631" y="3200400"/>
            <a:ext cx="316523" cy="2286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16F18C-2F68-A5D8-27D8-114D7F099DD3}"/>
              </a:ext>
            </a:extLst>
          </p:cNvPr>
          <p:cNvSpPr/>
          <p:nvPr/>
        </p:nvSpPr>
        <p:spPr>
          <a:xfrm>
            <a:off x="7408985" y="2473569"/>
            <a:ext cx="422030" cy="26963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B4AC96C-69CF-C82C-F8B5-CE71CE83206B}"/>
              </a:ext>
            </a:extLst>
          </p:cNvPr>
          <p:cNvCxnSpPr>
            <a:stCxn id="8" idx="1"/>
          </p:cNvCxnSpPr>
          <p:nvPr/>
        </p:nvCxnSpPr>
        <p:spPr>
          <a:xfrm flipH="1" flipV="1">
            <a:off x="1778216" y="2567354"/>
            <a:ext cx="2301415" cy="7473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B454D4E-B02E-B69F-4BDB-67C99340FFB4}"/>
              </a:ext>
            </a:extLst>
          </p:cNvPr>
          <p:cNvCxnSpPr>
            <a:stCxn id="11" idx="3"/>
            <a:endCxn id="13" idx="1"/>
          </p:cNvCxnSpPr>
          <p:nvPr/>
        </p:nvCxnSpPr>
        <p:spPr>
          <a:xfrm>
            <a:off x="7831015" y="2608385"/>
            <a:ext cx="2473569" cy="6999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84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0149D-D4A6-4976-13C6-AE872414806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F59EAF2-9F87-7ED3-496D-EE08F6998732}"/>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When to Use OSTA Subaccounts</a:t>
            </a:r>
          </a:p>
        </p:txBody>
      </p:sp>
      <p:sp>
        <p:nvSpPr>
          <p:cNvPr id="3" name="TextBox 2">
            <a:extLst>
              <a:ext uri="{FF2B5EF4-FFF2-40B4-BE49-F238E27FC236}">
                <a16:creationId xmlns:a16="http://schemas.microsoft.com/office/drawing/2014/main" id="{F414453B-CCF5-F7FD-636D-55875F68B262}"/>
              </a:ext>
            </a:extLst>
          </p:cNvPr>
          <p:cNvSpPr txBox="1"/>
          <p:nvPr/>
        </p:nvSpPr>
        <p:spPr>
          <a:xfrm>
            <a:off x="9002486" y="1749741"/>
            <a:ext cx="3189514" cy="3508653"/>
          </a:xfrm>
          <a:prstGeom prst="rect">
            <a:avLst/>
          </a:prstGeom>
          <a:noFill/>
        </p:spPr>
        <p:txBody>
          <a:bodyPr wrap="square" rtlCol="0">
            <a:spAutoFit/>
          </a:bodyPr>
          <a:lstStyle/>
          <a:p>
            <a:r>
              <a:rPr lang="en-US" sz="2200" dirty="0">
                <a:latin typeface="Calibri" panose="020F0502020204030204" pitchFamily="34" charset="0"/>
                <a:ea typeface="Calibri" panose="020F0502020204030204" pitchFamily="34" charset="0"/>
                <a:cs typeface="Calibri" panose="020F0502020204030204" pitchFamily="34" charset="0"/>
              </a:rPr>
              <a:t>Payee Account number for OSTA subaccounts should be one of the following, depending on to whom the arrears are owed:</a:t>
            </a:r>
          </a:p>
          <a:p>
            <a:r>
              <a:rPr lang="en-US" sz="2200" dirty="0">
                <a:latin typeface="Calibri" panose="020F0502020204030204" pitchFamily="34" charset="0"/>
                <a:ea typeface="Calibri" panose="020F0502020204030204" pitchFamily="34" charset="0"/>
                <a:cs typeface="Calibri" panose="020F0502020204030204" pitchFamily="34" charset="0"/>
              </a:rPr>
              <a:t>60 – CP arrears</a:t>
            </a:r>
          </a:p>
          <a:p>
            <a:r>
              <a:rPr lang="en-US" sz="2200" dirty="0">
                <a:latin typeface="Calibri" panose="020F0502020204030204" pitchFamily="34" charset="0"/>
                <a:ea typeface="Calibri" panose="020F0502020204030204" pitchFamily="34" charset="0"/>
                <a:cs typeface="Calibri" panose="020F0502020204030204" pitchFamily="34" charset="0"/>
              </a:rPr>
              <a:t>61 – TANF arrears</a:t>
            </a:r>
          </a:p>
          <a:p>
            <a:r>
              <a:rPr lang="en-US" sz="2200" dirty="0">
                <a:latin typeface="Calibri" panose="020F0502020204030204" pitchFamily="34" charset="0"/>
                <a:ea typeface="Calibri" panose="020F0502020204030204" pitchFamily="34" charset="0"/>
                <a:cs typeface="Calibri" panose="020F0502020204030204" pitchFamily="34" charset="0"/>
              </a:rPr>
              <a:t>62 – FC arrears</a:t>
            </a: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824EBFB-94D3-55D1-2C2C-E328E035E6A4}"/>
              </a:ext>
            </a:extLst>
          </p:cNvPr>
          <p:cNvPicPr>
            <a:picLocks noChangeAspect="1"/>
          </p:cNvPicPr>
          <p:nvPr/>
        </p:nvPicPr>
        <p:blipFill>
          <a:blip r:embed="rId3"/>
          <a:srcRect t="14577" b="15257"/>
          <a:stretch>
            <a:fillRect/>
          </a:stretch>
        </p:blipFill>
        <p:spPr>
          <a:xfrm>
            <a:off x="607424" y="1222147"/>
            <a:ext cx="7940152" cy="4563839"/>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E9551393-9BBF-F81F-A738-213C1528F9D7}"/>
              </a:ext>
            </a:extLst>
          </p:cNvPr>
          <p:cNvSpPr/>
          <p:nvPr/>
        </p:nvSpPr>
        <p:spPr>
          <a:xfrm>
            <a:off x="2450123" y="2508738"/>
            <a:ext cx="351692" cy="24618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A122B4-B281-7811-7A8B-D1573CED6D7D}"/>
              </a:ext>
            </a:extLst>
          </p:cNvPr>
          <p:cNvSpPr/>
          <p:nvPr/>
        </p:nvSpPr>
        <p:spPr>
          <a:xfrm>
            <a:off x="6685004" y="2508737"/>
            <a:ext cx="630195" cy="24618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22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32674-D51E-BF5D-CEAF-C9980FFB93F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85824D-CD72-B747-CA43-C18FDA03BAA6}"/>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cs typeface="Segoe UI" panose="020B0502040204020203" pitchFamily="34" charset="0"/>
              </a:rPr>
              <a:t>When to Use OSTA Subaccounts</a:t>
            </a:r>
          </a:p>
        </p:txBody>
      </p:sp>
      <p:pic>
        <p:nvPicPr>
          <p:cNvPr id="3" name="Picture 2">
            <a:extLst>
              <a:ext uri="{FF2B5EF4-FFF2-40B4-BE49-F238E27FC236}">
                <a16:creationId xmlns:a16="http://schemas.microsoft.com/office/drawing/2014/main" id="{6522A28A-D9B8-1360-4954-796B95EE029F}"/>
              </a:ext>
            </a:extLst>
          </p:cNvPr>
          <p:cNvPicPr>
            <a:picLocks noChangeAspect="1"/>
          </p:cNvPicPr>
          <p:nvPr/>
        </p:nvPicPr>
        <p:blipFill>
          <a:blip r:embed="rId3"/>
          <a:srcRect t="14820" b="15475"/>
          <a:stretch>
            <a:fillRect/>
          </a:stretch>
        </p:blipFill>
        <p:spPr>
          <a:xfrm>
            <a:off x="2182780" y="1160056"/>
            <a:ext cx="7641158" cy="44139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52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Teams">
            <a:extLst>
              <a:ext uri="{FF2B5EF4-FFF2-40B4-BE49-F238E27FC236}">
                <a16:creationId xmlns:a16="http://schemas.microsoft.com/office/drawing/2014/main" id="{D5A208F2-E61C-A3D1-F092-AA92404C9DBB}"/>
              </a:ext>
            </a:extLst>
          </p:cNvPr>
          <p:cNvPicPr>
            <a:picLocks noChangeAspect="1"/>
          </p:cNvPicPr>
          <p:nvPr/>
        </p:nvPicPr>
        <p:blipFill>
          <a:blip r:embed="rId2"/>
          <a:stretch>
            <a:fillRect/>
          </a:stretch>
        </p:blipFill>
        <p:spPr>
          <a:xfrm>
            <a:off x="9102" y="0"/>
            <a:ext cx="12182898" cy="6858000"/>
          </a:xfrm>
          <a:prstGeom prst="rect">
            <a:avLst/>
          </a:prstGeom>
        </p:spPr>
      </p:pic>
    </p:spTree>
    <p:extLst>
      <p:ext uri="{BB962C8B-B14F-4D97-AF65-F5344CB8AC3E}">
        <p14:creationId xmlns:p14="http://schemas.microsoft.com/office/powerpoint/2010/main" val="50435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7022-7454-52B6-7C19-40ECE19FF4C7}"/>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8521763A-E351-2DAA-FA91-67D7F08CFD13}"/>
              </a:ext>
            </a:extLst>
          </p:cNvPr>
          <p:cNvGrpSpPr/>
          <p:nvPr/>
        </p:nvGrpSpPr>
        <p:grpSpPr>
          <a:xfrm>
            <a:off x="124968" y="2469848"/>
            <a:ext cx="11942064" cy="1731478"/>
            <a:chOff x="124968" y="2469848"/>
            <a:chExt cx="11942064" cy="1731478"/>
          </a:xfrm>
        </p:grpSpPr>
        <p:sp>
          <p:nvSpPr>
            <p:cNvPr id="7" name="TextBox 6">
              <a:extLst>
                <a:ext uri="{FF2B5EF4-FFF2-40B4-BE49-F238E27FC236}">
                  <a16:creationId xmlns:a16="http://schemas.microsoft.com/office/drawing/2014/main" id="{F533FBE1-60D4-C1F6-8474-BD9B8B1624DC}"/>
                </a:ext>
              </a:extLst>
            </p:cNvPr>
            <p:cNvSpPr txBox="1"/>
            <p:nvPr/>
          </p:nvSpPr>
          <p:spPr>
            <a:xfrm>
              <a:off x="124968" y="2469848"/>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ea typeface="Calibri" panose="020F0502020204030204" pitchFamily="34" charset="0"/>
                  <a:cs typeface="Segoe UI" panose="020B0502040204020203" pitchFamily="34" charset="0"/>
                </a:rPr>
                <a:t>Intergovernmental Cases</a:t>
              </a:r>
            </a:p>
          </p:txBody>
        </p:sp>
        <p:sp>
          <p:nvSpPr>
            <p:cNvPr id="8" name="TextBox 7">
              <a:extLst>
                <a:ext uri="{FF2B5EF4-FFF2-40B4-BE49-F238E27FC236}">
                  <a16:creationId xmlns:a16="http://schemas.microsoft.com/office/drawing/2014/main" id="{E402F334-F499-4115-30CC-40913B55CC7C}"/>
                </a:ext>
              </a:extLst>
            </p:cNvPr>
            <p:cNvSpPr txBox="1"/>
            <p:nvPr/>
          </p:nvSpPr>
          <p:spPr>
            <a:xfrm>
              <a:off x="3059723" y="3739661"/>
              <a:ext cx="6072554" cy="461665"/>
            </a:xfrm>
            <a:prstGeom prst="rect">
              <a:avLst/>
            </a:prstGeom>
            <a:noFill/>
          </p:spPr>
          <p:txBody>
            <a:bodyPr wrap="square" rtlCol="0">
              <a:spAutoFit/>
            </a:bodyPr>
            <a:lstStyle/>
            <a:p>
              <a:pPr algn="ctr"/>
              <a:r>
                <a:rPr lang="en-US" sz="2400" dirty="0">
                  <a:latin typeface="Segoe UI" panose="020B0502040204020203" pitchFamily="34" charset="0"/>
                  <a:ea typeface="Calibri" panose="020F0502020204030204" pitchFamily="34" charset="0"/>
                  <a:cs typeface="Segoe UI" panose="020B0502040204020203" pitchFamily="34" charset="0"/>
                </a:rPr>
                <a:t>What these cases are and why we get them </a:t>
              </a:r>
            </a:p>
          </p:txBody>
        </p:sp>
      </p:grpSp>
    </p:spTree>
    <p:extLst>
      <p:ext uri="{BB962C8B-B14F-4D97-AF65-F5344CB8AC3E}">
        <p14:creationId xmlns:p14="http://schemas.microsoft.com/office/powerpoint/2010/main" val="240877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ECCCB-1050-88E7-B092-84979436850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D1E1029-EF0C-F059-1ECF-7D84E2B69CDF}"/>
              </a:ext>
            </a:extLst>
          </p:cNvPr>
          <p:cNvSpPr txBox="1"/>
          <p:nvPr/>
        </p:nvSpPr>
        <p:spPr>
          <a:xfrm>
            <a:off x="1059765" y="1553996"/>
            <a:ext cx="10072468" cy="6032421"/>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Intergovernmental cases are those involving two or more governmental jurisdictions</a:t>
            </a:r>
          </a:p>
          <a:p>
            <a:endParaRPr lang="en-US" sz="24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Interstate – Case involving Indiana and another U.S. State or territory</a:t>
            </a:r>
          </a:p>
          <a:p>
            <a:pPr lvl="1"/>
            <a:endParaRPr lang="en-US" sz="22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International – Case involving Indiana and a foreign country</a:t>
            </a:r>
          </a:p>
          <a:p>
            <a:pPr marL="800100" lvl="1" indent="-342900">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Uniform Interstate Family Support Act (UIFSA)</a:t>
            </a: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All 50 U.S. States enacted latest version (2008) </a:t>
            </a:r>
          </a:p>
          <a:p>
            <a:pPr marL="800100" lvl="1" indent="-3429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Provides uniform rules for cases involving 2 or more jurisdictions</a:t>
            </a: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a:spcAft>
                <a:spcPts val="1200"/>
              </a:spcAft>
            </a:pPr>
            <a:r>
              <a:rPr lang="en-US" sz="2600" dirty="0">
                <a:latin typeface="Segoe UI" panose="020B0502040204020203" pitchFamily="34" charset="0"/>
                <a:cs typeface="Segoe UI" panose="020B0502040204020203" pitchFamily="34" charset="0"/>
              </a:rPr>
              <a:t> </a:t>
            </a:r>
          </a:p>
        </p:txBody>
      </p:sp>
      <p:sp>
        <p:nvSpPr>
          <p:cNvPr id="4" name="TextBox 3">
            <a:extLst>
              <a:ext uri="{FF2B5EF4-FFF2-40B4-BE49-F238E27FC236}">
                <a16:creationId xmlns:a16="http://schemas.microsoft.com/office/drawing/2014/main" id="{EF6DD6BB-7E13-4F2E-1CE3-B716A97B886F}"/>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ea typeface="Calibri" panose="020F0502020204030204" pitchFamily="34" charset="0"/>
                <a:cs typeface="Segoe UI" panose="020B0502040204020203" pitchFamily="34" charset="0"/>
              </a:rPr>
              <a:t>Intergovernmental Cases</a:t>
            </a:r>
          </a:p>
        </p:txBody>
      </p:sp>
    </p:spTree>
    <p:extLst>
      <p:ext uri="{BB962C8B-B14F-4D97-AF65-F5344CB8AC3E}">
        <p14:creationId xmlns:p14="http://schemas.microsoft.com/office/powerpoint/2010/main" val="82778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37548-4A5A-25D4-84C3-0A14A2CD0E9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0FC96EB-C0E6-BDCC-BA50-BFE991C8C9F2}"/>
              </a:ext>
            </a:extLst>
          </p:cNvPr>
          <p:cNvSpPr txBox="1"/>
          <p:nvPr/>
        </p:nvSpPr>
        <p:spPr>
          <a:xfrm>
            <a:off x="1059765" y="1553996"/>
            <a:ext cx="10072468" cy="4185761"/>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Why send child support cases to another U.S. State or foreign country?</a:t>
            </a:r>
          </a:p>
          <a:p>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No jurisdiction over the non-resident to establish paternity and/or support</a:t>
            </a:r>
          </a:p>
          <a:p>
            <a:pPr marL="342900" indent="-3429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Unsuccessful in service of process</a:t>
            </a:r>
          </a:p>
          <a:p>
            <a:pPr marL="342900" indent="-3429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Unsuccessful enforcement actions</a:t>
            </a: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a:spcAft>
                <a:spcPts val="1200"/>
              </a:spcAft>
            </a:pPr>
            <a:r>
              <a:rPr lang="en-US" sz="2600" dirty="0">
                <a:latin typeface="Segoe UI" panose="020B0502040204020203" pitchFamily="34" charset="0"/>
                <a:cs typeface="Segoe UI" panose="020B0502040204020203" pitchFamily="34" charset="0"/>
              </a:rPr>
              <a:t> </a:t>
            </a:r>
          </a:p>
        </p:txBody>
      </p:sp>
      <p:sp>
        <p:nvSpPr>
          <p:cNvPr id="4" name="TextBox 3">
            <a:extLst>
              <a:ext uri="{FF2B5EF4-FFF2-40B4-BE49-F238E27FC236}">
                <a16:creationId xmlns:a16="http://schemas.microsoft.com/office/drawing/2014/main" id="{5FCB2A2F-90D5-E177-5FE5-3C397067605E}"/>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ea typeface="Calibri" panose="020F0502020204030204" pitchFamily="34" charset="0"/>
                <a:cs typeface="Segoe UI" panose="020B0502040204020203" pitchFamily="34" charset="0"/>
              </a:rPr>
              <a:t>Intergovernmental Cases</a:t>
            </a:r>
          </a:p>
        </p:txBody>
      </p:sp>
    </p:spTree>
    <p:extLst>
      <p:ext uri="{BB962C8B-B14F-4D97-AF65-F5344CB8AC3E}">
        <p14:creationId xmlns:p14="http://schemas.microsoft.com/office/powerpoint/2010/main" val="358594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2E1A2-F1CC-F299-3C21-71B5CB83A28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59182A0-068F-159E-5302-A21DEE57AA71}"/>
              </a:ext>
            </a:extLst>
          </p:cNvPr>
          <p:cNvSpPr txBox="1"/>
          <p:nvPr/>
        </p:nvSpPr>
        <p:spPr>
          <a:xfrm>
            <a:off x="1059765" y="1553996"/>
            <a:ext cx="10072468" cy="5786199"/>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Intergovernmental cases can be initiated by:</a:t>
            </a: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Request from another U.S. State or territory</a:t>
            </a:r>
          </a:p>
          <a:p>
            <a:pPr marL="342900" indent="-3429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Request from a foreign country</a:t>
            </a:r>
          </a:p>
          <a:p>
            <a:pPr marL="342900" indent="-3429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Direct enrollment for IV-D services</a:t>
            </a:r>
          </a:p>
          <a:p>
            <a:pPr marL="342900" indent="-342900">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Most Intergovernmental cases are IV-D cases. </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Occasionally, a private attorney might file to register a foreign support order </a:t>
            </a:r>
          </a:p>
          <a:p>
            <a:r>
              <a:rPr lang="en-US" sz="2200" dirty="0">
                <a:latin typeface="Calibri" panose="020F0502020204030204" pitchFamily="34" charset="0"/>
                <a:ea typeface="Calibri" panose="020F0502020204030204" pitchFamily="34" charset="0"/>
                <a:cs typeface="Calibri" panose="020F0502020204030204" pitchFamily="34" charset="0"/>
              </a:rPr>
              <a:t>for enforcement in court. These cases are typically NIVD cases.</a:t>
            </a: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a:spcAft>
                <a:spcPts val="1200"/>
              </a:spcAft>
            </a:pPr>
            <a:r>
              <a:rPr lang="en-US" sz="2600" dirty="0">
                <a:latin typeface="Segoe UI" panose="020B0502040204020203" pitchFamily="34" charset="0"/>
                <a:cs typeface="Segoe UI" panose="020B0502040204020203" pitchFamily="34" charset="0"/>
              </a:rPr>
              <a:t> </a:t>
            </a:r>
          </a:p>
        </p:txBody>
      </p:sp>
      <p:sp>
        <p:nvSpPr>
          <p:cNvPr id="4" name="TextBox 3">
            <a:extLst>
              <a:ext uri="{FF2B5EF4-FFF2-40B4-BE49-F238E27FC236}">
                <a16:creationId xmlns:a16="http://schemas.microsoft.com/office/drawing/2014/main" id="{163883D0-3B88-00E3-A8DE-638C1F2B3E54}"/>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ea typeface="Calibri" panose="020F0502020204030204" pitchFamily="34" charset="0"/>
                <a:cs typeface="Segoe UI" panose="020B0502040204020203" pitchFamily="34" charset="0"/>
              </a:rPr>
              <a:t>Intergovernmental Cases</a:t>
            </a:r>
          </a:p>
        </p:txBody>
      </p:sp>
    </p:spTree>
    <p:extLst>
      <p:ext uri="{BB962C8B-B14F-4D97-AF65-F5344CB8AC3E}">
        <p14:creationId xmlns:p14="http://schemas.microsoft.com/office/powerpoint/2010/main" val="284380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A112F-0A40-C08D-AB24-6DBB75CF608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D0132B-9E65-E360-7183-359E4D4C004E}"/>
              </a:ext>
            </a:extLst>
          </p:cNvPr>
          <p:cNvSpPr txBox="1"/>
          <p:nvPr/>
        </p:nvSpPr>
        <p:spPr>
          <a:xfrm>
            <a:off x="124968" y="2659559"/>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ea typeface="Calibri" panose="020F0502020204030204" pitchFamily="34" charset="0"/>
                <a:cs typeface="Segoe UI" panose="020B0502040204020203" pitchFamily="34" charset="0"/>
              </a:rPr>
              <a:t>Identifying Intergovernmental Cases</a:t>
            </a:r>
          </a:p>
        </p:txBody>
      </p:sp>
    </p:spTree>
    <p:extLst>
      <p:ext uri="{BB962C8B-B14F-4D97-AF65-F5344CB8AC3E}">
        <p14:creationId xmlns:p14="http://schemas.microsoft.com/office/powerpoint/2010/main" val="337116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A0814-1D8D-B84F-8765-3A6CBD6C750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AF6FAF9-8499-6F03-EAD8-86F55E7E26C8}"/>
              </a:ext>
            </a:extLst>
          </p:cNvPr>
          <p:cNvSpPr txBox="1"/>
          <p:nvPr/>
        </p:nvSpPr>
        <p:spPr>
          <a:xfrm>
            <a:off x="1059765" y="1553996"/>
            <a:ext cx="10072468" cy="4555093"/>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Two codes are used in ISETS to indicate Intergovernmental status. These codes are found on the Update Case (C8C) screen in a field labeled Interstate. </a:t>
            </a:r>
          </a:p>
          <a:p>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INIT means Indiana </a:t>
            </a:r>
            <a:r>
              <a:rPr lang="en-US" sz="2200" b="1" u="sng" dirty="0">
                <a:latin typeface="Calibri" panose="020F0502020204030204" pitchFamily="34" charset="0"/>
                <a:ea typeface="Calibri" panose="020F0502020204030204" pitchFamily="34" charset="0"/>
                <a:cs typeface="Calibri" panose="020F0502020204030204" pitchFamily="34" charset="0"/>
              </a:rPr>
              <a:t>init</a:t>
            </a:r>
            <a:r>
              <a:rPr lang="en-US" sz="2200" dirty="0">
                <a:latin typeface="Calibri" panose="020F0502020204030204" pitchFamily="34" charset="0"/>
                <a:ea typeface="Calibri" panose="020F0502020204030204" pitchFamily="34" charset="0"/>
                <a:cs typeface="Calibri" panose="020F0502020204030204" pitchFamily="34" charset="0"/>
              </a:rPr>
              <a:t>iated a request to another jurisdiction</a:t>
            </a:r>
          </a:p>
          <a:p>
            <a:pPr marL="800100" lvl="1"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Also referred to as “Outgoing UIFSA” cases</a:t>
            </a:r>
          </a:p>
          <a:p>
            <a:pPr marL="342900" indent="-342900">
              <a:buFont typeface="Wingdings" panose="05000000000000000000" pitchFamily="2" charset="2"/>
              <a:buChar char="Ø"/>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RESP means Indiana is </a:t>
            </a:r>
            <a:r>
              <a:rPr lang="en-US" sz="2200" b="1" u="sng" dirty="0">
                <a:latin typeface="Calibri" panose="020F0502020204030204" pitchFamily="34" charset="0"/>
                <a:ea typeface="Calibri" panose="020F0502020204030204" pitchFamily="34" charset="0"/>
                <a:cs typeface="Calibri" panose="020F0502020204030204" pitchFamily="34" charset="0"/>
              </a:rPr>
              <a:t>resp</a:t>
            </a:r>
            <a:r>
              <a:rPr lang="en-US" sz="2200" dirty="0">
                <a:latin typeface="Calibri" panose="020F0502020204030204" pitchFamily="34" charset="0"/>
                <a:ea typeface="Calibri" panose="020F0502020204030204" pitchFamily="34" charset="0"/>
                <a:cs typeface="Calibri" panose="020F0502020204030204" pitchFamily="34" charset="0"/>
              </a:rPr>
              <a:t>onding to a request from another jurisdiction</a:t>
            </a:r>
          </a:p>
          <a:p>
            <a:pPr marL="800100" lvl="1" indent="-3429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Also known as “Incoming UIFSA” cases</a:t>
            </a: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marL="822960" lvl="1" indent="-365760">
              <a:spcAft>
                <a:spcPts val="1200"/>
              </a:spcAft>
              <a:buFont typeface="Arial" panose="020B0604020202020204" pitchFamily="34" charset="0"/>
              <a:buChar char="•"/>
            </a:pPr>
            <a:endParaRPr lang="en-US" sz="2600" dirty="0">
              <a:latin typeface="Segoe UI" panose="020B0502040204020203" pitchFamily="34" charset="0"/>
              <a:cs typeface="Segoe UI" panose="020B0502040204020203" pitchFamily="34" charset="0"/>
            </a:endParaRPr>
          </a:p>
          <a:p>
            <a:pPr>
              <a:spcAft>
                <a:spcPts val="1200"/>
              </a:spcAft>
            </a:pPr>
            <a:r>
              <a:rPr lang="en-US" sz="2600" dirty="0">
                <a:latin typeface="Segoe UI" panose="020B0502040204020203" pitchFamily="34" charset="0"/>
                <a:cs typeface="Segoe UI" panose="020B0502040204020203" pitchFamily="34" charset="0"/>
              </a:rPr>
              <a:t> </a:t>
            </a:r>
          </a:p>
        </p:txBody>
      </p:sp>
      <p:sp>
        <p:nvSpPr>
          <p:cNvPr id="4" name="TextBox 3">
            <a:extLst>
              <a:ext uri="{FF2B5EF4-FFF2-40B4-BE49-F238E27FC236}">
                <a16:creationId xmlns:a16="http://schemas.microsoft.com/office/drawing/2014/main" id="{E4897A0C-CFAC-C65B-6759-0BA00A38CCE0}"/>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ea typeface="Calibri" panose="020F0502020204030204" pitchFamily="34" charset="0"/>
                <a:cs typeface="Segoe UI" panose="020B0502040204020203" pitchFamily="34" charset="0"/>
              </a:rPr>
              <a:t>Identifying Intergovernmental Cases</a:t>
            </a:r>
          </a:p>
        </p:txBody>
      </p:sp>
    </p:spTree>
    <p:extLst>
      <p:ext uri="{BB962C8B-B14F-4D97-AF65-F5344CB8AC3E}">
        <p14:creationId xmlns:p14="http://schemas.microsoft.com/office/powerpoint/2010/main" val="66508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3B1C9-9B6D-18FB-A7E2-83219B5D189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58B7C0E-C4DE-4113-B3E7-E1DA8F42B8CA}"/>
              </a:ext>
            </a:extLst>
          </p:cNvPr>
          <p:cNvSpPr txBox="1"/>
          <p:nvPr/>
        </p:nvSpPr>
        <p:spPr>
          <a:xfrm>
            <a:off x="91441" y="390614"/>
            <a:ext cx="11942064" cy="769441"/>
          </a:xfrm>
          <a:prstGeom prst="rect">
            <a:avLst/>
          </a:prstGeom>
          <a:noFill/>
          <a:effectLst/>
        </p:spPr>
        <p:txBody>
          <a:bodyPr wrap="square" rtlCol="0">
            <a:spAutoFit/>
          </a:bodyPr>
          <a:lstStyle/>
          <a:p>
            <a:pPr algn="ctr"/>
            <a:r>
              <a:rPr lang="en-US" sz="4400" b="1" dirty="0">
                <a:solidFill>
                  <a:schemeClr val="tx2"/>
                </a:solidFill>
                <a:latin typeface="Segoe UI" panose="020B0502040204020203" pitchFamily="34" charset="0"/>
                <a:ea typeface="Calibri" panose="020F0502020204030204" pitchFamily="34" charset="0"/>
                <a:cs typeface="Segoe UI" panose="020B0502040204020203" pitchFamily="34" charset="0"/>
              </a:rPr>
              <a:t>Identifying Intergovernmental Cases</a:t>
            </a:r>
          </a:p>
        </p:txBody>
      </p:sp>
      <p:pic>
        <p:nvPicPr>
          <p:cNvPr id="2" name="Picture 1" descr="A screenshot of a computer&#10;&#10;AI-generated content may be incorrect.">
            <a:extLst>
              <a:ext uri="{FF2B5EF4-FFF2-40B4-BE49-F238E27FC236}">
                <a16:creationId xmlns:a16="http://schemas.microsoft.com/office/drawing/2014/main" id="{902452D2-246B-4CA5-F68E-870A68D14953}"/>
              </a:ext>
            </a:extLst>
          </p:cNvPr>
          <p:cNvPicPr>
            <a:picLocks noChangeAspect="1"/>
          </p:cNvPicPr>
          <p:nvPr/>
        </p:nvPicPr>
        <p:blipFill>
          <a:blip r:embed="rId3"/>
          <a:srcRect t="14074" b="15342"/>
          <a:stretch>
            <a:fillRect/>
          </a:stretch>
        </p:blipFill>
        <p:spPr>
          <a:xfrm>
            <a:off x="488298" y="1160055"/>
            <a:ext cx="8097063" cy="4636008"/>
          </a:xfrm>
          <a:prstGeom prst="rect">
            <a:avLst/>
          </a:prstGeom>
          <a:effectLst>
            <a:outerShdw blurRad="63500" sx="102000" sy="102000" algn="ctr" rotWithShape="0">
              <a:prstClr val="black">
                <a:alpha val="40000"/>
              </a:prstClr>
            </a:outerShdw>
          </a:effectLst>
        </p:spPr>
      </p:pic>
      <p:sp>
        <p:nvSpPr>
          <p:cNvPr id="5" name="Rectangle 4">
            <a:extLst>
              <a:ext uri="{FF2B5EF4-FFF2-40B4-BE49-F238E27FC236}">
                <a16:creationId xmlns:a16="http://schemas.microsoft.com/office/drawing/2014/main" id="{1640CD6E-568F-328F-260A-4C81BBF313D6}"/>
              </a:ext>
            </a:extLst>
          </p:cNvPr>
          <p:cNvSpPr/>
          <p:nvPr/>
        </p:nvSpPr>
        <p:spPr>
          <a:xfrm>
            <a:off x="1875692" y="4085494"/>
            <a:ext cx="633046" cy="25204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5ED18B39-C5D6-3CEF-092B-B05A374FC282}"/>
              </a:ext>
            </a:extLst>
          </p:cNvPr>
          <p:cNvCxnSpPr>
            <a:cxnSpLocks/>
            <a:stCxn id="5" idx="3"/>
          </p:cNvCxnSpPr>
          <p:nvPr/>
        </p:nvCxnSpPr>
        <p:spPr>
          <a:xfrm flipV="1">
            <a:off x="2508738" y="3464170"/>
            <a:ext cx="6623539" cy="7473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DFA12C38-EBFD-9801-6270-55694CBCE1AC}"/>
              </a:ext>
            </a:extLst>
          </p:cNvPr>
          <p:cNvSpPr/>
          <p:nvPr/>
        </p:nvSpPr>
        <p:spPr>
          <a:xfrm>
            <a:off x="9132277" y="1879623"/>
            <a:ext cx="2731477" cy="201243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Interstate status field will have RESP or INIT codes entered if case is an Intergovernmental case.</a:t>
            </a:r>
          </a:p>
          <a:p>
            <a:pPr algn="ctr"/>
            <a:endParaRPr lang="en-US" dirty="0"/>
          </a:p>
        </p:txBody>
      </p:sp>
    </p:spTree>
    <p:extLst>
      <p:ext uri="{BB962C8B-B14F-4D97-AF65-F5344CB8AC3E}">
        <p14:creationId xmlns:p14="http://schemas.microsoft.com/office/powerpoint/2010/main" val="145522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198</TotalTime>
  <Words>2211</Words>
  <Application>Microsoft Office PowerPoint</Application>
  <PresentationFormat>Widescreen</PresentationFormat>
  <Paragraphs>198</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Calibri</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Vinson, Trevor</dc:creator>
  <cp:lastModifiedBy>Blanford, Dawn L</cp:lastModifiedBy>
  <cp:revision>2</cp:revision>
  <dcterms:created xsi:type="dcterms:W3CDTF">2026-02-09T14:31:33Z</dcterms:created>
  <dcterms:modified xsi:type="dcterms:W3CDTF">2026-02-18T18:54:13Z</dcterms:modified>
</cp:coreProperties>
</file>