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sldIdLst>
    <p:sldId id="256" r:id="rId3"/>
    <p:sldId id="425" r:id="rId4"/>
    <p:sldId id="427" r:id="rId5"/>
    <p:sldId id="428" r:id="rId6"/>
    <p:sldId id="429" r:id="rId7"/>
    <p:sldId id="430" r:id="rId8"/>
    <p:sldId id="432" r:id="rId9"/>
    <p:sldId id="431" r:id="rId10"/>
    <p:sldId id="261" r:id="rId11"/>
    <p:sldId id="433" r:id="rId12"/>
    <p:sldId id="434" r:id="rId13"/>
    <p:sldId id="437" r:id="rId14"/>
    <p:sldId id="438" r:id="rId15"/>
    <p:sldId id="440" r:id="rId16"/>
    <p:sldId id="442" r:id="rId17"/>
    <p:sldId id="443" r:id="rId18"/>
    <p:sldId id="445" r:id="rId19"/>
    <p:sldId id="262" r:id="rId20"/>
    <p:sldId id="446" r:id="rId21"/>
    <p:sldId id="263" r:id="rId22"/>
    <p:sldId id="447" r:id="rId23"/>
    <p:sldId id="448" r:id="rId24"/>
    <p:sldId id="267" r:id="rId25"/>
    <p:sldId id="449" r:id="rId26"/>
    <p:sldId id="450" r:id="rId27"/>
    <p:sldId id="451" r:id="rId28"/>
    <p:sldId id="270" r:id="rId29"/>
    <p:sldId id="275" r:id="rId30"/>
    <p:sldId id="271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9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14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013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microsoft.com/office/2016/11/relationships/changesInfo" Target="changesInfos/changesInfo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ableStyles" Target="tableStyles.xml"/><Relationship Id="rId8" Type="http://schemas.openxmlformats.org/officeDocument/2006/relationships/slide" Target="slides/slide6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llaspie, Kyle" userId="eae65cb8-ac0d-41bf-956e-e5698027c454" providerId="ADAL" clId="{68A8A2BC-F538-44D6-906F-1FCC44509D49}"/>
    <pc:docChg chg="custSel modSld">
      <pc:chgData name="Gillaspie, Kyle" userId="eae65cb8-ac0d-41bf-956e-e5698027c454" providerId="ADAL" clId="{68A8A2BC-F538-44D6-906F-1FCC44509D49}" dt="2026-02-26T18:28:01.206" v="89" actId="20577"/>
      <pc:docMkLst>
        <pc:docMk/>
      </pc:docMkLst>
      <pc:sldChg chg="modSp mod">
        <pc:chgData name="Gillaspie, Kyle" userId="eae65cb8-ac0d-41bf-956e-e5698027c454" providerId="ADAL" clId="{68A8A2BC-F538-44D6-906F-1FCC44509D49}" dt="2026-02-26T18:28:01.206" v="89" actId="20577"/>
        <pc:sldMkLst>
          <pc:docMk/>
          <pc:sldMk cId="3156148248" sldId="262"/>
        </pc:sldMkLst>
        <pc:spChg chg="mod">
          <ac:chgData name="Gillaspie, Kyle" userId="eae65cb8-ac0d-41bf-956e-e5698027c454" providerId="ADAL" clId="{68A8A2BC-F538-44D6-906F-1FCC44509D49}" dt="2026-02-26T18:28:01.206" v="89" actId="20577"/>
          <ac:spMkLst>
            <pc:docMk/>
            <pc:sldMk cId="3156148248" sldId="262"/>
            <ac:spMk id="3" creationId="{2F83755E-32C9-4144-BB71-E73B8035E4A4}"/>
          </ac:spMkLst>
        </pc:spChg>
      </pc:sldChg>
      <pc:sldChg chg="modSp mod">
        <pc:chgData name="Gillaspie, Kyle" userId="eae65cb8-ac0d-41bf-956e-e5698027c454" providerId="ADAL" clId="{68A8A2BC-F538-44D6-906F-1FCC44509D49}" dt="2026-02-26T18:24:48.999" v="1" actId="20577"/>
        <pc:sldMkLst>
          <pc:docMk/>
          <pc:sldMk cId="3588635258" sldId="431"/>
        </pc:sldMkLst>
        <pc:spChg chg="mod">
          <ac:chgData name="Gillaspie, Kyle" userId="eae65cb8-ac0d-41bf-956e-e5698027c454" providerId="ADAL" clId="{68A8A2BC-F538-44D6-906F-1FCC44509D49}" dt="2026-02-26T18:24:48.999" v="1" actId="20577"/>
          <ac:spMkLst>
            <pc:docMk/>
            <pc:sldMk cId="3588635258" sldId="431"/>
            <ac:spMk id="3" creationId="{BDAAB914-9E67-450F-9534-1700503A1A2A}"/>
          </ac:spMkLst>
        </pc:spChg>
      </pc:sldChg>
      <pc:sldChg chg="modSp mod">
        <pc:chgData name="Gillaspie, Kyle" userId="eae65cb8-ac0d-41bf-956e-e5698027c454" providerId="ADAL" clId="{68A8A2BC-F538-44D6-906F-1FCC44509D49}" dt="2026-02-26T18:25:23.181" v="3" actId="20577"/>
        <pc:sldMkLst>
          <pc:docMk/>
          <pc:sldMk cId="3657047107" sldId="434"/>
        </pc:sldMkLst>
        <pc:spChg chg="mod">
          <ac:chgData name="Gillaspie, Kyle" userId="eae65cb8-ac0d-41bf-956e-e5698027c454" providerId="ADAL" clId="{68A8A2BC-F538-44D6-906F-1FCC44509D49}" dt="2026-02-26T18:25:23.181" v="3" actId="20577"/>
          <ac:spMkLst>
            <pc:docMk/>
            <pc:sldMk cId="3657047107" sldId="434"/>
            <ac:spMk id="3" creationId="{E11D62F3-B330-6A60-9EDF-84E0FBE78AB8}"/>
          </ac:spMkLst>
        </pc:spChg>
      </pc:sldChg>
      <pc:sldChg chg="modSp mod">
        <pc:chgData name="Gillaspie, Kyle" userId="eae65cb8-ac0d-41bf-956e-e5698027c454" providerId="ADAL" clId="{68A8A2BC-F538-44D6-906F-1FCC44509D49}" dt="2026-02-26T18:26:54.428" v="86" actId="6549"/>
        <pc:sldMkLst>
          <pc:docMk/>
          <pc:sldMk cId="2075959043" sldId="442"/>
        </pc:sldMkLst>
        <pc:spChg chg="mod">
          <ac:chgData name="Gillaspie, Kyle" userId="eae65cb8-ac0d-41bf-956e-e5698027c454" providerId="ADAL" clId="{68A8A2BC-F538-44D6-906F-1FCC44509D49}" dt="2026-02-26T18:26:54.428" v="86" actId="6549"/>
          <ac:spMkLst>
            <pc:docMk/>
            <pc:sldMk cId="2075959043" sldId="442"/>
            <ac:spMk id="3" creationId="{295F2B36-8A8E-A124-B703-C03A28378094}"/>
          </ac:spMkLst>
        </pc:spChg>
      </pc:sldChg>
      <pc:sldChg chg="modSp mod">
        <pc:chgData name="Gillaspie, Kyle" userId="eae65cb8-ac0d-41bf-956e-e5698027c454" providerId="ADAL" clId="{68A8A2BC-F538-44D6-906F-1FCC44509D49}" dt="2026-02-26T18:27:44.599" v="87" actId="6549"/>
        <pc:sldMkLst>
          <pc:docMk/>
          <pc:sldMk cId="4097406153" sldId="445"/>
        </pc:sldMkLst>
        <pc:spChg chg="mod">
          <ac:chgData name="Gillaspie, Kyle" userId="eae65cb8-ac0d-41bf-956e-e5698027c454" providerId="ADAL" clId="{68A8A2BC-F538-44D6-906F-1FCC44509D49}" dt="2026-02-26T18:27:44.599" v="87" actId="6549"/>
          <ac:spMkLst>
            <pc:docMk/>
            <pc:sldMk cId="4097406153" sldId="445"/>
            <ac:spMk id="3" creationId="{ECB8AE88-F123-5DF6-BB31-B7ABE8935F8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E7089-5125-47B0-AA37-B6C3438CA9CF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B18CB-D708-4412-AFF7-712A664F0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011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E7089-5125-47B0-AA37-B6C3438CA9CF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B18CB-D708-4412-AFF7-712A664F0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935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E7089-5125-47B0-AA37-B6C3438CA9CF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B18CB-D708-4412-AFF7-712A664F0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9443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C7691-482F-4FD2-8A40-40D3629711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EEE2EB-2751-429F-B6DA-7AD099E9BA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65F9B8-D93C-444D-89FC-41C6D27F1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68197-FDB5-41F1-8ED5-D6750FE9F427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BB8AE3-7512-44B8-A5DC-37F1E9112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79D8E8-4756-43CA-AD95-CDDC3C928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F9B6A-94F0-485B-9FBC-69B5A2453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207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D65039-95E0-47FD-9B71-B7479D7FB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50314C-CAEC-45FF-873F-93E66F862A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0C86EC-EE97-4280-AD47-8A1875BFC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68197-FDB5-41F1-8ED5-D6750FE9F427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9E5442-199A-4545-9BFF-C92CBBCD2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397A6A-B221-4644-A20C-28DAC982E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F9B6A-94F0-485B-9FBC-69B5A2453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2679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AE2C3-82B7-42B8-888C-E42E0DEC9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7E0D23-6418-4895-9C7E-53234F0BB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6F69F9-993D-4C2E-8086-25D76F679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68197-FDB5-41F1-8ED5-D6750FE9F427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DAC5BB-7976-4A21-A906-C3DDABE14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202663-2212-49F4-9C85-D3DBBBD9F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F9B6A-94F0-485B-9FBC-69B5A2453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96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0718FF-58CB-4F0B-B7BF-B9E74CAEE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36E859-9AD7-4B8B-8917-845C08D754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4A0E06-3380-4C81-B894-5FC51A2762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BDDA10-32DA-40D1-A0CB-0AA993961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68197-FDB5-41F1-8ED5-D6750FE9F427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502659-A403-4127-A41D-A81895EB8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910664-215F-4655-B01B-8E7A491B8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F9B6A-94F0-485B-9FBC-69B5A2453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5759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3C2A2-37A2-4156-BA59-6EF6AEC0D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F6B23A-BAFE-41F3-A719-98AA8392C6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1251FB-0C84-4089-A554-66C17844B3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AC05B9-4530-4330-AB43-2D28F67674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201A3E-A88E-4765-BBFE-07CC92C54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9C91223-7572-461A-B957-7E3EFA235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68197-FDB5-41F1-8ED5-D6750FE9F427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D854B0-E0B6-4104-BEF4-BEC6531FC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09D040-0C20-4FB2-B1C8-19CAB9283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F9B6A-94F0-485B-9FBC-69B5A2453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1001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9CAF5-FEB0-4DBC-A68D-587330F9DC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B027CC5-A67C-44B0-9A8B-64E182D13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68197-FDB5-41F1-8ED5-D6750FE9F427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A43B41-B8DE-4BF1-951A-56DA00B98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B7CD5B-DCA8-4782-B9B2-239E1629F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F9B6A-94F0-485B-9FBC-69B5A2453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2031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62C9F2-7D22-4C18-A3AD-A9FD83CF4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68197-FDB5-41F1-8ED5-D6750FE9F427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3418EE-77EB-41F6-994F-463C5A4AB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3123F4-85FE-4EA2-A715-1D936107C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F9B6A-94F0-485B-9FBC-69B5A2453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5958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AB177-2045-41D7-AEC0-D8F2FA2A3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EBA20-DEE0-43C7-9C50-2DDA06E72A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295179-7952-48FF-A719-25A18A4321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8C9A63-155B-4F5E-91E2-35A3AFE3A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68197-FDB5-41F1-8ED5-D6750FE9F427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7D2136-9EEA-4880-8886-32FF03E8A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C31703-B494-4779-8C17-770DA8338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F9B6A-94F0-485B-9FBC-69B5A2453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372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E7089-5125-47B0-AA37-B6C3438CA9CF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B18CB-D708-4412-AFF7-712A664F0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7396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38BB9F-E9D3-4595-87B1-5CBDFFDEA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0089EC-9F4A-4425-BF69-67D5C23781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4E419D-9B47-4DEB-B233-341FCBD108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939DEB-4C1D-4DC5-A05D-8D39413AA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68197-FDB5-41F1-8ED5-D6750FE9F427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6C9202-A50A-4149-8933-9D2A123FE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F5BF61-185F-4305-AAE5-1C5D1848B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F9B6A-94F0-485B-9FBC-69B5A2453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7630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06EE4-EBA2-4037-8382-B47771108B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C820FA-D501-4D00-830E-65EB8FB7AC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270FD-CE4A-4751-90EB-817DD421F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68197-FDB5-41F1-8ED5-D6750FE9F427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FD6E42-DA72-4EA4-A752-D2D1B3BA3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2F3BEC-5B59-4732-886D-E47626D51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F9B6A-94F0-485B-9FBC-69B5A2453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8971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D1C020-9C17-4C2B-B02B-E04FEB0BD5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D27A3E-73B3-4D8E-AE16-DC2D5DC3F2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05F2D5-6C4E-4FC6-9344-AAC08E75D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68197-FDB5-41F1-8ED5-D6750FE9F427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D117D0-F5CC-4C4E-AFAC-A4F6012B0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19F10-170B-4BEF-8CC8-61EDB97B4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F9B6A-94F0-485B-9FBC-69B5A2453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520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E7089-5125-47B0-AA37-B6C3438CA9CF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B18CB-D708-4412-AFF7-712A664F0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254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E7089-5125-47B0-AA37-B6C3438CA9CF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B18CB-D708-4412-AFF7-712A664F0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766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E7089-5125-47B0-AA37-B6C3438CA9CF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B18CB-D708-4412-AFF7-712A664F0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247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E7089-5125-47B0-AA37-B6C3438CA9CF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B18CB-D708-4412-AFF7-712A664F0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338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E7089-5125-47B0-AA37-B6C3438CA9CF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B18CB-D708-4412-AFF7-712A664F0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872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E7089-5125-47B0-AA37-B6C3438CA9CF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B18CB-D708-4412-AFF7-712A664F0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692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E7089-5125-47B0-AA37-B6C3438CA9CF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B18CB-D708-4412-AFF7-712A664F0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841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4E7089-5125-47B0-AA37-B6C3438CA9CF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B18CB-D708-4412-AFF7-712A664F0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345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BE4AAFA-30FE-4A78-9AA4-3ED7AF939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3D09C2-BE13-49D4-B845-546D347E27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B81E35-3063-4C3F-86AF-ABCD3046B4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968197-FDB5-41F1-8ED5-D6750FE9F427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2B18AC-6D9E-4B31-BAF1-9B0765D1B0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D20E6E-725B-4B73-A64D-642B361358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F9B6A-94F0-485B-9FBC-69B5A2453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381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Appeals Case Processing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Kyle Gillaspie</a:t>
            </a:r>
          </a:p>
          <a:p>
            <a:r>
              <a:rPr lang="en-US" sz="3600" dirty="0">
                <a:solidFill>
                  <a:schemeClr val="bg1"/>
                </a:solidFill>
              </a:rPr>
              <a:t>Chief Staff Attorney, Court of Appeals of Indiana</a:t>
            </a:r>
          </a:p>
        </p:txBody>
      </p:sp>
    </p:spTree>
    <p:extLst>
      <p:ext uri="{BB962C8B-B14F-4D97-AF65-F5344CB8AC3E}">
        <p14:creationId xmlns:p14="http://schemas.microsoft.com/office/powerpoint/2010/main" val="6330499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68DD9-C333-C25E-30C3-1542C8434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The Notice of Completion of Clerk’s Record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7E1F61-3394-47B0-6B51-03DDAE238C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solidFill>
                  <a:schemeClr val="bg1"/>
                </a:solidFill>
              </a:rPr>
              <a:t>Accurately reporting the status of the transcript is important because it may trigger the deadline for a party to file their brief.</a:t>
            </a:r>
          </a:p>
          <a:p>
            <a:pPr marL="0" indent="0">
              <a:buNone/>
            </a:pPr>
            <a:endParaRPr lang="en-US" sz="3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3600" dirty="0">
                <a:solidFill>
                  <a:schemeClr val="bg1"/>
                </a:solidFill>
              </a:rPr>
              <a:t>If the transcript status is inaccurate, appeals can stall.</a:t>
            </a:r>
          </a:p>
        </p:txBody>
      </p:sp>
    </p:spTree>
    <p:extLst>
      <p:ext uri="{BB962C8B-B14F-4D97-AF65-F5344CB8AC3E}">
        <p14:creationId xmlns:p14="http://schemas.microsoft.com/office/powerpoint/2010/main" val="29804149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3FA84-01EC-CD48-3459-FB39C1EC0E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The Transcript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1D62F3-B330-6A60-9EDF-84E0FBE78A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3600" dirty="0">
                <a:solidFill>
                  <a:schemeClr val="bg1"/>
                </a:solidFill>
              </a:rPr>
              <a:t>The filing of the Notice of Appeal triggers the 45-day deadline to file the transcript.</a:t>
            </a:r>
          </a:p>
          <a:p>
            <a:pPr marL="0" indent="0">
              <a:buNone/>
            </a:pP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70471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08164D2-7353-CD40-295A-1D6390CC16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37C6E-6EC0-3254-C0D7-8A2CB69B2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Filing the Transcript with the Trial Clerk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21FF04-28AE-4AC7-60FB-C707EC719C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>
                <a:solidFill>
                  <a:schemeClr val="bg1"/>
                </a:solidFill>
              </a:rPr>
              <a:t>If e-filing is required in the trial court . . .</a:t>
            </a:r>
          </a:p>
          <a:p>
            <a:pPr marL="0" indent="0">
              <a:buNone/>
            </a:pPr>
            <a:endParaRPr lang="en-US" sz="36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3600" dirty="0">
                <a:solidFill>
                  <a:schemeClr val="bg1"/>
                </a:solidFill>
              </a:rPr>
              <a:t>Then Court Reporter must e-file transcript and documentary exhibits with trial clerk through the IEFS.</a:t>
            </a:r>
          </a:p>
          <a:p>
            <a:pPr marL="0" indent="0" algn="ctr">
              <a:buNone/>
            </a:pPr>
            <a:endParaRPr lang="en-US" sz="36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3600" dirty="0">
                <a:solidFill>
                  <a:schemeClr val="bg1"/>
                </a:solidFill>
              </a:rPr>
              <a:t>Appellate Rule 28(C)(1)(a)</a:t>
            </a:r>
          </a:p>
        </p:txBody>
      </p:sp>
    </p:spTree>
    <p:extLst>
      <p:ext uri="{BB962C8B-B14F-4D97-AF65-F5344CB8AC3E}">
        <p14:creationId xmlns:p14="http://schemas.microsoft.com/office/powerpoint/2010/main" val="3771789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A73606F-F9D7-D0C1-034F-856CE6CEDD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704D87-B455-1C0A-146E-2232CE1E7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E-Filing the Transcript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1D3AFC-28F1-680C-034E-41C0435F69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>
                <a:solidFill>
                  <a:schemeClr val="bg1"/>
                </a:solidFill>
              </a:rPr>
              <a:t>If e-filing is required . . .</a:t>
            </a:r>
          </a:p>
          <a:p>
            <a:pPr marL="0" indent="0" algn="ctr">
              <a:buNone/>
            </a:pPr>
            <a:endParaRPr lang="en-US" sz="36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3600" dirty="0">
                <a:solidFill>
                  <a:schemeClr val="bg1"/>
                </a:solidFill>
              </a:rPr>
              <a:t>Then the Transcript should not be submitted on CD, DVD, or flash drive.</a:t>
            </a:r>
          </a:p>
        </p:txBody>
      </p:sp>
    </p:spTree>
    <p:extLst>
      <p:ext uri="{BB962C8B-B14F-4D97-AF65-F5344CB8AC3E}">
        <p14:creationId xmlns:p14="http://schemas.microsoft.com/office/powerpoint/2010/main" val="909280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B04F42C-1D35-2B48-CE27-B2C64567C1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04BB3-4A79-B4BD-F917-5311757DC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Audio and Video Exhibits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9E1D49-881D-C59C-2D51-CB4F05F8A1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>
                <a:solidFill>
                  <a:schemeClr val="bg1"/>
                </a:solidFill>
              </a:rPr>
              <a:t>Cannot be e-filed.</a:t>
            </a:r>
          </a:p>
          <a:p>
            <a:pPr marL="0" indent="0" algn="ctr">
              <a:buNone/>
            </a:pPr>
            <a:endParaRPr lang="en-US" sz="3600" dirty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pPr marL="0" indent="0" algn="ctr">
              <a:buNone/>
            </a:pPr>
            <a:r>
              <a:rPr lang="en-US" sz="20000" dirty="0">
                <a:solidFill>
                  <a:schemeClr val="bg1"/>
                </a:solidFill>
                <a:sym typeface="Wingdings" panose="05000000000000000000" pitchFamily="2" charset="2"/>
              </a:rPr>
              <a:t></a:t>
            </a:r>
          </a:p>
          <a:p>
            <a:pPr marL="0" indent="0">
              <a:buNone/>
            </a:pPr>
            <a:endParaRPr lang="en-US" sz="3600" dirty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39617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1245EB5-4DB2-208C-8213-B8E5278D1B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5EFDB-F638-F733-3D1A-11A1F0591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Audio and Video Exhibits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5F2B36-8A8E-A124-B703-C03A28378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Wingdings" panose="05000000000000000000" pitchFamily="2" charset="2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Submit on CD, DVD, or flash drive in an envelope stapled into a conventional physical exhibit binder.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Wingdings" panose="05000000000000000000" pitchFamily="2" charset="2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Filed with trial clerk the same day the transcript and documentary exhibits are e-filed.</a:t>
            </a:r>
          </a:p>
          <a:p>
            <a:pPr marL="0" indent="0">
              <a:buNone/>
            </a:pP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59590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235BB8C-57B2-C698-E6ED-BBDEAEBB39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9E891-CADB-312F-22BD-E3C04DEE52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Non-Documentary and Oversized Exhibits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69380B-145B-D032-DE23-093C93D4E0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3600" dirty="0">
                <a:solidFill>
                  <a:schemeClr val="bg1"/>
                </a:solidFill>
              </a:rPr>
              <a:t>Remain in custody of the trial court.</a:t>
            </a:r>
          </a:p>
          <a:p>
            <a:pPr marL="0" indent="0">
              <a:buNone/>
            </a:pPr>
            <a:endParaRPr lang="en-US" sz="3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3600" dirty="0">
                <a:solidFill>
                  <a:schemeClr val="bg1"/>
                </a:solidFill>
              </a:rPr>
              <a:t>Do not send Non-Documentary and Oversized Exhibits to Appellate Clerk.</a:t>
            </a:r>
          </a:p>
        </p:txBody>
      </p:sp>
    </p:spTree>
    <p:extLst>
      <p:ext uri="{BB962C8B-B14F-4D97-AF65-F5344CB8AC3E}">
        <p14:creationId xmlns:p14="http://schemas.microsoft.com/office/powerpoint/2010/main" val="20327923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85FFEC-A050-EE6D-BF65-716D91846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Notice of Filing of Transcript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B8AE88-F123-5DF6-BB31-B7ABE8935F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solidFill>
                  <a:schemeClr val="bg1"/>
                </a:solidFill>
              </a:rPr>
              <a:t>Court Reporter serves on the parties.</a:t>
            </a:r>
          </a:p>
          <a:p>
            <a:pPr marL="0" indent="0">
              <a:buNone/>
            </a:pPr>
            <a:endParaRPr lang="en-US" sz="3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3600" dirty="0">
                <a:solidFill>
                  <a:schemeClr val="bg1"/>
                </a:solidFill>
              </a:rPr>
              <a:t>Informs parties transcript has been filed with trial clerk.</a:t>
            </a:r>
          </a:p>
          <a:p>
            <a:pPr marL="0" indent="0">
              <a:buNone/>
            </a:pPr>
            <a:endParaRPr lang="en-US" sz="3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3600" dirty="0">
                <a:solidFill>
                  <a:schemeClr val="bg1"/>
                </a:solidFill>
              </a:rPr>
              <a:t>Does not trigger any deadlines.</a:t>
            </a:r>
          </a:p>
          <a:p>
            <a:pPr marL="0" indent="0">
              <a:buNone/>
            </a:pP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74061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385E2-559B-45D9-8FFD-9C66B8408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The Notice of Completion of Transcript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83755E-32C9-4144-BB71-E73B8035E4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solidFill>
                  <a:schemeClr val="bg1"/>
                </a:solidFill>
              </a:rPr>
              <a:t>Trial </a:t>
            </a:r>
            <a:r>
              <a:rPr lang="en-US" sz="3600">
                <a:solidFill>
                  <a:schemeClr val="bg1"/>
                </a:solidFill>
              </a:rPr>
              <a:t>Clerk e-files </a:t>
            </a:r>
            <a:r>
              <a:rPr lang="en-US" sz="3600" dirty="0">
                <a:solidFill>
                  <a:schemeClr val="bg1"/>
                </a:solidFill>
              </a:rPr>
              <a:t>with Appellate Clerk 5 days after Court Reporter files Transcript.</a:t>
            </a:r>
          </a:p>
          <a:p>
            <a:pPr marL="0" indent="0">
              <a:buNone/>
            </a:pPr>
            <a:endParaRPr lang="en-US" sz="3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3600" dirty="0">
                <a:solidFill>
                  <a:schemeClr val="bg1"/>
                </a:solidFill>
              </a:rPr>
              <a:t>Triggers 30-day deadline for Appellant to file brief.</a:t>
            </a:r>
          </a:p>
          <a:p>
            <a:pPr marL="0" indent="0">
              <a:buNone/>
            </a:pPr>
            <a:endParaRPr lang="en-US" sz="36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61482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BE0CF-F448-B95D-6271-03E567FCA5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Access to the Record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3546FC-C8A7-A1EC-CD24-30ABA449BD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solidFill>
                  <a:schemeClr val="bg1"/>
                </a:solidFill>
              </a:rPr>
              <a:t>The record includes both the Clerk’s Record and the transcript.</a:t>
            </a:r>
          </a:p>
          <a:p>
            <a:pPr marL="0" indent="0">
              <a:buNone/>
            </a:pPr>
            <a:endParaRPr lang="en-US" sz="3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3600" dirty="0">
                <a:solidFill>
                  <a:schemeClr val="bg1"/>
                </a:solidFill>
              </a:rPr>
              <a:t>Parties need access to the record to prepare their briefs and appendices.</a:t>
            </a:r>
          </a:p>
        </p:txBody>
      </p:sp>
    </p:spTree>
    <p:extLst>
      <p:ext uri="{BB962C8B-B14F-4D97-AF65-F5344CB8AC3E}">
        <p14:creationId xmlns:p14="http://schemas.microsoft.com/office/powerpoint/2010/main" val="2123180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5F47F0-E130-BC1F-2761-0FCC92F8B5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Where an Appeal Begins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90C052-D101-50E0-749D-1D2040D9EE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solidFill>
                  <a:schemeClr val="bg1"/>
                </a:solidFill>
              </a:rPr>
              <a:t>An appeal begins with the entry of an appealable order.</a:t>
            </a:r>
          </a:p>
          <a:p>
            <a:pPr marL="0" indent="0">
              <a:buNone/>
            </a:pPr>
            <a:endParaRPr lang="en-US" sz="3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3600" dirty="0">
                <a:solidFill>
                  <a:schemeClr val="bg1"/>
                </a:solidFill>
              </a:rPr>
              <a:t>Typically, it is a final judgment that disposes of all claims as to all parties.</a:t>
            </a:r>
          </a:p>
          <a:p>
            <a:pPr marL="0" indent="0">
              <a:buNone/>
            </a:pPr>
            <a:endParaRPr lang="en-US" sz="3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3600" dirty="0">
                <a:solidFill>
                  <a:schemeClr val="bg1"/>
                </a:solidFill>
              </a:rPr>
              <a:t>But it could be an interlocutory order.</a:t>
            </a:r>
          </a:p>
        </p:txBody>
      </p:sp>
    </p:spTree>
    <p:extLst>
      <p:ext uri="{BB962C8B-B14F-4D97-AF65-F5344CB8AC3E}">
        <p14:creationId xmlns:p14="http://schemas.microsoft.com/office/powerpoint/2010/main" val="4454615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164C4-ACED-4EC8-8CF7-4DCE4D3EA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The Clerk’s Record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1916D0-EB02-4667-AB97-EC030D97DF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solidFill>
                  <a:schemeClr val="bg1"/>
                </a:solidFill>
              </a:rPr>
              <a:t>What is it?</a:t>
            </a:r>
          </a:p>
          <a:p>
            <a:pPr marL="0" indent="0">
              <a:buNone/>
            </a:pPr>
            <a:endParaRPr lang="en-US" sz="3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3600" dirty="0">
                <a:solidFill>
                  <a:schemeClr val="bg1"/>
                </a:solidFill>
              </a:rPr>
              <a:t>The CCS and . . .</a:t>
            </a:r>
          </a:p>
          <a:p>
            <a:pPr marL="0" indent="0">
              <a:buNone/>
            </a:pPr>
            <a:endParaRPr lang="en-US" sz="3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3600" dirty="0">
                <a:solidFill>
                  <a:schemeClr val="bg1"/>
                </a:solidFill>
              </a:rPr>
              <a:t>All papers, pleadings, documents, orders, judgments, and other materials filed in the trial court</a:t>
            </a:r>
          </a:p>
        </p:txBody>
      </p:sp>
    </p:spTree>
    <p:extLst>
      <p:ext uri="{BB962C8B-B14F-4D97-AF65-F5344CB8AC3E}">
        <p14:creationId xmlns:p14="http://schemas.microsoft.com/office/powerpoint/2010/main" val="16286665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12D692-1778-48AF-88BB-57F7CBF18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The Clerk’s Record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DB0042-692C-4519-9464-52DFFE2051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solidFill>
                  <a:schemeClr val="bg1"/>
                </a:solidFill>
              </a:rPr>
              <a:t>Trial Clerk retains Clerk’s Record throughout the appeal.</a:t>
            </a:r>
          </a:p>
          <a:p>
            <a:pPr marL="0" indent="0">
              <a:buNone/>
            </a:pPr>
            <a:endParaRPr lang="en-US" sz="3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3600" dirty="0">
                <a:solidFill>
                  <a:schemeClr val="bg1"/>
                </a:solidFill>
              </a:rPr>
              <a:t>Unless limited by the trial court, any party can copy any document from the Clerk’s Record and any portion of the transcript.</a:t>
            </a:r>
          </a:p>
          <a:p>
            <a:pPr marL="0" indent="0" algn="ctr">
              <a:buNone/>
            </a:pPr>
            <a:endParaRPr lang="en-US" sz="36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94638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62CFB-CACB-4EE7-BB9D-242448B365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The Clerk’s Record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882E67-0AD0-41A8-B6CA-DA0E8058A1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solidFill>
                  <a:schemeClr val="bg1"/>
                </a:solidFill>
              </a:rPr>
              <a:t>A party may request Trial Clerk provide a copy of Clerk’s Record.</a:t>
            </a:r>
          </a:p>
          <a:p>
            <a:pPr marL="0" indent="0">
              <a:buNone/>
            </a:pPr>
            <a:endParaRPr lang="en-US" sz="3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3600" dirty="0">
                <a:solidFill>
                  <a:schemeClr val="bg1"/>
                </a:solidFill>
              </a:rPr>
              <a:t>*Copies should be provided within 7 days</a:t>
            </a:r>
          </a:p>
          <a:p>
            <a:pPr marL="0" indent="0">
              <a:buNone/>
            </a:pPr>
            <a:endParaRPr lang="en-US" sz="3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3600" dirty="0">
                <a:solidFill>
                  <a:schemeClr val="bg1"/>
                </a:solidFill>
              </a:rPr>
              <a:t>*Party must pay for copies</a:t>
            </a:r>
          </a:p>
          <a:p>
            <a:pPr marL="0" indent="0">
              <a:buNone/>
            </a:pPr>
            <a:r>
              <a:rPr lang="en-US" sz="3600" dirty="0">
                <a:solidFill>
                  <a:schemeClr val="bg1"/>
                </a:solidFill>
              </a:rPr>
              <a:t>	** Exception: Pro se Post-Conviction appeals</a:t>
            </a:r>
          </a:p>
        </p:txBody>
      </p:sp>
    </p:spTree>
    <p:extLst>
      <p:ext uri="{BB962C8B-B14F-4D97-AF65-F5344CB8AC3E}">
        <p14:creationId xmlns:p14="http://schemas.microsoft.com/office/powerpoint/2010/main" val="39312778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AD629-0E7F-4289-8CD8-58D469C31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The Transcript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E2324D-72C0-49E2-B6F2-9DC7B597F2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36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3600" dirty="0">
              <a:solidFill>
                <a:schemeClr val="bg1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 general, Trial Clerk retains Transcript until requested by Appellate Clerk</a:t>
            </a:r>
          </a:p>
          <a:p>
            <a:pPr marL="0" indent="0">
              <a:buNone/>
            </a:pPr>
            <a:endParaRPr lang="en-US" sz="36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63615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37A48-CF07-4FD2-8E69-F313DAC49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Access to the Transcript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C83EC8-4508-4F2F-91C0-60C2D71BC2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solidFill>
                  <a:schemeClr val="bg1"/>
                </a:solidFill>
              </a:rPr>
              <a:t>Before transmittal to Appellate Clerk . . .</a:t>
            </a:r>
          </a:p>
          <a:p>
            <a:pPr marL="0" indent="0">
              <a:buNone/>
            </a:pPr>
            <a:endParaRPr lang="en-US" sz="3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3600" dirty="0">
                <a:solidFill>
                  <a:schemeClr val="bg1"/>
                </a:solidFill>
              </a:rPr>
              <a:t>Any party may withdraw Transcript or a copy at no extra cost while preparing their appellate brief.</a:t>
            </a:r>
          </a:p>
        </p:txBody>
      </p:sp>
    </p:spTree>
    <p:extLst>
      <p:ext uri="{BB962C8B-B14F-4D97-AF65-F5344CB8AC3E}">
        <p14:creationId xmlns:p14="http://schemas.microsoft.com/office/powerpoint/2010/main" val="32583581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EA78FA8-E06D-2591-1590-705E598C14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EBF4E-D05A-5359-AD16-32E9C1E06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Benefits of E-Filing Transcript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73D83D-1ACF-741A-7CAA-873E1E9148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solidFill>
                  <a:schemeClr val="bg1"/>
                </a:solidFill>
              </a:rPr>
              <a:t>Compliance with Appellate Rules</a:t>
            </a:r>
          </a:p>
          <a:p>
            <a:pPr marL="0" indent="0">
              <a:buNone/>
            </a:pPr>
            <a:endParaRPr lang="en-US" sz="3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3600" dirty="0">
                <a:solidFill>
                  <a:schemeClr val="bg1"/>
                </a:solidFill>
              </a:rPr>
              <a:t>No need to mail transcript to appellate counsel</a:t>
            </a:r>
          </a:p>
          <a:p>
            <a:pPr marL="0" indent="0">
              <a:buNone/>
            </a:pPr>
            <a:endParaRPr lang="en-US" sz="3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3600" dirty="0">
                <a:solidFill>
                  <a:schemeClr val="bg1"/>
                </a:solidFill>
              </a:rPr>
              <a:t>Easier for COA to review</a:t>
            </a:r>
          </a:p>
        </p:txBody>
      </p:sp>
    </p:spTree>
    <p:extLst>
      <p:ext uri="{BB962C8B-B14F-4D97-AF65-F5344CB8AC3E}">
        <p14:creationId xmlns:p14="http://schemas.microsoft.com/office/powerpoint/2010/main" val="46711986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34B21-35B0-458D-A249-1A261A1B68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Transmittal of the Transcript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E655C-F273-4D0D-B2F2-D5C85430D5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solidFill>
                  <a:schemeClr val="bg1"/>
                </a:solidFill>
              </a:rPr>
              <a:t>Trial Clerk must transmit Transcript and documentary exhibits to Appellate Clerk in electronic format.</a:t>
            </a:r>
          </a:p>
          <a:p>
            <a:pPr marL="0" indent="0">
              <a:buNone/>
            </a:pPr>
            <a:endParaRPr lang="en-US" sz="3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3600" dirty="0">
                <a:solidFill>
                  <a:schemeClr val="bg1"/>
                </a:solidFill>
              </a:rPr>
              <a:t>E-File through IEFS</a:t>
            </a:r>
          </a:p>
        </p:txBody>
      </p:sp>
    </p:spTree>
    <p:extLst>
      <p:ext uri="{BB962C8B-B14F-4D97-AF65-F5344CB8AC3E}">
        <p14:creationId xmlns:p14="http://schemas.microsoft.com/office/powerpoint/2010/main" val="61903429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CB512D-4A8C-4921-988D-AC621A2FF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Audio and Video Exhibits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B24393-083E-4049-A60D-89960D45D1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6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3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3600" dirty="0">
                <a:solidFill>
                  <a:schemeClr val="bg1"/>
                </a:solidFill>
              </a:rPr>
              <a:t>Court Reporter should submit on CD, DVD, or flash drive in an envelope stapled into a conventional physical exhibit binder</a:t>
            </a:r>
          </a:p>
          <a:p>
            <a:pPr marL="0" indent="0">
              <a:buNone/>
            </a:pP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23619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32F782-9C3A-4046-BD51-1997064B8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Audio and Video Exhibits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242193-D266-454D-8E93-B5908F4D62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Trial Clerk mails to Appellate Clerk at the same time the transcript and documentary exhibits are e-filed.</a:t>
            </a:r>
          </a:p>
          <a:p>
            <a:pPr marL="0" indent="0">
              <a:buNone/>
            </a:pPr>
            <a:endParaRPr lang="en-US" sz="3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3600" dirty="0">
                <a:solidFill>
                  <a:schemeClr val="bg1"/>
                </a:solidFill>
              </a:rPr>
              <a:t>Do not retain!</a:t>
            </a:r>
          </a:p>
        </p:txBody>
      </p:sp>
    </p:spTree>
    <p:extLst>
      <p:ext uri="{BB962C8B-B14F-4D97-AF65-F5344CB8AC3E}">
        <p14:creationId xmlns:p14="http://schemas.microsoft.com/office/powerpoint/2010/main" val="99081191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1F8298-FAE3-4F3F-9249-1BE4CF3D7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Non-Documentary Exhibits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A42CB3-14F4-4D0C-9061-91DCEFFC3E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>
                <a:solidFill>
                  <a:schemeClr val="bg1"/>
                </a:solidFill>
              </a:rPr>
              <a:t>Remember!</a:t>
            </a:r>
          </a:p>
          <a:p>
            <a:pPr marL="0" indent="0" algn="ctr">
              <a:buNone/>
            </a:pPr>
            <a:endParaRPr lang="en-US" sz="36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3600" dirty="0">
                <a:solidFill>
                  <a:schemeClr val="bg1"/>
                </a:solidFill>
              </a:rPr>
              <a:t>Do not send Non-Documentary or Oversized Exhibits.</a:t>
            </a:r>
          </a:p>
          <a:p>
            <a:pPr marL="0" indent="0" algn="ctr">
              <a:buNone/>
            </a:pPr>
            <a:endParaRPr lang="en-US" sz="36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3600" dirty="0">
                <a:solidFill>
                  <a:schemeClr val="bg1"/>
                </a:solidFill>
              </a:rPr>
              <a:t>Those remain in custody of trial court.</a:t>
            </a:r>
          </a:p>
        </p:txBody>
      </p:sp>
    </p:spTree>
    <p:extLst>
      <p:ext uri="{BB962C8B-B14F-4D97-AF65-F5344CB8AC3E}">
        <p14:creationId xmlns:p14="http://schemas.microsoft.com/office/powerpoint/2010/main" val="4177401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486A78-0514-4077-A58D-929FB47A3B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The Notice of Appeal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3523A9-19BE-495D-9825-328E8D1DFA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6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3600" dirty="0">
                <a:solidFill>
                  <a:schemeClr val="bg1"/>
                </a:solidFill>
              </a:rPr>
              <a:t>Filed with Appellate Clerk</a:t>
            </a:r>
          </a:p>
          <a:p>
            <a:pPr marL="0" indent="0">
              <a:buNone/>
            </a:pPr>
            <a:endParaRPr lang="en-US" sz="36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3600" dirty="0">
                <a:solidFill>
                  <a:schemeClr val="bg1"/>
                </a:solidFill>
              </a:rPr>
              <a:t>30 days after final judgment</a:t>
            </a:r>
          </a:p>
        </p:txBody>
      </p:sp>
    </p:spTree>
    <p:extLst>
      <p:ext uri="{BB962C8B-B14F-4D97-AF65-F5344CB8AC3E}">
        <p14:creationId xmlns:p14="http://schemas.microsoft.com/office/powerpoint/2010/main" val="304050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3F48F6-BE7A-432C-959F-D9EDE5229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Service of the Notice of Appeal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833063-9D0B-45D4-9776-DCA60C8424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solidFill>
                  <a:schemeClr val="bg1"/>
                </a:solidFill>
              </a:rPr>
              <a:t>Appellate Clerk serves Notice of Appeal on:</a:t>
            </a:r>
          </a:p>
          <a:p>
            <a:pPr marL="0" indent="0">
              <a:buNone/>
            </a:pPr>
            <a:endParaRPr lang="en-US" sz="3600" dirty="0">
              <a:solidFill>
                <a:schemeClr val="bg1"/>
              </a:solidFill>
            </a:endParaRPr>
          </a:p>
          <a:p>
            <a:pPr marL="742950" indent="-742950">
              <a:buAutoNum type="arabicParenBoth"/>
            </a:pPr>
            <a:r>
              <a:rPr lang="en-US" sz="3600" dirty="0">
                <a:solidFill>
                  <a:schemeClr val="bg1"/>
                </a:solidFill>
              </a:rPr>
              <a:t>Trial Clerk</a:t>
            </a:r>
          </a:p>
          <a:p>
            <a:pPr marL="742950" indent="-742950">
              <a:buAutoNum type="arabicParenBoth"/>
            </a:pPr>
            <a:r>
              <a:rPr lang="en-US" sz="3600" dirty="0">
                <a:solidFill>
                  <a:schemeClr val="bg1"/>
                </a:solidFill>
              </a:rPr>
              <a:t>Trial Judge</a:t>
            </a:r>
          </a:p>
          <a:p>
            <a:pPr marL="742950" indent="-742950">
              <a:buAutoNum type="arabicParenBoth"/>
            </a:pPr>
            <a:r>
              <a:rPr lang="en-US" sz="3600" dirty="0">
                <a:solidFill>
                  <a:schemeClr val="bg1"/>
                </a:solidFill>
              </a:rPr>
              <a:t>Court Reporter</a:t>
            </a:r>
          </a:p>
        </p:txBody>
      </p:sp>
    </p:spTree>
    <p:extLst>
      <p:ext uri="{BB962C8B-B14F-4D97-AF65-F5344CB8AC3E}">
        <p14:creationId xmlns:p14="http://schemas.microsoft.com/office/powerpoint/2010/main" val="11575867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9B39B9-DF64-489F-9C97-887769FAF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Pass On What You Have Learned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17B0E7-9E61-4A20-A99F-D9F5240F60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36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3600" dirty="0">
                <a:solidFill>
                  <a:schemeClr val="bg1"/>
                </a:solidFill>
              </a:rPr>
              <a:t>Trial Clerk must give immediate notice to Court Reporter of the filing of the Notice of Appeal</a:t>
            </a:r>
          </a:p>
        </p:txBody>
      </p:sp>
    </p:spTree>
    <p:extLst>
      <p:ext uri="{BB962C8B-B14F-4D97-AF65-F5344CB8AC3E}">
        <p14:creationId xmlns:p14="http://schemas.microsoft.com/office/powerpoint/2010/main" val="1503242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E416E-F0C0-48F2-5BB1-B661ED4CF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Why the Notice of Appeal is Important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29B35B-96B7-683B-40F2-0F437D5EBE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solidFill>
                  <a:schemeClr val="bg1"/>
                </a:solidFill>
              </a:rPr>
              <a:t>For Clerks – triggers 30-day deadline to file Notice of Completion of Clerk’s Record.</a:t>
            </a:r>
          </a:p>
          <a:p>
            <a:pPr marL="0" indent="0">
              <a:buNone/>
            </a:pPr>
            <a:endParaRPr lang="en-US" sz="3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3600" dirty="0">
                <a:solidFill>
                  <a:schemeClr val="bg1"/>
                </a:solidFill>
              </a:rPr>
              <a:t>For Court Reporters – (1) triggers 45-day deadline to file transcript; and (2) IDs hearings to be transcribed.</a:t>
            </a:r>
          </a:p>
        </p:txBody>
      </p:sp>
    </p:spTree>
    <p:extLst>
      <p:ext uri="{BB962C8B-B14F-4D97-AF65-F5344CB8AC3E}">
        <p14:creationId xmlns:p14="http://schemas.microsoft.com/office/powerpoint/2010/main" val="32226928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8653E2-798E-4BE3-9A10-9C00223E6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The Notice of Completion of Clerk’s Record</a:t>
            </a:r>
          </a:p>
        </p:txBody>
      </p:sp>
      <p:pic>
        <p:nvPicPr>
          <p:cNvPr id="7" name="Picture 6" descr="Table&#10;&#10;Description automatically generated">
            <a:extLst>
              <a:ext uri="{FF2B5EF4-FFF2-40B4-BE49-F238E27FC236}">
                <a16:creationId xmlns:a16="http://schemas.microsoft.com/office/drawing/2014/main" id="{6971FBA1-3CE0-43A3-AB7D-5F9F8DFB06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4624" y="1529453"/>
            <a:ext cx="6862751" cy="5106297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DECA056-FEEB-4929-AD33-C7BFC44506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6434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39532-07D3-4ACB-948F-27E96E41A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The Notice of Completion of Clerk’s Record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AAB914-9E67-450F-9534-1700503A1A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3600" dirty="0">
                <a:solidFill>
                  <a:schemeClr val="bg1"/>
                </a:solidFill>
              </a:rPr>
              <a:t>E-File with Appellate Clerk 30 days after Notice of Appeal filed.</a:t>
            </a:r>
          </a:p>
          <a:p>
            <a:pPr marL="0" indent="0">
              <a:buNone/>
            </a:pPr>
            <a:endParaRPr lang="en-US" sz="3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3600" dirty="0">
                <a:solidFill>
                  <a:schemeClr val="bg1"/>
                </a:solidFill>
              </a:rPr>
              <a:t>Should include a certified copy of the CCS.</a:t>
            </a:r>
          </a:p>
          <a:p>
            <a:pPr marL="0" indent="0">
              <a:buNone/>
            </a:pPr>
            <a:endParaRPr lang="en-US" sz="3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3600" dirty="0">
                <a:solidFill>
                  <a:schemeClr val="bg1"/>
                </a:solidFill>
              </a:rPr>
              <a:t>States record is assembled and complete.</a:t>
            </a:r>
          </a:p>
        </p:txBody>
      </p:sp>
    </p:spTree>
    <p:extLst>
      <p:ext uri="{BB962C8B-B14F-4D97-AF65-F5344CB8AC3E}">
        <p14:creationId xmlns:p14="http://schemas.microsoft.com/office/powerpoint/2010/main" val="35886352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CB51A0-7E30-4036-8FCF-B8B712F29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The Notice of Completion of Clerk’s Record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451C3C-9385-43CD-A730-A129E48770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solidFill>
                  <a:schemeClr val="bg1"/>
                </a:solidFill>
              </a:rPr>
              <a:t>Should indicate status of Transcript:</a:t>
            </a:r>
          </a:p>
          <a:p>
            <a:pPr marL="0" indent="0">
              <a:buNone/>
            </a:pPr>
            <a:endParaRPr lang="en-US" sz="3600" dirty="0">
              <a:solidFill>
                <a:schemeClr val="bg1"/>
              </a:solidFill>
            </a:endParaRPr>
          </a:p>
          <a:p>
            <a:pPr marL="742950" indent="-742950">
              <a:buAutoNum type="arabicParenBoth"/>
            </a:pPr>
            <a:r>
              <a:rPr lang="en-US" sz="3600" dirty="0">
                <a:solidFill>
                  <a:schemeClr val="bg1"/>
                </a:solidFill>
              </a:rPr>
              <a:t>Completed</a:t>
            </a:r>
          </a:p>
          <a:p>
            <a:pPr marL="742950" indent="-742950">
              <a:buAutoNum type="arabicParenBoth"/>
            </a:pPr>
            <a:r>
              <a:rPr lang="en-US" sz="3600" dirty="0">
                <a:solidFill>
                  <a:schemeClr val="bg1"/>
                </a:solidFill>
              </a:rPr>
              <a:t>Not Completed</a:t>
            </a:r>
          </a:p>
          <a:p>
            <a:pPr marL="742950" indent="-742950">
              <a:buAutoNum type="arabicParenBoth"/>
            </a:pPr>
            <a:r>
              <a:rPr lang="en-US" sz="3600" dirty="0">
                <a:solidFill>
                  <a:schemeClr val="bg1"/>
                </a:solidFill>
              </a:rPr>
              <a:t>Not Requested</a:t>
            </a:r>
          </a:p>
        </p:txBody>
      </p:sp>
    </p:spTree>
    <p:extLst>
      <p:ext uri="{BB962C8B-B14F-4D97-AF65-F5344CB8AC3E}">
        <p14:creationId xmlns:p14="http://schemas.microsoft.com/office/powerpoint/2010/main" val="2532938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8692</TotalTime>
  <Words>766</Words>
  <Application>Microsoft Office PowerPoint</Application>
  <PresentationFormat>Widescreen</PresentationFormat>
  <Paragraphs>135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Arial</vt:lpstr>
      <vt:lpstr>Calibri</vt:lpstr>
      <vt:lpstr>Calibri Light</vt:lpstr>
      <vt:lpstr>Wingdings</vt:lpstr>
      <vt:lpstr>Office Theme</vt:lpstr>
      <vt:lpstr>2_Office Theme</vt:lpstr>
      <vt:lpstr>Appeals Case Processing</vt:lpstr>
      <vt:lpstr>Where an Appeal Begins</vt:lpstr>
      <vt:lpstr>The Notice of Appeal</vt:lpstr>
      <vt:lpstr>Service of the Notice of Appeal</vt:lpstr>
      <vt:lpstr>Pass On What You Have Learned</vt:lpstr>
      <vt:lpstr>Why the Notice of Appeal is Important</vt:lpstr>
      <vt:lpstr>The Notice of Completion of Clerk’s Record</vt:lpstr>
      <vt:lpstr>The Notice of Completion of Clerk’s Record</vt:lpstr>
      <vt:lpstr>The Notice of Completion of Clerk’s Record</vt:lpstr>
      <vt:lpstr>The Notice of Completion of Clerk’s Record</vt:lpstr>
      <vt:lpstr>The Transcript</vt:lpstr>
      <vt:lpstr>Filing the Transcript with the Trial Clerk</vt:lpstr>
      <vt:lpstr>E-Filing the Transcript</vt:lpstr>
      <vt:lpstr>Audio and Video Exhibits</vt:lpstr>
      <vt:lpstr>Audio and Video Exhibits</vt:lpstr>
      <vt:lpstr>Non-Documentary and Oversized Exhibits</vt:lpstr>
      <vt:lpstr>Notice of Filing of Transcript</vt:lpstr>
      <vt:lpstr>The Notice of Completion of Transcript</vt:lpstr>
      <vt:lpstr>Access to the Record</vt:lpstr>
      <vt:lpstr>The Clerk’s Record</vt:lpstr>
      <vt:lpstr>The Clerk’s Record</vt:lpstr>
      <vt:lpstr>The Clerk’s Record</vt:lpstr>
      <vt:lpstr>The Transcript</vt:lpstr>
      <vt:lpstr>Access to the Transcript</vt:lpstr>
      <vt:lpstr>Benefits of E-Filing Transcript</vt:lpstr>
      <vt:lpstr>Transmittal of the Transcript</vt:lpstr>
      <vt:lpstr>Audio and Video Exhibits</vt:lpstr>
      <vt:lpstr>Audio and Video Exhibits</vt:lpstr>
      <vt:lpstr>Non-Documentary Exhibits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Court Reporter Training November 14, 2016</dc:title>
  <dc:creator>Gillaspie, Kyle</dc:creator>
  <cp:lastModifiedBy>Gillaspie, Kyle</cp:lastModifiedBy>
  <cp:revision>56</cp:revision>
  <dcterms:created xsi:type="dcterms:W3CDTF">2016-10-21T14:57:36Z</dcterms:created>
  <dcterms:modified xsi:type="dcterms:W3CDTF">2026-02-26T18:28:02Z</dcterms:modified>
</cp:coreProperties>
</file>