
<file path=[Content_Types].xml><?xml version="1.0" encoding="utf-8"?>
<Types xmlns="http://schemas.openxmlformats.org/package/2006/content-types">
  <Default Extension="img" ContentType="image/jpeg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  <p:sldMasterId id="2147483674" r:id="rId5"/>
  </p:sldMasterIdLst>
  <p:notesMasterIdLst>
    <p:notesMasterId r:id="rId15"/>
  </p:notesMasterIdLst>
  <p:sldIdLst>
    <p:sldId id="256" r:id="rId6"/>
    <p:sldId id="264" r:id="rId7"/>
    <p:sldId id="257" r:id="rId8"/>
    <p:sldId id="258" r:id="rId9"/>
    <p:sldId id="260" r:id="rId10"/>
    <p:sldId id="261" r:id="rId11"/>
    <p:sldId id="259" r:id="rId12"/>
    <p:sldId id="262" r:id="rId13"/>
    <p:sldId id="263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8EBDD04-2957-41EA-B400-DF08F538A42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7677EA2-2034-4EE0-A5AB-E9CD3069F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77EA2-2034-4EE0-A5AB-E9CD3069FB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8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77EA2-2034-4EE0-A5AB-E9CD3069FB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0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8E92-E3FE-4143-9955-F178F9E5DA7C}" type="datetime2">
              <a:rPr lang="en-US" smtClean="0"/>
              <a:t>Tuesday, February 24,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520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92ED-D580-43C5-813D-60AE937A989C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B59-18BB-4C9B-ABBA-D8E9E55C9B0E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D114-817F-4B29-ABB9-8EC1C49D75E2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53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A9EC-DC7E-4716-8FDE-B40E739CEFBD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6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2C3B-89D0-4F06-92DB-5B8A4CC14F37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79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0F5C-29AD-456E-A334-A1194216CD93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19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CA42-1229-47C4-AB89-D00AB3E096A3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4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C9-DC94-40B0-B5DE-9F09EC87E3B8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07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E60B-6749-46D6-98AD-E5978B9105AD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27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D577-98AC-4404-856B-113AF72D7EA4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0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0245-9CC4-4EC1-B0F4-D484E8598845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86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69E2-A649-4B41-B08A-6DCEDEF2AFD1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1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22AF-A3C5-4390-A9F5-34BB3144D8E3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98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1384-E278-474C-A779-EA9723115847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D5C9-9849-49C2-9120-A62369EC2520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7301-5DA2-4D44-860C-DCD681FC6C9C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1EAA-601C-4905-8C84-675FCD32B975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4BF-9127-4D44-9771-43C1617D78FA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2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C5CD-121E-4331-974A-E274867D07DE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409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A770-EBD6-4F9B-8E98-A707D8F1F9A8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7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5361-E3B1-4B9A-A932-7F8AE87EEF7D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2FC9-FF32-4493-A9DF-9D002B8383C6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9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5EE42BF-C0A0-4439-8BCC-BB73237238EB}" type="datetime2">
              <a:rPr lang="en-US" smtClean="0"/>
              <a:t>Tuesday, February 24,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5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1" r:id="rId6"/>
    <p:sldLayoutId id="2147483787" r:id="rId7"/>
    <p:sldLayoutId id="2147483788" r:id="rId8"/>
    <p:sldLayoutId id="2147483789" r:id="rId9"/>
    <p:sldLayoutId id="2147483790" r:id="rId10"/>
    <p:sldLayoutId id="214748379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C0D5-BBF1-43D9-B434-2CEA5D5F0698}" type="datetime2">
              <a:rPr lang="en-US" smtClean="0"/>
              <a:t>Tuesday, February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capacity.org.uk/legal-capacity/the-snap-general-election-and-the-right-to-vot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c/cost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acescomm/40970074075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n.com/en-in/news/India/mp-police-result-2026-link-mp-police-asi-subedar-phase-1-result-released-check-results-here-in-1-click/ar-AA1WANNI" TargetMode="External"/><Relationship Id="rId2" Type="http://schemas.openxmlformats.org/officeDocument/2006/relationships/image" Target="../media/image8.im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7E3D5-09AF-D198-7090-9D714F3AA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7760" y="552365"/>
            <a:ext cx="3525521" cy="3524885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ABC’s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 the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CEB 9’s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1DB39-9614-1D34-2854-80F844B33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4911" y="4301405"/>
            <a:ext cx="2665730" cy="20042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Presented by: </a:t>
            </a:r>
          </a:p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David Shelton</a:t>
            </a:r>
          </a:p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Knox County Clerk</a:t>
            </a:r>
          </a:p>
        </p:txBody>
      </p:sp>
      <p:pic>
        <p:nvPicPr>
          <p:cNvPr id="4" name="Picture 3" descr="White letters in 3D form">
            <a:extLst>
              <a:ext uri="{FF2B5EF4-FFF2-40B4-BE49-F238E27FC236}">
                <a16:creationId xmlns:a16="http://schemas.microsoft.com/office/drawing/2014/main" id="{5B00DB94-348E-2044-D45D-0A83CB95A7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82" r="-1" b="14992"/>
          <a:stretch>
            <a:fillRect/>
          </a:stretch>
        </p:blipFill>
        <p:spPr>
          <a:xfrm>
            <a:off x="296863" y="1381760"/>
            <a:ext cx="5102225" cy="3921760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9356BA-3AA3-08FF-956E-167A0B2D9997}"/>
              </a:ext>
            </a:extLst>
          </p:cNvPr>
          <p:cNvSpPr txBox="1"/>
          <p:nvPr/>
        </p:nvSpPr>
        <p:spPr>
          <a:xfrm>
            <a:off x="11470641" y="6305635"/>
            <a:ext cx="26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38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">
            <a:extLst>
              <a:ext uri="{FF2B5EF4-FFF2-40B4-BE49-F238E27FC236}">
                <a16:creationId xmlns:a16="http://schemas.microsoft.com/office/drawing/2014/main" id="{391AE911-A9D5-CA7E-1529-8E0A68D9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07" y="71120"/>
            <a:ext cx="6146813" cy="6685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4A7C5-4C19-811D-C428-A7CCD3A40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11" name="Picture 10" descr="Table&#10;&#10;AI-generated content may be incorrect.">
            <a:extLst>
              <a:ext uri="{FF2B5EF4-FFF2-40B4-BE49-F238E27FC236}">
                <a16:creationId xmlns:a16="http://schemas.microsoft.com/office/drawing/2014/main" id="{43137241-C410-A6D4-6C98-5FFD7ADDE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71120"/>
            <a:ext cx="5781040" cy="6685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AAB0EB-C6FD-B1EE-D292-5A7DD5BBB746}"/>
              </a:ext>
            </a:extLst>
          </p:cNvPr>
          <p:cNvSpPr txBox="1"/>
          <p:nvPr/>
        </p:nvSpPr>
        <p:spPr>
          <a:xfrm>
            <a:off x="11125200" y="6156960"/>
            <a:ext cx="67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2222</a:t>
            </a:r>
          </a:p>
        </p:txBody>
      </p:sp>
    </p:spTree>
    <p:extLst>
      <p:ext uri="{BB962C8B-B14F-4D97-AF65-F5344CB8AC3E}">
        <p14:creationId xmlns:p14="http://schemas.microsoft.com/office/powerpoint/2010/main" val="406093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3A01-56BF-1018-FA0D-447C18B6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>
            <a:normAutofit/>
          </a:bodyPr>
          <a:lstStyle/>
          <a:p>
            <a:r>
              <a:rPr lang="en-US" dirty="0"/>
              <a:t>CEB-9 Section I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06BDC1E-2236-CA6E-BB43-CC10EDAB1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8943" y="1560513"/>
            <a:ext cx="9162097" cy="36525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u="sng" dirty="0">
                <a:solidFill>
                  <a:schemeClr val="bg1"/>
                </a:solidFill>
              </a:rPr>
              <a:t>HOW TO FIND THE STEP-BY-STEP IN SVRS </a:t>
            </a:r>
          </a:p>
          <a:p>
            <a:pPr algn="ctr"/>
            <a:endParaRPr lang="en-US" sz="2800" b="1" dirty="0">
              <a:solidFill>
                <a:srgbClr val="92D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SVRS- MAIN SCREEN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STEP BY STEP INSTRUCTIONS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4CF03D-A75C-DE2D-4AC8-CED85A6AEB94}"/>
              </a:ext>
            </a:extLst>
          </p:cNvPr>
          <p:cNvSpPr txBox="1"/>
          <p:nvPr/>
        </p:nvSpPr>
        <p:spPr>
          <a:xfrm>
            <a:off x="11430001" y="630563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740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A687E-A330-8057-67E5-531DDA76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54" y="570893"/>
            <a:ext cx="4500562" cy="984885"/>
          </a:xfrm>
        </p:spPr>
        <p:txBody>
          <a:bodyPr/>
          <a:lstStyle/>
          <a:p>
            <a:r>
              <a:rPr lang="en-US" dirty="0"/>
              <a:t>CEB -9 Section I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3DD43-32C0-CF52-4E66-C73141CEA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831" y="1453514"/>
            <a:ext cx="11336337" cy="49371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Where to find step-by-step instructions, continued: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92D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ELECTION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CEB FORM GENERATION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49 STEP-BY-STEP DOCUMENT IS AVAILABLE TO PRINT.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BFDF6-11A3-47F2-A31C-EF1DA8DFD922}"/>
              </a:ext>
            </a:extLst>
          </p:cNvPr>
          <p:cNvSpPr txBox="1"/>
          <p:nvPr/>
        </p:nvSpPr>
        <p:spPr>
          <a:xfrm>
            <a:off x="11470641" y="6305635"/>
            <a:ext cx="26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870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E613A1-5745-29EC-8502-9A0E17E9A51D}"/>
              </a:ext>
            </a:extLst>
          </p:cNvPr>
          <p:cNvSpPr txBox="1"/>
          <p:nvPr/>
        </p:nvSpPr>
        <p:spPr>
          <a:xfrm>
            <a:off x="3525520" y="873760"/>
            <a:ext cx="80060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CEB 9 Section I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sz="2000" dirty="0"/>
          </a:p>
          <a:p>
            <a:r>
              <a:rPr lang="en-US" sz="2000" b="1" dirty="0">
                <a:solidFill>
                  <a:schemeClr val="bg1"/>
                </a:solidFill>
              </a:rPr>
              <a:t>Where to find the correct reporting information for each step.</a:t>
            </a:r>
          </a:p>
          <a:p>
            <a:endParaRPr lang="en-US" sz="2000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Registration and Turnout, questions 1-4. 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/>
              <a:t>This information can be found at the top of the FINAL Election Night Summary report.  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Absentee Voting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5). </a:t>
            </a:r>
            <a:r>
              <a:rPr lang="en-US" dirty="0"/>
              <a:t>Reports/Absentee/ABS Rejected by Reason</a:t>
            </a:r>
          </a:p>
          <a:p>
            <a:r>
              <a:rPr lang="en-US" dirty="0">
                <a:solidFill>
                  <a:schemeClr val="bg1"/>
                </a:solidFill>
              </a:rPr>
              <a:t>5 (a). </a:t>
            </a:r>
            <a:r>
              <a:rPr lang="en-US" dirty="0"/>
              <a:t>Reports/ABS Ballot Activity Report</a:t>
            </a:r>
          </a:p>
          <a:p>
            <a:r>
              <a:rPr lang="en-US" dirty="0">
                <a:solidFill>
                  <a:schemeClr val="bg1"/>
                </a:solidFill>
              </a:rPr>
              <a:t>6). </a:t>
            </a:r>
            <a:r>
              <a:rPr lang="en-US" dirty="0"/>
              <a:t>Reports/ABS Ballot Activity Report</a:t>
            </a:r>
          </a:p>
          <a:p>
            <a:r>
              <a:rPr lang="en-US" dirty="0">
                <a:solidFill>
                  <a:schemeClr val="bg1"/>
                </a:solidFill>
              </a:rPr>
              <a:t>7). </a:t>
            </a:r>
            <a:r>
              <a:rPr lang="en-US" dirty="0"/>
              <a:t>Reports/ABS Ballot Activity Report</a:t>
            </a:r>
          </a:p>
          <a:p>
            <a:r>
              <a:rPr lang="en-US" dirty="0">
                <a:solidFill>
                  <a:schemeClr val="bg1"/>
                </a:solidFill>
              </a:rPr>
              <a:t>8). </a:t>
            </a:r>
            <a:r>
              <a:rPr lang="en-US" dirty="0"/>
              <a:t>Total number counted in #7.                                                                   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38ECC-B503-43E5-9FCD-D6AB354B7DA1}"/>
              </a:ext>
            </a:extLst>
          </p:cNvPr>
          <p:cNvSpPr txBox="1"/>
          <p:nvPr/>
        </p:nvSpPr>
        <p:spPr>
          <a:xfrm>
            <a:off x="11470641" y="6305635"/>
            <a:ext cx="26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4884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DAA6-0207-D93A-3D92-46F488C5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19809"/>
            <a:ext cx="2954337" cy="684431"/>
          </a:xfrm>
        </p:spPr>
        <p:txBody>
          <a:bodyPr>
            <a:normAutofit/>
          </a:bodyPr>
          <a:lstStyle/>
          <a:p>
            <a:r>
              <a:rPr lang="en-US" dirty="0"/>
              <a:t>CEB-9, Section I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56814B6-18FF-708D-069C-647B840715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890" r="12890"/>
          <a:stretch>
            <a:fillRect/>
          </a:stretch>
        </p:blipFill>
        <p:spPr>
          <a:xfrm rot="20495174">
            <a:off x="663687" y="1871312"/>
            <a:ext cx="3607879" cy="3840047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086FCD-51F8-C8ED-5C8B-A07A4B6FCEA4}"/>
              </a:ext>
            </a:extLst>
          </p:cNvPr>
          <p:cNvSpPr txBox="1"/>
          <p:nvPr/>
        </p:nvSpPr>
        <p:spPr>
          <a:xfrm flipH="1">
            <a:off x="5247640" y="1291473"/>
            <a:ext cx="5008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Provisional Ballots: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9). </a:t>
            </a:r>
            <a:r>
              <a:rPr lang="en-US" sz="2000" b="1" dirty="0"/>
              <a:t>Final Election Night  Summary report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chemeClr val="bg1"/>
                </a:solidFill>
              </a:rPr>
              <a:t>10). </a:t>
            </a:r>
            <a:r>
              <a:rPr lang="en-US" sz="2000" b="1" dirty="0"/>
              <a:t>Reports/Absentee/ABS Ballot Activity Report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chemeClr val="bg1"/>
                </a:solidFill>
              </a:rPr>
              <a:t>11).  </a:t>
            </a:r>
            <a:r>
              <a:rPr lang="en-US" sz="2000" b="1" dirty="0"/>
              <a:t>Add lines 9 &amp; 10 to get the answer 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chemeClr val="bg1"/>
                </a:solidFill>
              </a:rPr>
              <a:t>11 (a). </a:t>
            </a:r>
            <a:r>
              <a:rPr lang="en-US" sz="2000" b="1" dirty="0"/>
              <a:t>The will be determined after the CEB Hearing for Provisional Ballots cast. 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F01A9F-30C9-8A65-C2EE-62F4BB79BFF1}"/>
              </a:ext>
            </a:extLst>
          </p:cNvPr>
          <p:cNvSpPr txBox="1"/>
          <p:nvPr/>
        </p:nvSpPr>
        <p:spPr>
          <a:xfrm>
            <a:off x="11470641" y="6305635"/>
            <a:ext cx="26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341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F8F457-0192-4F9A-9EEF-D784521F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02932" y="412017"/>
            <a:ext cx="667800" cy="631474"/>
            <a:chOff x="8069541" y="1262702"/>
            <a:chExt cx="667800" cy="631474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1A27EA-330C-4F31-9051-19CBAE978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86FC59F-EC76-4A7A-AF75-507FBE3B5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8D96B-3023-3329-4EF0-9E0C650E8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4539" y="204672"/>
            <a:ext cx="7450125" cy="6358688"/>
          </a:xfrm>
        </p:spPr>
        <p:txBody>
          <a:bodyPr vert="horz" wrap="square" lIns="0" tIns="0" rIns="0" bIns="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alpha val="60000"/>
                  </a:schemeClr>
                </a:solidFill>
              </a:rPr>
              <a:t>Election Budget and Equipment: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12. </a:t>
            </a:r>
            <a:r>
              <a:rPr lang="en-US" sz="2000" dirty="0"/>
              <a:t>Estimated or actual Amount Spent on this Election.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What can you bill for: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/>
              <a:t>Absentee Voter Board/Poll Worker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Advertising/Legal Notices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Election Day Meals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Paper supplies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Poll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Postage/ Absentee Applications/Ballots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Mechanics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Security/Vote Centers/ Internet Security to Poll Pads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Vendor/Equipment Programming/Ballot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E6AA126-9DDC-4FBE-AEE6-8D0E982B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295" y="6121100"/>
            <a:ext cx="1080000" cy="736900"/>
          </a:xfrm>
          <a:custGeom>
            <a:avLst/>
            <a:gdLst>
              <a:gd name="connsiteX0" fmla="*/ 540000 w 1080000"/>
              <a:gd name="connsiteY0" fmla="*/ 0 h 736900"/>
              <a:gd name="connsiteX1" fmla="*/ 1080000 w 1080000"/>
              <a:gd name="connsiteY1" fmla="*/ 540000 h 736900"/>
              <a:gd name="connsiteX2" fmla="*/ 1069029 w 1080000"/>
              <a:gd name="connsiteY2" fmla="*/ 648829 h 736900"/>
              <a:gd name="connsiteX3" fmla="*/ 1041691 w 1080000"/>
              <a:gd name="connsiteY3" fmla="*/ 736900 h 736900"/>
              <a:gd name="connsiteX4" fmla="*/ 38310 w 1080000"/>
              <a:gd name="connsiteY4" fmla="*/ 736900 h 736900"/>
              <a:gd name="connsiteX5" fmla="*/ 10971 w 1080000"/>
              <a:gd name="connsiteY5" fmla="*/ 648829 h 736900"/>
              <a:gd name="connsiteX6" fmla="*/ 0 w 1080000"/>
              <a:gd name="connsiteY6" fmla="*/ 540000 h 736900"/>
              <a:gd name="connsiteX7" fmla="*/ 540000 w 1080000"/>
              <a:gd name="connsiteY7" fmla="*/ 0 h 73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000" h="7369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577280"/>
                  <a:pt x="1076223" y="613676"/>
                  <a:pt x="1069029" y="648829"/>
                </a:cubicBezTo>
                <a:lnTo>
                  <a:pt x="1041691" y="736900"/>
                </a:lnTo>
                <a:lnTo>
                  <a:pt x="38310" y="736900"/>
                </a:lnTo>
                <a:lnTo>
                  <a:pt x="10971" y="648829"/>
                </a:lnTo>
                <a:cubicBezTo>
                  <a:pt x="3778" y="613676"/>
                  <a:pt x="0" y="577280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76200" dir="1926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Calendar&#10;&#10;AI-generated content may be incorrect.">
            <a:extLst>
              <a:ext uri="{FF2B5EF4-FFF2-40B4-BE49-F238E27FC236}">
                <a16:creationId xmlns:a16="http://schemas.microsoft.com/office/drawing/2014/main" id="{E227AAD9-3FFE-7CFA-02D4-238AD550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687" y="143433"/>
            <a:ext cx="3768725" cy="65288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3E7464-FF86-2C1D-CF57-196911BAF7A0}"/>
              </a:ext>
            </a:extLst>
          </p:cNvPr>
          <p:cNvSpPr txBox="1"/>
          <p:nvPr/>
        </p:nvSpPr>
        <p:spPr>
          <a:xfrm>
            <a:off x="952500" y="68580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thebluediamondgallery.com/wooden-tile/c/cos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677D3-ACE1-2016-A5D3-56D76E658A6D}"/>
              </a:ext>
            </a:extLst>
          </p:cNvPr>
          <p:cNvSpPr txBox="1"/>
          <p:nvPr/>
        </p:nvSpPr>
        <p:spPr>
          <a:xfrm>
            <a:off x="11470641" y="6305635"/>
            <a:ext cx="26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6408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electronic">
            <a:extLst>
              <a:ext uri="{FF2B5EF4-FFF2-40B4-BE49-F238E27FC236}">
                <a16:creationId xmlns:a16="http://schemas.microsoft.com/office/drawing/2014/main" id="{348942A4-DE34-49BD-FBB2-10E6B5367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58240"/>
            <a:ext cx="4318000" cy="5699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5AC6C-A631-2FAF-AD10-999AA065FDE2}"/>
              </a:ext>
            </a:extLst>
          </p:cNvPr>
          <p:cNvSpPr txBox="1"/>
          <p:nvPr/>
        </p:nvSpPr>
        <p:spPr>
          <a:xfrm>
            <a:off x="4947920" y="743465"/>
            <a:ext cx="39624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13(a),(b),(d), (e)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sz="2000" dirty="0"/>
              <a:t>If you cannot locate this information on your equipment. You should reach out to your Vendor.  They will be happy to assist you. 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u="sng" dirty="0">
                <a:solidFill>
                  <a:schemeClr val="bg2"/>
                </a:solidFill>
              </a:rPr>
              <a:t>Exception for (c)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You should keep a list of discrepancies and contact your Vendor to discuss them.  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14 (a.)  </a:t>
            </a:r>
            <a:r>
              <a:rPr lang="en-US" dirty="0"/>
              <a:t>Again, keep track of discrepancies and malfunctions. They are reported here.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14(b). </a:t>
            </a:r>
            <a:r>
              <a:rPr lang="en-US" dirty="0"/>
              <a:t>If discrepancies are found, how will you send the information to the IED?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976887-6A98-CB7E-C691-640A28AE0225}"/>
              </a:ext>
            </a:extLst>
          </p:cNvPr>
          <p:cNvSpPr txBox="1"/>
          <p:nvPr/>
        </p:nvSpPr>
        <p:spPr>
          <a:xfrm>
            <a:off x="254000" y="143301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CEB-9 Section I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2E96C-1557-5ED3-D6A3-23CD476331A7}"/>
              </a:ext>
            </a:extLst>
          </p:cNvPr>
          <p:cNvSpPr txBox="1"/>
          <p:nvPr/>
        </p:nvSpPr>
        <p:spPr>
          <a:xfrm>
            <a:off x="4048760" y="281800"/>
            <a:ext cx="212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alpha val="60000"/>
                  </a:schemeClr>
                </a:solidFill>
              </a:rPr>
              <a:t>Equipment</a:t>
            </a:r>
            <a:r>
              <a:rPr lang="en-US" sz="2000" b="1" dirty="0">
                <a:solidFill>
                  <a:schemeClr val="bg1">
                    <a:alpha val="60000"/>
                  </a:schemeClr>
                </a:solidFill>
              </a:rPr>
              <a:t>: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9701B-62DC-7CCE-0F5B-1090FF4A25D8}"/>
              </a:ext>
            </a:extLst>
          </p:cNvPr>
          <p:cNvSpPr txBox="1"/>
          <p:nvPr/>
        </p:nvSpPr>
        <p:spPr>
          <a:xfrm>
            <a:off x="11470641" y="6305635"/>
            <a:ext cx="26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7502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rrow">
            <a:extLst>
              <a:ext uri="{FF2B5EF4-FFF2-40B4-BE49-F238E27FC236}">
                <a16:creationId xmlns:a16="http://schemas.microsoft.com/office/drawing/2014/main" id="{1DE1FECA-921D-A5B9-33FB-6BE9622E9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185920"/>
            <a:ext cx="3440853" cy="2580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652D1E-A209-053F-60A8-276C5587F0E4}"/>
              </a:ext>
            </a:extLst>
          </p:cNvPr>
          <p:cNvSpPr txBox="1"/>
          <p:nvPr/>
        </p:nvSpPr>
        <p:spPr>
          <a:xfrm>
            <a:off x="256540" y="216655"/>
            <a:ext cx="235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CEB-9, Section 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F16AF-0D32-E761-7839-05850AD35306}"/>
              </a:ext>
            </a:extLst>
          </p:cNvPr>
          <p:cNvSpPr txBox="1"/>
          <p:nvPr/>
        </p:nvSpPr>
        <p:spPr>
          <a:xfrm>
            <a:off x="3440853" y="401321"/>
            <a:ext cx="81635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15.) Submitting Certified &amp; Final Results to the IED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You need to submit Final Precinct Level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You need  Voter Status Counts by Precinct and Split report from SVRS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You can submit these electronically through an  SVRS upload, save them to a file, and attach them to the CEB form found in SVRS/Election/Election Results/Execute CEB Forms / Paperclip Icon by the CEB-9 Section I, link.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16). </a:t>
            </a:r>
            <a:r>
              <a:rPr lang="en-US" sz="2000" b="1" dirty="0"/>
              <a:t>ONCE YOU MARK IT FINAL YOU CANNOT CHANGE IT WITHOUT AN AMENDMENT.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>
                <a:solidFill>
                  <a:schemeClr val="bg1"/>
                </a:solidFill>
              </a:rPr>
              <a:t>17). </a:t>
            </a:r>
            <a:r>
              <a:rPr lang="en-US" sz="2000" b="1" dirty="0"/>
              <a:t>How will you send additional information to the IED if needed?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>
                <a:solidFill>
                  <a:schemeClr val="bg1"/>
                </a:solidFill>
              </a:rPr>
              <a:t>18).  </a:t>
            </a:r>
            <a:r>
              <a:rPr lang="en-US" sz="2000" b="1" dirty="0"/>
              <a:t>You need to enter your Election Board Members’ contact information. They will also need to certify the results with their signatures before you submit to the IED.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A6195-E28E-8665-B2BC-0F52E1AF20DC}"/>
              </a:ext>
            </a:extLst>
          </p:cNvPr>
          <p:cNvSpPr txBox="1"/>
          <p:nvPr/>
        </p:nvSpPr>
        <p:spPr>
          <a:xfrm>
            <a:off x="11470641" y="6305635"/>
            <a:ext cx="26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17497711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33381F"/>
      </a:dk2>
      <a:lt2>
        <a:srgbClr val="E2E8E4"/>
      </a:lt2>
      <a:accent1>
        <a:srgbClr val="D51799"/>
      </a:accent1>
      <a:accent2>
        <a:srgbClr val="D329E7"/>
      </a:accent2>
      <a:accent3>
        <a:srgbClr val="E7295C"/>
      </a:accent3>
      <a:accent4>
        <a:srgbClr val="CA9E16"/>
      </a:accent4>
      <a:accent5>
        <a:srgbClr val="94AD1F"/>
      </a:accent5>
      <a:accent6>
        <a:srgbClr val="57B914"/>
      </a:accent6>
      <a:hlink>
        <a:srgbClr val="31945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6E2A88A1AC743B6EEF736D8EC175E" ma:contentTypeVersion="9" ma:contentTypeDescription="Create a new document." ma:contentTypeScope="" ma:versionID="c00a1c5f2ff6d5a9063176bcdc1163a4">
  <xsd:schema xmlns:xsd="http://www.w3.org/2001/XMLSchema" xmlns:xs="http://www.w3.org/2001/XMLSchema" xmlns:p="http://schemas.microsoft.com/office/2006/metadata/properties" xmlns:ns3="8e4dab2d-7703-46fa-b168-561f4aeaa097" xmlns:ns4="8c9c3c30-de5a-477e-8ab9-9787a629dc66" targetNamespace="http://schemas.microsoft.com/office/2006/metadata/properties" ma:root="true" ma:fieldsID="fadb824dd991cf649a04fc22f3a18e07" ns3:_="" ns4:_="">
    <xsd:import namespace="8e4dab2d-7703-46fa-b168-561f4aeaa097"/>
    <xsd:import namespace="8c9c3c30-de5a-477e-8ab9-9787a629dc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ab2d-7703-46fa-b168-561f4aeaa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c3c30-de5a-477e-8ab9-9787a629d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e4dab2d-7703-46fa-b168-561f4aeaa097" xsi:nil="true"/>
  </documentManagement>
</p:properties>
</file>

<file path=customXml/itemProps1.xml><?xml version="1.0" encoding="utf-8"?>
<ds:datastoreItem xmlns:ds="http://schemas.openxmlformats.org/officeDocument/2006/customXml" ds:itemID="{328F3119-C0FF-4BB0-BB71-1DEE3B799D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DD8627-FB71-46C8-86B6-78EDE768B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dab2d-7703-46fa-b168-561f4aeaa097"/>
    <ds:schemaRef ds:uri="8c9c3c30-de5a-477e-8ab9-9787a629dc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B23FB6-FCCF-426F-9DBE-FF9E4B2C9430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8e4dab2d-7703-46fa-b168-561f4aeaa097"/>
    <ds:schemaRef ds:uri="8c9c3c30-de5a-477e-8ab9-9787a629dc66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523</Words>
  <Application>Microsoft Office PowerPoint</Application>
  <PresentationFormat>Widescreen</PresentationFormat>
  <Paragraphs>101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Century Gothic</vt:lpstr>
      <vt:lpstr>Elephant</vt:lpstr>
      <vt:lpstr>Sitka Heading</vt:lpstr>
      <vt:lpstr>Source Sans Pro</vt:lpstr>
      <vt:lpstr>3DFloatVTI</vt:lpstr>
      <vt:lpstr>BrushVTI</vt:lpstr>
      <vt:lpstr>ABC’s of the CEB 9’s</vt:lpstr>
      <vt:lpstr>PowerPoint Presentation</vt:lpstr>
      <vt:lpstr>CEB-9 Section I </vt:lpstr>
      <vt:lpstr>CEB -9 Section I  </vt:lpstr>
      <vt:lpstr>PowerPoint Presentation</vt:lpstr>
      <vt:lpstr>CEB-9, Section I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Rita Meredith</dc:creator>
  <cp:lastModifiedBy>Rita Meredith</cp:lastModifiedBy>
  <cp:revision>1</cp:revision>
  <cp:lastPrinted>2026-02-24T18:52:22Z</cp:lastPrinted>
  <dcterms:created xsi:type="dcterms:W3CDTF">2026-02-23T18:03:41Z</dcterms:created>
  <dcterms:modified xsi:type="dcterms:W3CDTF">2026-02-24T19:09:43Z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0x0101000216E2A88A1AC743B6EEF736D8EC175E</vt:lpwstr>
  </property>
</Properties>
</file>