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99" r:id="rId5"/>
    <p:sldId id="300" r:id="rId6"/>
    <p:sldId id="306" r:id="rId7"/>
    <p:sldId id="317" r:id="rId8"/>
    <p:sldId id="316" r:id="rId9"/>
    <p:sldId id="319" r:id="rId10"/>
    <p:sldId id="320" r:id="rId11"/>
    <p:sldId id="321" r:id="rId12"/>
    <p:sldId id="307" r:id="rId13"/>
    <p:sldId id="261" r:id="rId14"/>
    <p:sldId id="315" r:id="rId1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FF2DE0-3183-744A-FA90-8E7A31C98395}" name="Gray, Lisa" initials="LG" userId="S::asgray2@bsu.edu::a898ef8f-1ac6-4b3f-88fb-21fc135a0f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A32"/>
    <a:srgbClr val="C9353A"/>
    <a:srgbClr val="37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B5D1A-B008-4857-A004-B58E3D91C91C}" v="235" dt="2026-02-23T19:47:36.204"/>
    <p1510:client id="{A95F5E1C-03E6-CA7D-9BF3-8CF3F86BFB0C}" v="98" dt="2026-02-23T21:02:38.666"/>
    <p1510:client id="{DFE8ED4C-7323-4413-DBE6-2DACBF964A15}" v="7" dt="2026-02-23T19:00:24.9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9707C-AC58-4463-8E19-79A12B706AB2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A1678-D2FC-4C22-84C5-7B30801D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2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C2170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C2170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C2170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C2170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348312" y="5092177"/>
            <a:ext cx="4940300" cy="5194935"/>
          </a:xfrm>
          <a:custGeom>
            <a:avLst/>
            <a:gdLst/>
            <a:ahLst/>
            <a:cxnLst/>
            <a:rect l="l" t="t" r="r" b="b"/>
            <a:pathLst>
              <a:path w="4940300" h="5194934">
                <a:moveTo>
                  <a:pt x="4939685" y="0"/>
                </a:moveTo>
                <a:lnTo>
                  <a:pt x="4939685" y="5194823"/>
                </a:lnTo>
                <a:lnTo>
                  <a:pt x="0" y="5194823"/>
                </a:lnTo>
                <a:lnTo>
                  <a:pt x="4939685" y="0"/>
                </a:lnTo>
                <a:close/>
              </a:path>
            </a:pathLst>
          </a:custGeom>
          <a:solidFill>
            <a:srgbClr val="C21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101697" y="7087594"/>
            <a:ext cx="2764155" cy="2764155"/>
          </a:xfrm>
          <a:custGeom>
            <a:avLst/>
            <a:gdLst/>
            <a:ahLst/>
            <a:cxnLst/>
            <a:rect l="l" t="t" r="r" b="b"/>
            <a:pathLst>
              <a:path w="2764155" h="2764154">
                <a:moveTo>
                  <a:pt x="1430563" y="835"/>
                </a:moveTo>
                <a:lnTo>
                  <a:pt x="1333525" y="835"/>
                </a:lnTo>
                <a:lnTo>
                  <a:pt x="1382044" y="0"/>
                </a:lnTo>
                <a:lnTo>
                  <a:pt x="1430563" y="835"/>
                </a:lnTo>
                <a:close/>
              </a:path>
              <a:path w="2764155" h="2764154">
                <a:moveTo>
                  <a:pt x="1382044" y="2764092"/>
                </a:moveTo>
                <a:lnTo>
                  <a:pt x="1333525" y="2763257"/>
                </a:lnTo>
                <a:lnTo>
                  <a:pt x="1285425" y="2760768"/>
                </a:lnTo>
                <a:lnTo>
                  <a:pt x="1237773" y="2756653"/>
                </a:lnTo>
                <a:lnTo>
                  <a:pt x="1190596" y="2750939"/>
                </a:lnTo>
                <a:lnTo>
                  <a:pt x="1143921" y="2743655"/>
                </a:lnTo>
                <a:lnTo>
                  <a:pt x="1097775" y="2734827"/>
                </a:lnTo>
                <a:lnTo>
                  <a:pt x="1052187" y="2724483"/>
                </a:lnTo>
                <a:lnTo>
                  <a:pt x="1007183" y="2712650"/>
                </a:lnTo>
                <a:lnTo>
                  <a:pt x="962790" y="2699356"/>
                </a:lnTo>
                <a:lnTo>
                  <a:pt x="919037" y="2684627"/>
                </a:lnTo>
                <a:lnTo>
                  <a:pt x="875950" y="2668492"/>
                </a:lnTo>
                <a:lnTo>
                  <a:pt x="833558" y="2650978"/>
                </a:lnTo>
                <a:lnTo>
                  <a:pt x="791887" y="2632112"/>
                </a:lnTo>
                <a:lnTo>
                  <a:pt x="750964" y="2611922"/>
                </a:lnTo>
                <a:lnTo>
                  <a:pt x="710818" y="2590434"/>
                </a:lnTo>
                <a:lnTo>
                  <a:pt x="671476" y="2567678"/>
                </a:lnTo>
                <a:lnTo>
                  <a:pt x="632964" y="2543679"/>
                </a:lnTo>
                <a:lnTo>
                  <a:pt x="595312" y="2518465"/>
                </a:lnTo>
                <a:lnTo>
                  <a:pt x="558544" y="2492064"/>
                </a:lnTo>
                <a:lnTo>
                  <a:pt x="522691" y="2464503"/>
                </a:lnTo>
                <a:lnTo>
                  <a:pt x="487778" y="2435809"/>
                </a:lnTo>
                <a:lnTo>
                  <a:pt x="453832" y="2406010"/>
                </a:lnTo>
                <a:lnTo>
                  <a:pt x="420883" y="2375134"/>
                </a:lnTo>
                <a:lnTo>
                  <a:pt x="388956" y="2343207"/>
                </a:lnTo>
                <a:lnTo>
                  <a:pt x="358080" y="2310258"/>
                </a:lnTo>
                <a:lnTo>
                  <a:pt x="328281" y="2276313"/>
                </a:lnTo>
                <a:lnTo>
                  <a:pt x="299588" y="2241400"/>
                </a:lnTo>
                <a:lnTo>
                  <a:pt x="272027" y="2205546"/>
                </a:lnTo>
                <a:lnTo>
                  <a:pt x="245626" y="2168779"/>
                </a:lnTo>
                <a:lnTo>
                  <a:pt x="220412" y="2131126"/>
                </a:lnTo>
                <a:lnTo>
                  <a:pt x="196413" y="2092614"/>
                </a:lnTo>
                <a:lnTo>
                  <a:pt x="173656" y="2053272"/>
                </a:lnTo>
                <a:lnTo>
                  <a:pt x="152169" y="2013126"/>
                </a:lnTo>
                <a:lnTo>
                  <a:pt x="131978" y="1972203"/>
                </a:lnTo>
                <a:lnTo>
                  <a:pt x="113112" y="1930532"/>
                </a:lnTo>
                <a:lnTo>
                  <a:pt x="95598" y="1888140"/>
                </a:lnTo>
                <a:lnTo>
                  <a:pt x="79463" y="1845053"/>
                </a:lnTo>
                <a:lnTo>
                  <a:pt x="64735" y="1801300"/>
                </a:lnTo>
                <a:lnTo>
                  <a:pt x="51440" y="1756907"/>
                </a:lnTo>
                <a:lnTo>
                  <a:pt x="39607" y="1711903"/>
                </a:lnTo>
                <a:lnTo>
                  <a:pt x="29263" y="1666315"/>
                </a:lnTo>
                <a:lnTo>
                  <a:pt x="20435" y="1620169"/>
                </a:lnTo>
                <a:lnTo>
                  <a:pt x="13151" y="1573494"/>
                </a:lnTo>
                <a:lnTo>
                  <a:pt x="7438" y="1526316"/>
                </a:lnTo>
                <a:lnTo>
                  <a:pt x="3323" y="1478664"/>
                </a:lnTo>
                <a:lnTo>
                  <a:pt x="834" y="1430565"/>
                </a:lnTo>
                <a:lnTo>
                  <a:pt x="0" y="1382044"/>
                </a:lnTo>
                <a:lnTo>
                  <a:pt x="834" y="1333526"/>
                </a:lnTo>
                <a:lnTo>
                  <a:pt x="3323" y="1285427"/>
                </a:lnTo>
                <a:lnTo>
                  <a:pt x="7438" y="1237775"/>
                </a:lnTo>
                <a:lnTo>
                  <a:pt x="13151" y="1190597"/>
                </a:lnTo>
                <a:lnTo>
                  <a:pt x="20435" y="1143922"/>
                </a:lnTo>
                <a:lnTo>
                  <a:pt x="29263" y="1097777"/>
                </a:lnTo>
                <a:lnTo>
                  <a:pt x="39607" y="1052188"/>
                </a:lnTo>
                <a:lnTo>
                  <a:pt x="51440" y="1007184"/>
                </a:lnTo>
                <a:lnTo>
                  <a:pt x="64735" y="962792"/>
                </a:lnTo>
                <a:lnTo>
                  <a:pt x="79463" y="919038"/>
                </a:lnTo>
                <a:lnTo>
                  <a:pt x="95598" y="875952"/>
                </a:lnTo>
                <a:lnTo>
                  <a:pt x="113112" y="833559"/>
                </a:lnTo>
                <a:lnTo>
                  <a:pt x="131978" y="791888"/>
                </a:lnTo>
                <a:lnTo>
                  <a:pt x="152169" y="750966"/>
                </a:lnTo>
                <a:lnTo>
                  <a:pt x="173656" y="710820"/>
                </a:lnTo>
                <a:lnTo>
                  <a:pt x="196413" y="671477"/>
                </a:lnTo>
                <a:lnTo>
                  <a:pt x="220412" y="632966"/>
                </a:lnTo>
                <a:lnTo>
                  <a:pt x="245626" y="595313"/>
                </a:lnTo>
                <a:lnTo>
                  <a:pt x="272027" y="558546"/>
                </a:lnTo>
                <a:lnTo>
                  <a:pt x="299588" y="522692"/>
                </a:lnTo>
                <a:lnTo>
                  <a:pt x="328281" y="487779"/>
                </a:lnTo>
                <a:lnTo>
                  <a:pt x="358080" y="453834"/>
                </a:lnTo>
                <a:lnTo>
                  <a:pt x="388956" y="420884"/>
                </a:lnTo>
                <a:lnTo>
                  <a:pt x="420883" y="388958"/>
                </a:lnTo>
                <a:lnTo>
                  <a:pt x="453832" y="358081"/>
                </a:lnTo>
                <a:lnTo>
                  <a:pt x="487778" y="328283"/>
                </a:lnTo>
                <a:lnTo>
                  <a:pt x="522691" y="299589"/>
                </a:lnTo>
                <a:lnTo>
                  <a:pt x="558544" y="272028"/>
                </a:lnTo>
                <a:lnTo>
                  <a:pt x="595312" y="245627"/>
                </a:lnTo>
                <a:lnTo>
                  <a:pt x="632964" y="220413"/>
                </a:lnTo>
                <a:lnTo>
                  <a:pt x="671476" y="196414"/>
                </a:lnTo>
                <a:lnTo>
                  <a:pt x="710818" y="173657"/>
                </a:lnTo>
                <a:lnTo>
                  <a:pt x="750964" y="152170"/>
                </a:lnTo>
                <a:lnTo>
                  <a:pt x="791887" y="131980"/>
                </a:lnTo>
                <a:lnTo>
                  <a:pt x="833558" y="113114"/>
                </a:lnTo>
                <a:lnTo>
                  <a:pt x="875950" y="95600"/>
                </a:lnTo>
                <a:lnTo>
                  <a:pt x="919037" y="79465"/>
                </a:lnTo>
                <a:lnTo>
                  <a:pt x="962790" y="64736"/>
                </a:lnTo>
                <a:lnTo>
                  <a:pt x="1007183" y="51442"/>
                </a:lnTo>
                <a:lnTo>
                  <a:pt x="1052187" y="39609"/>
                </a:lnTo>
                <a:lnTo>
                  <a:pt x="1097775" y="29265"/>
                </a:lnTo>
                <a:lnTo>
                  <a:pt x="1143921" y="20437"/>
                </a:lnTo>
                <a:lnTo>
                  <a:pt x="1190596" y="13152"/>
                </a:lnTo>
                <a:lnTo>
                  <a:pt x="1237773" y="7439"/>
                </a:lnTo>
                <a:lnTo>
                  <a:pt x="1285425" y="3324"/>
                </a:lnTo>
                <a:lnTo>
                  <a:pt x="1333525" y="835"/>
                </a:lnTo>
                <a:lnTo>
                  <a:pt x="1430563" y="835"/>
                </a:lnTo>
                <a:lnTo>
                  <a:pt x="1478663" y="3324"/>
                </a:lnTo>
                <a:lnTo>
                  <a:pt x="1526315" y="7439"/>
                </a:lnTo>
                <a:lnTo>
                  <a:pt x="1573492" y="13152"/>
                </a:lnTo>
                <a:lnTo>
                  <a:pt x="1620168" y="20437"/>
                </a:lnTo>
                <a:lnTo>
                  <a:pt x="1666313" y="29265"/>
                </a:lnTo>
                <a:lnTo>
                  <a:pt x="1711902" y="39609"/>
                </a:lnTo>
                <a:lnTo>
                  <a:pt x="1756906" y="51442"/>
                </a:lnTo>
                <a:lnTo>
                  <a:pt x="1801299" y="64736"/>
                </a:lnTo>
                <a:lnTo>
                  <a:pt x="1845052" y="79465"/>
                </a:lnTo>
                <a:lnTo>
                  <a:pt x="1888138" y="95600"/>
                </a:lnTo>
                <a:lnTo>
                  <a:pt x="1930531" y="113114"/>
                </a:lnTo>
                <a:lnTo>
                  <a:pt x="1972202" y="131980"/>
                </a:lnTo>
                <a:lnTo>
                  <a:pt x="2013124" y="152170"/>
                </a:lnTo>
                <a:lnTo>
                  <a:pt x="2053271" y="173657"/>
                </a:lnTo>
                <a:lnTo>
                  <a:pt x="2092613" y="196414"/>
                </a:lnTo>
                <a:lnTo>
                  <a:pt x="2131124" y="220413"/>
                </a:lnTo>
                <a:lnTo>
                  <a:pt x="2168777" y="245627"/>
                </a:lnTo>
                <a:lnTo>
                  <a:pt x="2205544" y="272028"/>
                </a:lnTo>
                <a:lnTo>
                  <a:pt x="2241398" y="299589"/>
                </a:lnTo>
                <a:lnTo>
                  <a:pt x="2276311" y="328283"/>
                </a:lnTo>
                <a:lnTo>
                  <a:pt x="2310256" y="358081"/>
                </a:lnTo>
                <a:lnTo>
                  <a:pt x="2343206" y="388958"/>
                </a:lnTo>
                <a:lnTo>
                  <a:pt x="2375133" y="420884"/>
                </a:lnTo>
                <a:lnTo>
                  <a:pt x="2406009" y="453834"/>
                </a:lnTo>
                <a:lnTo>
                  <a:pt x="2435808" y="487779"/>
                </a:lnTo>
                <a:lnTo>
                  <a:pt x="2464501" y="522692"/>
                </a:lnTo>
                <a:lnTo>
                  <a:pt x="2492062" y="558546"/>
                </a:lnTo>
                <a:lnTo>
                  <a:pt x="2518463" y="595313"/>
                </a:lnTo>
                <a:lnTo>
                  <a:pt x="2543677" y="632966"/>
                </a:lnTo>
                <a:lnTo>
                  <a:pt x="2567676" y="671477"/>
                </a:lnTo>
                <a:lnTo>
                  <a:pt x="2590433" y="710820"/>
                </a:lnTo>
                <a:lnTo>
                  <a:pt x="2611920" y="750966"/>
                </a:lnTo>
                <a:lnTo>
                  <a:pt x="2632110" y="791888"/>
                </a:lnTo>
                <a:lnTo>
                  <a:pt x="2650976" y="833559"/>
                </a:lnTo>
                <a:lnTo>
                  <a:pt x="2668490" y="875952"/>
                </a:lnTo>
                <a:lnTo>
                  <a:pt x="2684625" y="919038"/>
                </a:lnTo>
                <a:lnTo>
                  <a:pt x="2699354" y="962792"/>
                </a:lnTo>
                <a:lnTo>
                  <a:pt x="2712648" y="1007184"/>
                </a:lnTo>
                <a:lnTo>
                  <a:pt x="2724481" y="1052188"/>
                </a:lnTo>
                <a:lnTo>
                  <a:pt x="2734825" y="1097777"/>
                </a:lnTo>
                <a:lnTo>
                  <a:pt x="2743653" y="1143922"/>
                </a:lnTo>
                <a:lnTo>
                  <a:pt x="2750937" y="1190597"/>
                </a:lnTo>
                <a:lnTo>
                  <a:pt x="2756651" y="1237775"/>
                </a:lnTo>
                <a:lnTo>
                  <a:pt x="2760766" y="1285427"/>
                </a:lnTo>
                <a:lnTo>
                  <a:pt x="2763255" y="1333526"/>
                </a:lnTo>
                <a:lnTo>
                  <a:pt x="2764090" y="1382086"/>
                </a:lnTo>
                <a:lnTo>
                  <a:pt x="2763255" y="1430565"/>
                </a:lnTo>
                <a:lnTo>
                  <a:pt x="2760766" y="1478664"/>
                </a:lnTo>
                <a:lnTo>
                  <a:pt x="2756651" y="1526316"/>
                </a:lnTo>
                <a:lnTo>
                  <a:pt x="2750937" y="1573494"/>
                </a:lnTo>
                <a:lnTo>
                  <a:pt x="2743653" y="1620169"/>
                </a:lnTo>
                <a:lnTo>
                  <a:pt x="2734825" y="1666315"/>
                </a:lnTo>
                <a:lnTo>
                  <a:pt x="2724481" y="1711903"/>
                </a:lnTo>
                <a:lnTo>
                  <a:pt x="2712648" y="1756907"/>
                </a:lnTo>
                <a:lnTo>
                  <a:pt x="2699354" y="1801300"/>
                </a:lnTo>
                <a:lnTo>
                  <a:pt x="2684625" y="1845053"/>
                </a:lnTo>
                <a:lnTo>
                  <a:pt x="2668490" y="1888140"/>
                </a:lnTo>
                <a:lnTo>
                  <a:pt x="2650976" y="1930532"/>
                </a:lnTo>
                <a:lnTo>
                  <a:pt x="2632110" y="1972203"/>
                </a:lnTo>
                <a:lnTo>
                  <a:pt x="2611920" y="2013126"/>
                </a:lnTo>
                <a:lnTo>
                  <a:pt x="2590433" y="2053272"/>
                </a:lnTo>
                <a:lnTo>
                  <a:pt x="2567676" y="2092614"/>
                </a:lnTo>
                <a:lnTo>
                  <a:pt x="2543677" y="2131126"/>
                </a:lnTo>
                <a:lnTo>
                  <a:pt x="2518463" y="2168779"/>
                </a:lnTo>
                <a:lnTo>
                  <a:pt x="2492062" y="2205546"/>
                </a:lnTo>
                <a:lnTo>
                  <a:pt x="2464501" y="2241400"/>
                </a:lnTo>
                <a:lnTo>
                  <a:pt x="2435808" y="2276313"/>
                </a:lnTo>
                <a:lnTo>
                  <a:pt x="2406009" y="2310258"/>
                </a:lnTo>
                <a:lnTo>
                  <a:pt x="2375133" y="2343207"/>
                </a:lnTo>
                <a:lnTo>
                  <a:pt x="2343206" y="2375134"/>
                </a:lnTo>
                <a:lnTo>
                  <a:pt x="2310256" y="2406010"/>
                </a:lnTo>
                <a:lnTo>
                  <a:pt x="2276311" y="2435809"/>
                </a:lnTo>
                <a:lnTo>
                  <a:pt x="2241398" y="2464503"/>
                </a:lnTo>
                <a:lnTo>
                  <a:pt x="2205544" y="2492064"/>
                </a:lnTo>
                <a:lnTo>
                  <a:pt x="2168777" y="2518465"/>
                </a:lnTo>
                <a:lnTo>
                  <a:pt x="2131124" y="2543679"/>
                </a:lnTo>
                <a:lnTo>
                  <a:pt x="2092613" y="2567678"/>
                </a:lnTo>
                <a:lnTo>
                  <a:pt x="2053271" y="2590434"/>
                </a:lnTo>
                <a:lnTo>
                  <a:pt x="2013124" y="2611922"/>
                </a:lnTo>
                <a:lnTo>
                  <a:pt x="1972202" y="2632112"/>
                </a:lnTo>
                <a:lnTo>
                  <a:pt x="1930531" y="2650978"/>
                </a:lnTo>
                <a:lnTo>
                  <a:pt x="1888138" y="2668492"/>
                </a:lnTo>
                <a:lnTo>
                  <a:pt x="1845052" y="2684627"/>
                </a:lnTo>
                <a:lnTo>
                  <a:pt x="1801299" y="2699356"/>
                </a:lnTo>
                <a:lnTo>
                  <a:pt x="1756906" y="2712650"/>
                </a:lnTo>
                <a:lnTo>
                  <a:pt x="1711902" y="2724483"/>
                </a:lnTo>
                <a:lnTo>
                  <a:pt x="1666313" y="2734827"/>
                </a:lnTo>
                <a:lnTo>
                  <a:pt x="1620168" y="2743655"/>
                </a:lnTo>
                <a:lnTo>
                  <a:pt x="1573492" y="2750939"/>
                </a:lnTo>
                <a:lnTo>
                  <a:pt x="1526315" y="2756653"/>
                </a:lnTo>
                <a:lnTo>
                  <a:pt x="1478663" y="2760768"/>
                </a:lnTo>
                <a:lnTo>
                  <a:pt x="1430563" y="2763257"/>
                </a:lnTo>
                <a:lnTo>
                  <a:pt x="1382044" y="2764092"/>
                </a:lnTo>
                <a:close/>
              </a:path>
            </a:pathLst>
          </a:custGeom>
          <a:solidFill>
            <a:srgbClr val="0D0A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3757" y="952563"/>
            <a:ext cx="812545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C2170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18241" y="2199189"/>
            <a:ext cx="9067165" cy="4094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stopsupport@bsu.edu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stop@bsu.edu" TargetMode="External"/><Relationship Id="rId5" Type="http://schemas.openxmlformats.org/officeDocument/2006/relationships/hyperlink" Target="mailto:CEATS@bsu.edu" TargetMode="External"/><Relationship Id="rId4" Type="http://schemas.openxmlformats.org/officeDocument/2006/relationships/hyperlink" Target="mailto:vrapsa@bs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sgray2@bsu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mailto:dklemm@bsu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1103CA-D387-4113-AE58-D4A7B9523830}"/>
              </a:ext>
            </a:extLst>
          </p:cNvPr>
          <p:cNvSpPr/>
          <p:nvPr/>
        </p:nvSpPr>
        <p:spPr>
          <a:xfrm>
            <a:off x="-2" y="1"/>
            <a:ext cx="18288000" cy="10286999"/>
          </a:xfrm>
          <a:prstGeom prst="rect">
            <a:avLst/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/>
          <p:nvPr/>
        </p:nvSpPr>
        <p:spPr>
          <a:xfrm>
            <a:off x="0" y="8691754"/>
            <a:ext cx="5046345" cy="1595755"/>
          </a:xfrm>
          <a:custGeom>
            <a:avLst/>
            <a:gdLst/>
            <a:ahLst/>
            <a:cxnLst/>
            <a:rect l="l" t="t" r="r" b="b"/>
            <a:pathLst>
              <a:path w="5046345" h="1595754">
                <a:moveTo>
                  <a:pt x="0" y="0"/>
                </a:moveTo>
                <a:lnTo>
                  <a:pt x="5046316" y="1595244"/>
                </a:lnTo>
                <a:lnTo>
                  <a:pt x="0" y="15952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BB6AEDD-E29E-4F99-81E6-15036EEF9CCA}"/>
              </a:ext>
            </a:extLst>
          </p:cNvPr>
          <p:cNvSpPr/>
          <p:nvPr/>
        </p:nvSpPr>
        <p:spPr>
          <a:xfrm rot="10800000">
            <a:off x="0" y="-12173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373535"/>
          </a:solidFill>
          <a:ln>
            <a:solidFill>
              <a:srgbClr val="37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DA90154-C8D0-4EDE-BCF3-CE27C352342B}"/>
              </a:ext>
            </a:extLst>
          </p:cNvPr>
          <p:cNvSpPr/>
          <p:nvPr/>
        </p:nvSpPr>
        <p:spPr>
          <a:xfrm rot="10800000">
            <a:off x="477078" y="496957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9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BE4BAC5-C5C2-41D0-BAD7-6B3050DB3F7D}"/>
              </a:ext>
            </a:extLst>
          </p:cNvPr>
          <p:cNvSpPr/>
          <p:nvPr/>
        </p:nvSpPr>
        <p:spPr>
          <a:xfrm rot="10800000">
            <a:off x="464550" y="40841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60D1322-6A9C-4E61-A2CF-BB8BD6DDED4E}"/>
              </a:ext>
            </a:extLst>
          </p:cNvPr>
          <p:cNvSpPr/>
          <p:nvPr/>
        </p:nvSpPr>
        <p:spPr>
          <a:xfrm>
            <a:off x="15157172" y="6655328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0CEF2A0B-65C0-4D18-8392-81CB8F94F193}"/>
              </a:ext>
            </a:extLst>
          </p:cNvPr>
          <p:cNvSpPr/>
          <p:nvPr/>
        </p:nvSpPr>
        <p:spPr>
          <a:xfrm>
            <a:off x="15461972" y="6858001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9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492273B-D244-4BD6-90AA-F59FBAAC14A8}"/>
              </a:ext>
            </a:extLst>
          </p:cNvPr>
          <p:cNvSpPr/>
          <p:nvPr/>
        </p:nvSpPr>
        <p:spPr>
          <a:xfrm>
            <a:off x="15657443" y="7072848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9D48C1CF-1B52-49A7-8EEC-E83E09FB604D}"/>
              </a:ext>
            </a:extLst>
          </p:cNvPr>
          <p:cNvSpPr/>
          <p:nvPr/>
        </p:nvSpPr>
        <p:spPr>
          <a:xfrm>
            <a:off x="14796109" y="0"/>
            <a:ext cx="3491889" cy="1333500"/>
          </a:xfrm>
          <a:custGeom>
            <a:avLst/>
            <a:gdLst/>
            <a:ahLst/>
            <a:cxnLst/>
            <a:rect l="l" t="t" r="r" b="b"/>
            <a:pathLst>
              <a:path w="2557780" h="824230">
                <a:moveTo>
                  <a:pt x="0" y="0"/>
                </a:moveTo>
                <a:lnTo>
                  <a:pt x="2557474" y="0"/>
                </a:lnTo>
                <a:lnTo>
                  <a:pt x="2557474" y="8237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 rot="10800000">
            <a:off x="286577" y="8987614"/>
            <a:ext cx="3752023" cy="1185086"/>
          </a:xfrm>
          <a:custGeom>
            <a:avLst/>
            <a:gdLst/>
            <a:ahLst/>
            <a:cxnLst/>
            <a:rect l="l" t="t" r="r" b="b"/>
            <a:pathLst>
              <a:path w="2557780" h="824230">
                <a:moveTo>
                  <a:pt x="0" y="0"/>
                </a:moveTo>
                <a:lnTo>
                  <a:pt x="2557474" y="0"/>
                </a:lnTo>
                <a:lnTo>
                  <a:pt x="2557474" y="823712"/>
                </a:lnTo>
                <a:lnTo>
                  <a:pt x="0" y="0"/>
                </a:lnTo>
                <a:close/>
              </a:path>
            </a:pathLst>
          </a:custGeom>
          <a:solidFill>
            <a:srgbClr val="373535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93FEB94-3747-475B-9C67-C47C452DC976}"/>
              </a:ext>
            </a:extLst>
          </p:cNvPr>
          <p:cNvSpPr/>
          <p:nvPr/>
        </p:nvSpPr>
        <p:spPr>
          <a:xfrm rot="10800000">
            <a:off x="762001" y="66675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ject 7">
            <a:extLst>
              <a:ext uri="{FF2B5EF4-FFF2-40B4-BE49-F238E27FC236}">
                <a16:creationId xmlns:a16="http://schemas.microsoft.com/office/drawing/2014/main" id="{AE3C2258-CD84-4C59-BA59-B8FC6C70F473}"/>
              </a:ext>
            </a:extLst>
          </p:cNvPr>
          <p:cNvSpPr/>
          <p:nvPr/>
        </p:nvSpPr>
        <p:spPr>
          <a:xfrm>
            <a:off x="15621000" y="114300"/>
            <a:ext cx="2441710" cy="914400"/>
          </a:xfrm>
          <a:custGeom>
            <a:avLst/>
            <a:gdLst/>
            <a:ahLst/>
            <a:cxnLst/>
            <a:rect l="l" t="t" r="r" b="b"/>
            <a:pathLst>
              <a:path w="2557780" h="824230">
                <a:moveTo>
                  <a:pt x="0" y="0"/>
                </a:moveTo>
                <a:lnTo>
                  <a:pt x="2557474" y="0"/>
                </a:lnTo>
                <a:lnTo>
                  <a:pt x="2557474" y="823712"/>
                </a:lnTo>
                <a:lnTo>
                  <a:pt x="0" y="0"/>
                </a:lnTo>
                <a:close/>
              </a:path>
            </a:pathLst>
          </a:custGeom>
          <a:solidFill>
            <a:srgbClr val="373535"/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335B6B7-35D2-4F1A-9440-68C756160438}"/>
              </a:ext>
            </a:extLst>
          </p:cNvPr>
          <p:cNvSpPr/>
          <p:nvPr/>
        </p:nvSpPr>
        <p:spPr>
          <a:xfrm>
            <a:off x="16228117" y="7828073"/>
            <a:ext cx="1864409" cy="2256253"/>
          </a:xfrm>
          <a:prstGeom prst="triangle">
            <a:avLst>
              <a:gd name="adj" fmla="val 100000"/>
            </a:avLst>
          </a:prstGeom>
          <a:solidFill>
            <a:srgbClr val="37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87FF97-BCE1-4C87-BAA6-BB000AF74909}"/>
              </a:ext>
            </a:extLst>
          </p:cNvPr>
          <p:cNvCxnSpPr/>
          <p:nvPr/>
        </p:nvCxnSpPr>
        <p:spPr>
          <a:xfrm flipV="1">
            <a:off x="1639985" y="4307258"/>
            <a:ext cx="14640337" cy="74242"/>
          </a:xfrm>
          <a:prstGeom prst="line">
            <a:avLst/>
          </a:prstGeom>
          <a:ln w="57150">
            <a:solidFill>
              <a:srgbClr val="37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021C641-9E75-4BC8-BF5B-24A11181EE58}"/>
              </a:ext>
            </a:extLst>
          </p:cNvPr>
          <p:cNvSpPr/>
          <p:nvPr/>
        </p:nvSpPr>
        <p:spPr>
          <a:xfrm>
            <a:off x="1490044" y="4298166"/>
            <a:ext cx="14640337" cy="36317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1500" b="1">
                <a:solidFill>
                  <a:schemeClr val="bg1"/>
                </a:solidFill>
                <a:latin typeface="Times New Roman"/>
                <a:cs typeface="Times New Roman"/>
              </a:rPr>
              <a:t>A Deep Dive </a:t>
            </a:r>
          </a:p>
          <a:p>
            <a:pPr algn="ctr"/>
            <a:r>
              <a:rPr lang="en-US" sz="11500" b="1">
                <a:solidFill>
                  <a:schemeClr val="bg1"/>
                </a:solidFill>
                <a:latin typeface="Times New Roman"/>
                <a:cs typeface="Times New Roman"/>
              </a:rPr>
              <a:t>Into the ESI</a:t>
            </a:r>
            <a:endParaRPr lang="en-US" sz="11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F9736-2EF4-4484-9DF4-59B6867209FC}"/>
              </a:ext>
            </a:extLst>
          </p:cNvPr>
          <p:cNvSpPr txBox="1"/>
          <p:nvPr/>
        </p:nvSpPr>
        <p:spPr>
          <a:xfrm>
            <a:off x="3107633" y="8068093"/>
            <a:ext cx="11549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Wednesday, March 4, 2026</a:t>
            </a:r>
          </a:p>
          <a:p>
            <a:pPr algn="ctr"/>
            <a:endParaRPr lang="en-US" sz="320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Presented By: </a:t>
            </a:r>
            <a:r>
              <a:rPr lang="en-US" sz="320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Lisa Gray &amp; Duncan Klemm </a:t>
            </a:r>
          </a:p>
        </p:txBody>
      </p:sp>
      <p:pic>
        <p:nvPicPr>
          <p:cNvPr id="4" name="Picture 3" descr="A red sign with white text&#10;&#10;AI-generated content may be incorrect.">
            <a:extLst>
              <a:ext uri="{FF2B5EF4-FFF2-40B4-BE49-F238E27FC236}">
                <a16:creationId xmlns:a16="http://schemas.microsoft.com/office/drawing/2014/main" id="{DE8199B0-1E91-DC9C-D63D-9B46B4BD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799" y="299190"/>
            <a:ext cx="8268744" cy="39266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3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C0FF58-3F00-C416-816B-6591BE7C21C7}"/>
              </a:ext>
            </a:extLst>
          </p:cNvPr>
          <p:cNvSpPr/>
          <p:nvPr/>
        </p:nvSpPr>
        <p:spPr>
          <a:xfrm>
            <a:off x="2573" y="5470"/>
            <a:ext cx="15240413" cy="10288598"/>
          </a:xfrm>
          <a:prstGeom prst="rect">
            <a:avLst/>
          </a:prstGeom>
          <a:solidFill>
            <a:srgbClr val="C50F0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355E4-CAE3-708B-FCF9-8486515F07E6}"/>
              </a:ext>
            </a:extLst>
          </p:cNvPr>
          <p:cNvSpPr/>
          <p:nvPr/>
        </p:nvSpPr>
        <p:spPr>
          <a:xfrm>
            <a:off x="12167002" y="2093330"/>
            <a:ext cx="5795009" cy="62122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ircular logo with text and a map in the center&#10;&#10;AI-generated content may be incorrect.">
            <a:extLst>
              <a:ext uri="{FF2B5EF4-FFF2-40B4-BE49-F238E27FC236}">
                <a16:creationId xmlns:a16="http://schemas.microsoft.com/office/drawing/2014/main" id="{3F2B8D05-A96E-EEAA-92CD-4E2E6A12B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7" y="7538748"/>
            <a:ext cx="2597024" cy="26037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CB5BBF-F1AC-25A0-3F73-387C49043D01}"/>
              </a:ext>
            </a:extLst>
          </p:cNvPr>
          <p:cNvSpPr txBox="1"/>
          <p:nvPr/>
        </p:nvSpPr>
        <p:spPr>
          <a:xfrm>
            <a:off x="205945" y="168832"/>
            <a:ext cx="14017502" cy="18004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Times"/>
                <a:cs typeface="Times"/>
              </a:rPr>
              <a:t>The Certificate in Election Administration, Technology, and Security Program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37E5C-8D70-4494-7A1A-92EC2092DC5C}"/>
              </a:ext>
            </a:extLst>
          </p:cNvPr>
          <p:cNvSpPr txBox="1"/>
          <p:nvPr/>
        </p:nvSpPr>
        <p:spPr>
          <a:xfrm>
            <a:off x="2777691" y="8577752"/>
            <a:ext cx="12817548" cy="1154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Times"/>
                <a:cs typeface="Times"/>
              </a:rPr>
              <a:t>Cohort 8 Applications Now Open!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F33330-1274-449C-2766-DA64FAD9F400}"/>
              </a:ext>
            </a:extLst>
          </p:cNvPr>
          <p:cNvSpPr/>
          <p:nvPr/>
        </p:nvSpPr>
        <p:spPr>
          <a:xfrm>
            <a:off x="1798736" y="2598894"/>
            <a:ext cx="8612553" cy="106168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CAB184-7FB6-7934-CE2F-191EFFACC767}"/>
              </a:ext>
            </a:extLst>
          </p:cNvPr>
          <p:cNvSpPr/>
          <p:nvPr/>
        </p:nvSpPr>
        <p:spPr>
          <a:xfrm>
            <a:off x="1792913" y="3963835"/>
            <a:ext cx="8627997" cy="96901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799B43-9AF0-CB03-1CF9-40749DB88709}"/>
              </a:ext>
            </a:extLst>
          </p:cNvPr>
          <p:cNvSpPr/>
          <p:nvPr/>
        </p:nvSpPr>
        <p:spPr>
          <a:xfrm>
            <a:off x="1851781" y="6631464"/>
            <a:ext cx="8643443" cy="9844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FF"/>
                </a:solidFill>
                <a:latin typeface="Times New Roman"/>
              </a:rPr>
              <a:t>Establish rapport with the VSTOP Team </a:t>
            </a:r>
            <a:endParaRPr lang="en-US" sz="2800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62D1F6-3105-1A24-FC14-285C6D6FC35C}"/>
              </a:ext>
            </a:extLst>
          </p:cNvPr>
          <p:cNvSpPr/>
          <p:nvPr/>
        </p:nvSpPr>
        <p:spPr>
          <a:xfrm>
            <a:off x="1850658" y="5309381"/>
            <a:ext cx="8643444" cy="99990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t"/>
          <a:lstStyle/>
          <a:p>
            <a:pPr algn="ctr" rtl="0"/>
            <a:r>
              <a:rPr lang="en-US" sz="2700">
                <a:latin typeface="Times New Roman"/>
                <a:ea typeface="Segoe UI"/>
                <a:cs typeface="Segoe UI"/>
              </a:rPr>
              <a:t>​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7E5440-B008-DF90-D4C6-5A03E8635D8F}"/>
              </a:ext>
            </a:extLst>
          </p:cNvPr>
          <p:cNvSpPr txBox="1"/>
          <p:nvPr/>
        </p:nvSpPr>
        <p:spPr>
          <a:xfrm>
            <a:off x="1973324" y="2801481"/>
            <a:ext cx="9357228" cy="5693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/>
                <a:cs typeface="Times New Roman"/>
              </a:rPr>
              <a:t>Connect with fellow Hoosier Election Administrators </a:t>
            </a:r>
            <a:endParaRPr lang="en-US" sz="28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A1A1E1-D774-F6E6-FAFB-16DAFFEA399B}"/>
              </a:ext>
            </a:extLst>
          </p:cNvPr>
          <p:cNvSpPr txBox="1"/>
          <p:nvPr/>
        </p:nvSpPr>
        <p:spPr>
          <a:xfrm>
            <a:off x="1792913" y="5524638"/>
            <a:ext cx="10062483" cy="5693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/>
                <a:cs typeface="Times New Roman"/>
              </a:rPr>
              <a:t>Network with technical experts in the election industry</a:t>
            </a:r>
            <a:endParaRPr lang="en-US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FC3DB7-B80E-4927-FD65-5046E9381EC9}"/>
              </a:ext>
            </a:extLst>
          </p:cNvPr>
          <p:cNvSpPr txBox="1"/>
          <p:nvPr/>
        </p:nvSpPr>
        <p:spPr>
          <a:xfrm>
            <a:off x="1792913" y="3964038"/>
            <a:ext cx="8776382" cy="10002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Times New Roman"/>
              </a:rPr>
              <a:t>Enhance your understanding and management of Indiana Elections</a:t>
            </a:r>
            <a:r>
              <a:rPr lang="en-US" sz="2800">
                <a:latin typeface="Times New Roman"/>
                <a:ea typeface="Times New Roman"/>
                <a:cs typeface="Times New Roman"/>
              </a:rPr>
              <a:t>​</a:t>
            </a:r>
            <a:endParaRPr lang="en-US" sz="2800"/>
          </a:p>
        </p:txBody>
      </p:sp>
      <p:pic>
        <p:nvPicPr>
          <p:cNvPr id="2" name="Picture 1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BF3F42DA-4B06-F687-0DA7-D830BD34F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948" y="2662177"/>
            <a:ext cx="5013218" cy="50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9144911-06EE-F7F9-DA1E-9B4457863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BC8F639-202C-E443-B325-F9984393ED67}"/>
              </a:ext>
            </a:extLst>
          </p:cNvPr>
          <p:cNvSpPr/>
          <p:nvPr/>
        </p:nvSpPr>
        <p:spPr>
          <a:xfrm>
            <a:off x="-2" y="2"/>
            <a:ext cx="18288000" cy="1834319"/>
          </a:xfrm>
          <a:prstGeom prst="rect">
            <a:avLst/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B9188DD-3446-B438-1DB5-81F914C33622}"/>
              </a:ext>
            </a:extLst>
          </p:cNvPr>
          <p:cNvSpPr/>
          <p:nvPr/>
        </p:nvSpPr>
        <p:spPr>
          <a:xfrm rot="10800000">
            <a:off x="0" y="-12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7A1C0FF-6AD4-FDE1-881A-66547C1A50FE}"/>
              </a:ext>
            </a:extLst>
          </p:cNvPr>
          <p:cNvSpPr/>
          <p:nvPr/>
        </p:nvSpPr>
        <p:spPr>
          <a:xfrm rot="10800000">
            <a:off x="304800" y="19050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3583A7A-FFD1-AB92-1A06-F1BDA80BA9C8}"/>
              </a:ext>
            </a:extLst>
          </p:cNvPr>
          <p:cNvSpPr/>
          <p:nvPr/>
        </p:nvSpPr>
        <p:spPr>
          <a:xfrm rot="10800000">
            <a:off x="493645" y="393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DF83B10-357B-CBD2-C253-708A1ACE6B77}"/>
              </a:ext>
            </a:extLst>
          </p:cNvPr>
          <p:cNvSpPr/>
          <p:nvPr/>
        </p:nvSpPr>
        <p:spPr>
          <a:xfrm>
            <a:off x="15657443" y="5689384"/>
            <a:ext cx="2630555" cy="4609791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8859277-02AF-F25C-A21D-D205E98F2C01}"/>
              </a:ext>
            </a:extLst>
          </p:cNvPr>
          <p:cNvSpPr/>
          <p:nvPr/>
        </p:nvSpPr>
        <p:spPr>
          <a:xfrm rot="10800000">
            <a:off x="762001" y="66675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63CC66F-C978-53A2-7151-18A8FB5936C0}"/>
              </a:ext>
            </a:extLst>
          </p:cNvPr>
          <p:cNvSpPr/>
          <p:nvPr/>
        </p:nvSpPr>
        <p:spPr>
          <a:xfrm>
            <a:off x="15773400" y="5354812"/>
            <a:ext cx="2179819" cy="460979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335172E-5E1D-D512-C08C-A50880324317}"/>
              </a:ext>
            </a:extLst>
          </p:cNvPr>
          <p:cNvSpPr>
            <a:spLocks noChangeAspect="1"/>
          </p:cNvSpPr>
          <p:nvPr/>
        </p:nvSpPr>
        <p:spPr>
          <a:xfrm rot="5400000">
            <a:off x="297884" y="7370734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20547B3F-1FEE-05F5-92FC-92B76441E404}"/>
              </a:ext>
            </a:extLst>
          </p:cNvPr>
          <p:cNvSpPr>
            <a:spLocks noChangeAspect="1"/>
          </p:cNvSpPr>
          <p:nvPr/>
        </p:nvSpPr>
        <p:spPr>
          <a:xfrm rot="5400000">
            <a:off x="520022" y="7168061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25F1A2E2-930B-BF82-2E11-496B19E5A087}"/>
              </a:ext>
            </a:extLst>
          </p:cNvPr>
          <p:cNvSpPr>
            <a:spLocks noChangeAspect="1"/>
          </p:cNvSpPr>
          <p:nvPr/>
        </p:nvSpPr>
        <p:spPr>
          <a:xfrm rot="5400000">
            <a:off x="568569" y="7828072"/>
            <a:ext cx="1864409" cy="2256253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5B5E92A-63BE-A39C-0DAC-6CC0A13E14CE}"/>
              </a:ext>
            </a:extLst>
          </p:cNvPr>
          <p:cNvSpPr/>
          <p:nvPr/>
        </p:nvSpPr>
        <p:spPr>
          <a:xfrm>
            <a:off x="16078200" y="6851975"/>
            <a:ext cx="1600200" cy="2787325"/>
          </a:xfrm>
          <a:prstGeom prst="triangle">
            <a:avLst>
              <a:gd name="adj" fmla="val 966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B5FDE-5D80-F8E2-8880-80E71138F07E}"/>
              </a:ext>
            </a:extLst>
          </p:cNvPr>
          <p:cNvSpPr txBox="1"/>
          <p:nvPr/>
        </p:nvSpPr>
        <p:spPr>
          <a:xfrm>
            <a:off x="2618844" y="189533"/>
            <a:ext cx="1362314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/>
                <a:cs typeface="Times New Roman"/>
              </a:rPr>
              <a:t>Questions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00404-FBA7-AD33-ED48-80F18DF021CD}"/>
              </a:ext>
            </a:extLst>
          </p:cNvPr>
          <p:cNvSpPr/>
          <p:nvPr/>
        </p:nvSpPr>
        <p:spPr>
          <a:xfrm>
            <a:off x="-5964" y="1826846"/>
            <a:ext cx="2792896" cy="21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estion Mark Speech Bubbles Black and White">
            <a:extLst>
              <a:ext uri="{FF2B5EF4-FFF2-40B4-BE49-F238E27FC236}">
                <a16:creationId xmlns:a16="http://schemas.microsoft.com/office/drawing/2014/main" id="{C321130B-20B3-5944-6C8B-2B30F33AE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1" b="4855"/>
          <a:stretch/>
        </p:blipFill>
        <p:spPr>
          <a:xfrm>
            <a:off x="11687754" y="2668427"/>
            <a:ext cx="4616713" cy="42498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08CAC6-43FC-3B5A-456D-98587A707E3E}"/>
              </a:ext>
            </a:extLst>
          </p:cNvPr>
          <p:cNvSpPr/>
          <p:nvPr/>
        </p:nvSpPr>
        <p:spPr>
          <a:xfrm>
            <a:off x="10918417" y="8956198"/>
            <a:ext cx="2229016" cy="1168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82EF1-D8B1-C044-E065-EDCF778F0FAD}"/>
              </a:ext>
            </a:extLst>
          </p:cNvPr>
          <p:cNvSpPr txBox="1"/>
          <p:nvPr/>
        </p:nvSpPr>
        <p:spPr>
          <a:xfrm>
            <a:off x="1367558" y="2877059"/>
            <a:ext cx="1053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>
                <a:latin typeface="Times" panose="02020603050405020304" pitchFamily="18" charset="0"/>
                <a:cs typeface="Times" panose="02020603050405020304" pitchFamily="18" charset="0"/>
              </a:rPr>
              <a:t>VSTOP ESI: </a:t>
            </a:r>
            <a:r>
              <a:rPr lang="en-US" sz="4400">
                <a:latin typeface="Times" panose="02020603050405020304" pitchFamily="18" charset="0"/>
                <a:cs typeface="Times" panose="02020603050405020304" pitchFamily="18" charset="0"/>
                <a:hlinkClick r:id="rId3"/>
              </a:rPr>
              <a:t>vstopsupport@bsu.edu</a:t>
            </a:r>
            <a:endParaRPr lang="en-US" sz="44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4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>
                <a:latin typeface="Times" panose="02020603050405020304" pitchFamily="18" charset="0"/>
                <a:cs typeface="Times" panose="02020603050405020304" pitchFamily="18" charset="0"/>
              </a:rPr>
              <a:t>VRAPSA: </a:t>
            </a:r>
            <a:r>
              <a:rPr lang="en-US" sz="4400">
                <a:latin typeface="Times" panose="02020603050405020304" pitchFamily="18" charset="0"/>
                <a:cs typeface="Times" panose="02020603050405020304" pitchFamily="18" charset="0"/>
                <a:hlinkClick r:id="rId4"/>
              </a:rPr>
              <a:t>vrapsa@bsu.edu</a:t>
            </a:r>
            <a:endParaRPr lang="en-US" sz="44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4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>
                <a:latin typeface="Times" panose="02020603050405020304" pitchFamily="18" charset="0"/>
                <a:cs typeface="Times" panose="02020603050405020304" pitchFamily="18" charset="0"/>
              </a:rPr>
              <a:t>CEATS: </a:t>
            </a:r>
            <a:r>
              <a:rPr lang="en-US" sz="4400">
                <a:latin typeface="Times" panose="02020603050405020304" pitchFamily="18" charset="0"/>
                <a:cs typeface="Times" panose="02020603050405020304" pitchFamily="18" charset="0"/>
                <a:hlinkClick r:id="rId5"/>
              </a:rPr>
              <a:t>CEATS@bsu.edu</a:t>
            </a:r>
            <a:r>
              <a:rPr lang="en-US" sz="44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endParaRPr lang="en-US" sz="24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>
                <a:latin typeface="Times" panose="02020603050405020304" pitchFamily="18" charset="0"/>
                <a:cs typeface="Times" panose="02020603050405020304" pitchFamily="18" charset="0"/>
              </a:rPr>
              <a:t>Any other inquiries: </a:t>
            </a:r>
            <a:r>
              <a:rPr lang="en-US" sz="4400">
                <a:latin typeface="Times" panose="02020603050405020304" pitchFamily="18" charset="0"/>
                <a:cs typeface="Times" panose="02020603050405020304" pitchFamily="18" charset="0"/>
                <a:hlinkClick r:id="rId6"/>
              </a:rPr>
              <a:t>vstop@bsu.edu</a:t>
            </a:r>
            <a:endParaRPr lang="en-US" sz="44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4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>
                <a:latin typeface="Times" panose="02020603050405020304" pitchFamily="18" charset="0"/>
                <a:cs typeface="Times" panose="02020603050405020304" pitchFamily="18" charset="0"/>
              </a:rPr>
              <a:t>Office number: </a:t>
            </a:r>
            <a:r>
              <a:rPr lang="en-US" sz="4400">
                <a:latin typeface="Times" panose="02020603050405020304" pitchFamily="18" charset="0"/>
                <a:cs typeface="Times" panose="02020603050405020304" pitchFamily="18" charset="0"/>
              </a:rPr>
              <a:t>(765) 285 -8784</a:t>
            </a:r>
          </a:p>
        </p:txBody>
      </p:sp>
      <p:pic>
        <p:nvPicPr>
          <p:cNvPr id="8" name="Picture 7" descr="A red sign with white text&#10;&#10;AI-generated content may be incorrect.">
            <a:extLst>
              <a:ext uri="{FF2B5EF4-FFF2-40B4-BE49-F238E27FC236}">
                <a16:creationId xmlns:a16="http://schemas.microsoft.com/office/drawing/2014/main" id="{9EEC6786-C862-8AB6-9347-2E1B3F5CE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09" y="668983"/>
            <a:ext cx="2217570" cy="11700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1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41">
            <a:extLst>
              <a:ext uri="{FF2B5EF4-FFF2-40B4-BE49-F238E27FC236}">
                <a16:creationId xmlns:a16="http://schemas.microsoft.com/office/drawing/2014/main" id="{EC634D7B-FE6A-4806-A712-6AACEE01A1B8}"/>
              </a:ext>
            </a:extLst>
          </p:cNvPr>
          <p:cNvSpPr txBox="1"/>
          <p:nvPr/>
        </p:nvSpPr>
        <p:spPr>
          <a:xfrm>
            <a:off x="11084116" y="8284905"/>
            <a:ext cx="5888604" cy="135439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Alisa Gray, </a:t>
            </a:r>
            <a:r>
              <a:rPr lang="en-US" sz="2800" b="1">
                <a:latin typeface="Times New Roman"/>
                <a:ea typeface="Times New Roman" panose="02020603050405020304" pitchFamily="18" charset="0"/>
                <a:cs typeface="Times New Roman"/>
              </a:rPr>
              <a:t>MPA </a:t>
            </a:r>
            <a:endParaRPr lang="en-US" sz="28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r>
              <a:rPr lang="en-US" sz="2800" i="1">
                <a:latin typeface="Times New Roman"/>
                <a:ea typeface="Times New Roman" panose="02020603050405020304" pitchFamily="18" charset="0"/>
                <a:cs typeface="Times New Roman"/>
              </a:rPr>
              <a:t>Training &amp; Assessment Specialist</a:t>
            </a:r>
            <a:endParaRPr lang="en-US" sz="2800" i="1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r>
              <a:rPr lang="en-US" sz="2800" u="sng">
                <a:solidFill>
                  <a:srgbClr val="0000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2"/>
              </a:rPr>
              <a:t>Asgray2@bsu.edu</a:t>
            </a:r>
            <a:r>
              <a:rPr lang="en-US" sz="28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28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1103CA-D387-4113-AE58-D4A7B9523830}"/>
              </a:ext>
            </a:extLst>
          </p:cNvPr>
          <p:cNvSpPr/>
          <p:nvPr/>
        </p:nvSpPr>
        <p:spPr>
          <a:xfrm>
            <a:off x="-2" y="2"/>
            <a:ext cx="18288000" cy="1834319"/>
          </a:xfrm>
          <a:prstGeom prst="rect">
            <a:avLst/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BB6AEDD-E29E-4F99-81E6-15036EEF9CCA}"/>
              </a:ext>
            </a:extLst>
          </p:cNvPr>
          <p:cNvSpPr/>
          <p:nvPr/>
        </p:nvSpPr>
        <p:spPr>
          <a:xfrm rot="10800000">
            <a:off x="0" y="-12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DA90154-C8D0-4EDE-BCF3-CE27C352342B}"/>
              </a:ext>
            </a:extLst>
          </p:cNvPr>
          <p:cNvSpPr/>
          <p:nvPr/>
        </p:nvSpPr>
        <p:spPr>
          <a:xfrm rot="10800000">
            <a:off x="304800" y="19050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BE4BAC5-C5C2-41D0-BAD7-6B3050DB3F7D}"/>
              </a:ext>
            </a:extLst>
          </p:cNvPr>
          <p:cNvSpPr/>
          <p:nvPr/>
        </p:nvSpPr>
        <p:spPr>
          <a:xfrm rot="10800000">
            <a:off x="493645" y="393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492273B-D244-4BD6-90AA-F59FBAAC14A8}"/>
              </a:ext>
            </a:extLst>
          </p:cNvPr>
          <p:cNvSpPr/>
          <p:nvPr/>
        </p:nvSpPr>
        <p:spPr>
          <a:xfrm>
            <a:off x="15657443" y="5676141"/>
            <a:ext cx="2630555" cy="4623034"/>
          </a:xfrm>
          <a:prstGeom prst="triangle">
            <a:avLst>
              <a:gd name="adj" fmla="val 100000"/>
            </a:avLst>
          </a:prstGeom>
          <a:solidFill>
            <a:srgbClr val="C9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93FEB94-3747-475B-9C67-C47C452DC976}"/>
              </a:ext>
            </a:extLst>
          </p:cNvPr>
          <p:cNvSpPr/>
          <p:nvPr/>
        </p:nvSpPr>
        <p:spPr>
          <a:xfrm rot="10800000">
            <a:off x="762001" y="66675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335B6B7-35D2-4F1A-9440-68C756160438}"/>
              </a:ext>
            </a:extLst>
          </p:cNvPr>
          <p:cNvSpPr/>
          <p:nvPr/>
        </p:nvSpPr>
        <p:spPr>
          <a:xfrm>
            <a:off x="15773400" y="5354812"/>
            <a:ext cx="2179819" cy="460979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4BE12FF3-2CA8-443D-8ABC-E57A0D1C0911}"/>
              </a:ext>
            </a:extLst>
          </p:cNvPr>
          <p:cNvSpPr>
            <a:spLocks noChangeAspect="1"/>
          </p:cNvSpPr>
          <p:nvPr/>
        </p:nvSpPr>
        <p:spPr>
          <a:xfrm rot="5400000">
            <a:off x="297884" y="7370734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8ABF8F1-9D3B-4EA1-BE53-FD978A0BBD97}"/>
              </a:ext>
            </a:extLst>
          </p:cNvPr>
          <p:cNvSpPr>
            <a:spLocks noChangeAspect="1"/>
          </p:cNvSpPr>
          <p:nvPr/>
        </p:nvSpPr>
        <p:spPr>
          <a:xfrm rot="5400000">
            <a:off x="520022" y="7168061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3B12CF2-C1BF-434B-AF63-C7F066F578D5}"/>
              </a:ext>
            </a:extLst>
          </p:cNvPr>
          <p:cNvSpPr>
            <a:spLocks noChangeAspect="1"/>
          </p:cNvSpPr>
          <p:nvPr/>
        </p:nvSpPr>
        <p:spPr>
          <a:xfrm rot="5400000">
            <a:off x="568569" y="7828072"/>
            <a:ext cx="1864409" cy="2256253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0CEF2A0B-65C0-4D18-8392-81CB8F94F193}"/>
              </a:ext>
            </a:extLst>
          </p:cNvPr>
          <p:cNvSpPr/>
          <p:nvPr/>
        </p:nvSpPr>
        <p:spPr>
          <a:xfrm>
            <a:off x="16078200" y="6851975"/>
            <a:ext cx="1600200" cy="2787325"/>
          </a:xfrm>
          <a:prstGeom prst="triangle">
            <a:avLst>
              <a:gd name="adj" fmla="val 966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ABFD2-77D0-402E-877E-CAFA054D42C5}"/>
              </a:ext>
            </a:extLst>
          </p:cNvPr>
          <p:cNvSpPr txBox="1"/>
          <p:nvPr/>
        </p:nvSpPr>
        <p:spPr>
          <a:xfrm>
            <a:off x="3305174" y="319758"/>
            <a:ext cx="12352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VSTOP Team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0A1519-C06B-4629-8E48-7F0C2AADF34C}"/>
              </a:ext>
            </a:extLst>
          </p:cNvPr>
          <p:cNvSpPr/>
          <p:nvPr/>
        </p:nvSpPr>
        <p:spPr>
          <a:xfrm>
            <a:off x="-3" y="1823700"/>
            <a:ext cx="2792896" cy="21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18" descr="Austin Bilbrey">
            <a:extLst>
              <a:ext uri="{FF2B5EF4-FFF2-40B4-BE49-F238E27FC236}">
                <a16:creationId xmlns:a16="http://schemas.microsoft.com/office/drawing/2014/main" id="{1C82A840-2449-46D9-8EC6-367FA008F9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9875" y="43932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9" descr="data:image/jpg;base64,%20/9j/4AAQSkZJRgABAQEAlgCWAAD/2wBDAAUDBAQEAwUEBAQFBQUGBwwIBwcHBw8LCwkMEQ8SEhEPERETFhwXExQaFRERGCEYGh0dHx8fExciJCIeJBweHx7/2wBDAQUFBQcGBw4ICA4eFBEUHh4eHh4eHh4eHh4eHh4eHh4eHh4eHh4eHh4eHh4eHh4eHh4eHh4eHh4eHh4eHh4eHh7/wAARCADRAM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k0TS7HUNNjvbyJpriUu0kjStljuPJ56+9X08O6Mf+XP/AMiP/jTPCX/Iv23/AAP/ANDNbC+9AGaPDei/8+Wf+2r/AONPHhnRP+fH/wAiv/jWmPrUq0AZI8MaH/z4/wDkV/8AGnDwvoX/AD4/+Rn/AMa1hUidOaAMn/hFdB/58P8AyM/+NOHhTQP+fD/yM/8A8VWutSKPXg0AY3/CJ6B/0D//ACM//wAVTh4R8P8A/QP/APIz/wDxVbQB9OKkH/6s0AYX/CJeHs4/s/8A8jSf/FUv/CI+Hv8AoH/+RpP/AIqtkTW7SFBNEWzggOCfyzUvHVeRQBg/8Ij4e/6B/wD5Gk/+KpD4S8PD/mH8/wDXaT/4qt4j8qQ498UAYB8JeH/+gf8A+Rn/APiqT/hE9Azzp/8A5Gf/ABreOfwpvfpQBhnwn4fH/MP/APIz/wDxVMfwroIGfsH/AJGf/Gt449Kif8jQBhHwvoQ/5cf/ACM/+NNPhjQx/wAuP/kV/wDGts/Wo270AYh8NaJniy/8iv8A41G3hzRR0s//ACK/+NbZqF6AMc+HtH/58/8AyI/+NRnQNJ/58/8AyI/+NbD4xULdTQBxupXd5pOoz2em3t3aW4YN5cUzAZKjJ68/Wiq/ij/kO3H/AAD/ANAFFAHV+Ev+QBbf8D/9DNbCfrWP4S/5ANv/AMD/APQzWunWgCVakXrTEB6VIgPpQA4dalSmAfnSTSNDEWSNpW7KoyfyyKALKZ5NU73UoLckrLFKRwyK43D+dYWpeIHUtbXFvLbkkgNgg+mecCuYndncpa3DuWOWDIFz+XWpcioxudPN4kvPO3wvbRxjjEhAx9Tg/ng1Ql8QXd2DDNPHKzgjYkJOweuTj+tYUFvGkgNwd7HooBJP4/8A662YZFaJVEWScBYkAAA9Scgfnn6VnKRrGFh0Vpo6gSXabJNnBR9pz64ye3rUscdspjFprV9bunI3yZB54wOlZt/cT2qyKLG3QEncy/Oy/iAAPx9apR6jfM2DM6Ang7AevfpmlaXcd47WO0t9bv7CIfbQuoRscrKo8t/cYIwT+INaVv4k0m4aONZ/Jmc48uYFSvGec/p61x0WpPGBBqtshjfgSqowcY4cDgjp0wRnIqjJ9nuZja3CumG2xOTlk9VJ7gZyD1xVxk+pEoJ7Hp0c4lnuI0Kt5W0Ej1Izj/PrTwenGD3H615zoer3egXLQXGZbaUAg544OMg+nXj6V22lakl9POYzmMMApJ6jAFWmZtNbl85qN/1qRwc1G+cdKYiI5qNxUhzmmODQBC9QufSp3Dc4H6VA+c9KAI36VCalk6VEaAOG8Uf8h24/4B/6AKKXxP8A8h25/wCA/wDoIooA6jwn/wAgO3/4H/6Ga2Uz2rG8J/8AICtv+B/+hmtlOtAEqZ9alGaYnripRigBVH5U+QgQkszKBzlRk0i9RUhx5bbjjjk+lAHCeJ5VmuGiVWUA5O+Qu3tkZ4H8qxkbEWI5GVXJDZGTgdgf8mti7nimv5ZLVUI3EEspIOOufUdaZ9ieScPGsajGcKcDr6HtWMpJPU3hFtFe1MkgjtlhaRwfkGBkZ756Dj1rbtlWCEi4ZWcjJYHABxjA4JJ/TpURiexj/eB1lcZwcDA7cYyfTmr2meGtf1lVaz0+e5Yn+FSAMkdSRxXPKaOqNJvpqM0+zsYzI32UyyFdzO8mFQHnPAJJ+n502K01ZtYha3hwh++v3yQSeShPHpj6HFemeEPgz4hvNsmpXUVpHkEqpJc/iK9g8MfDfSNOnVpFEzJgZI5J/maweIS21OqGDb30PnST4balqcM4gfAAEqwkEHA4wAfTOM+hqhB8L9dkuAJIWUYGSeAMD+lfWv8AYsIv55ViUfuwoIyD1Of5CoL3SlaI8ZOOw5rH61LY6Y4GDPjTxj4R13SWijuoWkt4wRG6jsTk5+hNO8KPMk6xRx7SSDI7jJA9B6V9G+LtIiuLR4Z0OB0OORjuDXhHiD7V4a1kmRFlgkYBWBI2+gI7jHQ49q7cNXc7JnmY3C+zemx0HzYG4EH3GKY/0ptrOtxbrIGBzyc9fpilY13HnDH+tRvTyajegCJ81C+fWpX6VC/6UARyZx1qI7qkkqJqAOI8T/8AIduf+A/+giim+J/+Q5cf8B/9BFFAHVeEz/xIrf8A4H/6Ga2E6isXwr/yA7f/AIH/AOhmthTxQBaQjHrUiVAh4qQGgCYHkVLhZEZD3GDVdTUqE8UAcF4hZbO/ktLeHbGMCMEcH1P866DwDpg1DUIUZgFcAkg8dag+INvELe3vT8rFjGzDqQQeP0rV+Fd1GuohYQrGMDJxwPpXNiFZaHXhtZJM9msfDGmw38TTW8b5UY3KDzjHP6V3egWcMarHBGqr7DA9zWBpqi78h1ySBke/Y/rXXaX8kRVQMgYye1ePNyufSQglsjoLOzijRWJyWPPatWzs4xhmwSOAPesmxlZogv3iCO2RV+KHUyN0cZYMeg6VUEuwTjpuTSWRR2coWBBAG3IHOeaxb6JYM4YY6ADk+4rftoLi4gYqrLIcgg5P51Q1LQZ44PtFw2w4PG/OPwq50nbRE05JO0mcL4gtYZ4zt79QT6/1rwr4y6KZNCa4Rdstu+5WAGQMk9fQH9DXvfiFre0VjcTxqFPXcO/rXkfxPmhvPCeovZSxzr5TOGByOOSD+AP6UsPzRqLTQjGxjOk7PU8/0WaO40i3njj2B0B2+h7ge2c1YfpWd4WbPh60PygbCOBjuRV4mvdPlRp74FMPenE0xiO1AET1E1SOevP4VE3egCOTGaiPenSHk1Gx60AcR4m/5Ddx/wAB/wDQRRSeJP8AkNXH/Af/AEEUUAdR4W/5Adv/AMD/APQzWvGaxvC5/wCJJbj/AHv/AEI1rIaALANSp9agXkCpEP8AOgCdMfWpUPSq4b1qRD0oAyPiBEZfD4cEARzKTz2OR+PWk+Eu4X6nhA5whz+f6V0kfh+116y+z3U08CyyGNZUUOqEKCARwecnkelYHhnS7nRfE8enyMZF8wlG6ZHTOOozk/lXNWqRaceqO+hQnHlqW0Z9GaHcrbWajaNzcKewzzn+tZOufES3sblrHTYxcTRkhjtLAkdQAOSB0zwKFS4udLSC0kCzOwjHbBPGRUdpF4e8BW0k94yzXROCyqXckn2yQP8APtXmJxT13Pfm5WSiQJ8TPGscf2iy8M3DLgEGWMjdxnIHHauq8GfFvxfK62+qaMIV6ArxxkA59Djn865x/ibcz3ItLbwxq0okICyrZ4RcnGSXI4/AVc003OoanLBc20ttIAT5qRMiNjt3BJHTnmrlPlW1jKEOeVrntFj4vkayeaO3VSQSSBkg+1ecfEfxfq1yn2SwvpYbhwfmAwVzxjHeuq8N3C2lnLZ4RyY8BmGCQQDz7159r+nS3kl1JbyGKXzcSMuMhBnJHv049zUe1btqbuikm0jk7T4eapqxa+1/xFdOXOQFbawx05ycVz3iPwZfaDdObLVJrrTZYzDNC7ZJQggk+4z+lbGi+FPFb3wk1HxE1xaorhFgZozuOCpYEYIHoB7HNdJ4c0PULW3nTVrxbpnBAIXAJxwcdAfXH5CqlVcLa3OVUedNcrPI9E0K9s/Adhqk01v5MkjQrGG+fgkZIx0yD0PHHrUZPvXR+KrFtM0DSbdmLGR55F9Am4FQP++jn1wK5k/WvVoyc4Js8HFU406jjECajJ96UmmvWpzkb9+ajbFPeon6GgCJup9ajfFSH9aic0AcT4k/5DVx/wAB/wDQRRS+Iv8AkMz/APAf/QRRQB0fhg/8SW3H+9/6Ea1krH8Nf8gaD/gX/oRrVQ0AWkPAp4NQKalFAEydeaeh/CoATUgPSgD0j4Irb3OumylVWYSLcKCeMLHICAPXkVleM9Ma38Zm5s7PFvGTJ5qkkHJAII7cgHj3ql8NNSbTPGunXKuqgyGM7jgEMCME9s5xn3r0rx0JNOjnYadPd6dcgoZ4VzJbuSCC69wDkEj615eJThVv0Z9BgZKrh+V7or+E5JGNvMSMiQHAOQD6/Tk16Fc6XHfXAmlRFAAIYAEn6jFeY+Dy7SRQA8HkYPQ5r1bSriNo4raRsSucZPc5xXHOF5Hp0pK2o19MmhkCiaEBhgARZP164pz+H4rWJruaXdKR8oJ7euPSukWGwaJ1urnyXjJyx6cDoPWsTVda0qGyZ7a3lnCuFEkpID5OAAPSh09NWbprojHtGZZVLMVMpORnoO36VnXe+x14sgZo2OTg44Ixn86uacs9xqqNKqjJ3DZnGM8CpfGtpJHeW90VaNZlxkdCPUfiKXIXz9GXrWyimiM0EcJbIJAGCfQVna9FNDZyK8eMDnAx/ninaR4kFiIBcQo8OBufjjJxn9OtT+JdRjvLKeRWQK8bEAY9M5ojFddxS0vZaHifxXuopY9AgjUAxWblseplYD/0GuGJ9a1/F95Nda20cvAt0ESD0HJP6k1jE17lFWgj4vFS5qsmBNMY0Z701zWpzjSeT9aY54IpzVE5oAY1RP8ATFSGon9xQBxfiP8A5DM//Af/AEEUUeI/+Q1cf8B/9BFFAHQ+Gz/xJ4P+Bf8AoRrURugrJ8On/iTwf8C/9CNaYPSgCwDUobpUCGnigCcGnA1CrdBUgNAEoY5GCQQc5Fes+DPiNazaIdH1+UW8ojKC6YEiUc4DAdx6968iyaDWdWlGorM3w+InRleJ7B4LeC51djZTLLEJG8txnBHrj/PSvQ71fI1S0i6MEBBB6kjJ/HmvGPhnqH2H7LPnC+Y6Nnp1z/ImvedS8i60+z1SFQxBUPg9cDA/SvIrR5JO3Q+iw1TngpGTfXE+pajLaQt5YQ5mk3nAHYD3PcDpWpfaSNS0kWIYhTgh1OChB4I9wfwqjr/h3VpoWvPDd3a2ryqZAZoy4YkdCARgVw+gXPiSO9Np4s1a4tmSUAtZIDHsOcnHUEcevXioi01fqdTnK+mxq6xB4x8OyC4tZLjWYomB2jaJFGegIxnHoaleTXPElusmoM2kWAbAWVwJG4zjjoPoa6my8K+HZore6Pi3UJCyYk/eIuXPIOMZAx+HHXNYnifRPCVvpgE9xrGo3sSkOzXBVHJxgEqcAA9uCMnrV8ya21JUrvZjCtrGqWq3FvJHsCEKwztx/n8qrXNrNDpVzIkkkiY2xk4xgn07H1rm/hz4OsbzxLPrFybqO3kYtDCtw/lxEdMAkZPuRjPauw+JOpWumaOtqHyyZkc5xnHTOO/T86iS95JbhUqNRd9FY+f/ABHIsmv3zjp5xA9ODj+lZzU6SQySvK3VyWOfc5qMn0r3Iq0Uj5CcrybA000MfekNUSNPcio2pzGoyaAGN061E9SOeKiagDjfEX/IZn/4D/6CKKXxD/yGJ/8AgP8A6CKKAN3w9/yCIP8AgX/oRrTBrL8P/wDIJg/4F/6Ea0loAmRqkDe9QipFNAEoPvTg3fNMFOGOOKAJQeM5pc/IzYJCjLYBOAOpwKiH+RRLDcXUckKO9vDjDyAcsTwFGe3c/hSeibNsPSdWooJXv2Ou8AEap4cuJYFYBLhgrH1AHP516J4K8XNYodPvm3QSnaUJAKH1GfSuU/Z+08N4Ylt3/wBZFcOki45BzkH6YIrf8WeHXt5TPAm1h1GOvvXi1ZpzaPpaFJ04JWs10PVvDWpxyTNpjSqQRugcEjeMgkY9R6e9P1Sysbi5MjwrKcYDA8jnnkV4pp3iC6skWGZ3jkgYGKQZJUjofp2Ir0vwz42stWYW90UguCuZCpwr+4x6/nWag1saKqk9TWi0VY4jNbpI4xkAKMjH86hu9DkvIHa5RvLBPDEKGOM4wPauj0WTTlSdjfsVxkKrjIPpjvmn6hdaZ9mkZmVSQCplJAODz0/Gt4p21LeJs9zlbB4bNEZ9sYIIRQAMAZ4446V4f8TfEbapqMtvE+6Itye+BwB+eTXbfFrxZa29pdQ6MVIVDvkDZEajkn3J6CvFN/mfvA24NzmtcLRTk5Sep5eY4h8vLFaCg8EUh60lFemeCH40059acevFMf2oAjOeaa9ONMYnBoAiNRt+lPb2qNqAOQ8Q/wDIYn/4D/6CKKNf/wCQvP8A8B/9BFFAG74f/wCQRB/wL/0I1orWd4f/AOQTB/wL/wBCNaC0ASrUgqIVKvtQBIPpmlpox+NXdLsXvrhYg4jB6E9T9KfVIqMJNNpXS3K6KzuFSN5G5IVRknA7VuTwmbwvY3yqqtA7W90i9EcEkEfUE8/Tpnm/PpE+jafI7SWk8Mh2RzRghklAyASDgg9COePSq/hGa3kkm066cQ2V8pWZn+7CQDhyP9knn657CuXMH7NKnf4j67gihDETni+V+5orrc3vhZqw0XWlkmKra3hCNuIAZhgA4/TPTtXuWo2dvqmnh7dlLY9OR7EelfMxhns72awvAwlibaN2QSo4BGe2MGvT/hb4wlBXSdTlIxhYLlj+AR/6H8DXguMub3UfaZ1lcHR+uQaV90HiXwxcxyMyx4JONwHymuK1LSdStHLrHMMHIMZOR9K99vZBsIljyO5wCD/jWYIdLuJNsgUAnBXGR/8AWraFVo+JqUlLVHhR8TeJrFCkNxdMOgBTP0GfSohqvjXWNsd3qFxbwPgFV+UsOnOPavetX8MaTHbLcKqiMgkngYx17V59KttdaqEt0CwRkktjsO341sqztsYOi9NTkPHkEGneFGshIN0m0EsTuc5BPPUn+gNcfpm42Y3dVO05PPHXj8vzroPii/n65pNvLcNDC1wWcqMlRwMj3AJ/OsmOzkhndpLee3tXcbGdeSMYzj8M/jXRRUopT6HTCNOvSnh7e908xlFSzwtG4VWEmem08njPTtUOa9KMk9Uz5WtQq0Xy1ItMDUbdT60/NMJ60zEZUbkc1Ie9QuTQA01EaeTUR60Acnr3/IWm/wCA/wDoIoo17/kLTf8AAf8A0EUUAbugf8giD/gX/oRrRWs/w/8A8gmA/wC9/wChGtEe9AD1p6hiQFGT6ClgWDzVW5uUgBGRkEkjpwAP511FpoCLex27yNbmVN0TTjYr55Aye5Gfx4qZuSTcVdnqZbl6xNRKq+WPcx7Ox3sgZ13E42kEAfU4rUgmEKeXbboxghmzhn/wHt+daEsNpDaKVljjljJWRfmJPPB6Vn3zQMfMg3MSfndhtwewAz09Sc/hXBWhUlS9onr1PucmxmXYbHLAqlp0bW78yaxi+1BrFCd0vMKg4HmDoMep6fiPas2WNvL+1RoxUEK+Bnnr+fH41atrqS2kAh2qQ4kVmUOSRgjJI6Z7dPXNS3yr9teRfuTKJVxgAEjJA9Oc+9eZdWu3do++dLmlyxikmL/yFLSKKNQbyMf6PIDzIP7h/Acd+3pUV5fXct1b6RZwiC7cbizYHlDuT6EYPPt3qtDIdPuRJ5bSQE/Oq/fQn+Jff2qOz1I33iZ9Z2rHBEqxvMwwJcMDg5/jPIPQY6n19PBRjKD7nxPEVSrHFQhOPudfX/I9a8D+Khp0EWh6tqD37JGWmlJG+BQMgkHkgjnB5weB2rfvrcXNuL3S51mgkG6ORDwRzzg+/wDKvm/xc2qafrFw8bIEvpmdbiM5facZGR2IxwfUV6B8JvFeqWirY6hM0kRL/Zt0JLhCQcg4GRnPU4P5VrUwkKzUoOzsfB1a+IwU5wlBygno1roztJdQ8T3Fs2lSInkk/wCuBO/HcAdM+9WbTSxa2jOyje3H0HoK6vSNPvNXjjk8hoA4ywYYIH+efoag8bC10LT57h8hbeIkD1IFeVK6fKtz1Kd5HjGvabcXvj60kDrBaWKFri5dCyREjgnHXGM49QKzdWubAeRFbaxd3TyIZFWWMPGUztJyDkEkEgY6AdiK07u+tNI1q6t9cI1PULgbRYqT5cRKBw5wOcA8nnOSAPTlTdfa28wYYDAEhQKWAGBgDgAAcAdPevRlP2FFdWzsyvBLGYrkenI07+aLIiaYq8K7nGCM4x06EngD61q2Hh1tVtpJLFNsiJvKkgIQOoDE4yPQHv8ASsmLOGjYtjqASce3H51e0LUJLG/XBdog25kDHA7E4+lc2Dq2bptPyPqeJ8C6tFYqFvd39CGbw/qAjkkto2uRGu5hENxABwTgZ4Hf0rHlSSJzHIjIw6hhg16LFZ3EuomOxkZLogvbMuSGJGQp9VYAA/UHHFJcQw6npH9oXNoxUuBcxsMPGOBlWPIIPUdx15FepCpJw57aLc/P6mVUakuWnUSk+lzzdqjceldF4l0E6bdiOAu6sm9QRkkZxxjuPSsF1IJyMHOCDWidzxMRhqmHk4zRXI4qFqsuO2MD3qMofSmYHHa9/wAhab/gP/oIopfEQxrE4/3f/QRRQBv+HVZtLt1VSxJYAAZJ+Y122iaEYLm3a6+wzTynKW8sxBwOpwAckc9TjjvVT4Z+HbfUdI06aTXrCzklMuIXJzhWblzghQSAAMgnI7GuobwxcXMzCxuLUXthIZAsMglDqOWAKkg45OM8gkeorSNCc7KK36nfgsRgMOnWxctuhoX7vplzaahbW8cVqoMc+FBIBPDgkZGOOlavinQbzXNGzALi5ubdd9uwfey4GcdeAcHp3x+PRafeeHLvwsTM0TSSoY5Ijh3L45UA9OxHHpzUvhPXNbsrI6MnhLV7q+sh5Yia3ZFMRAMbEgEDIP5g/Wqp4KdKonORviOMoVaUlgsPddG9DzuTS7y60211h4EHmjyboEkYkAwcgDqRgjPv7ioLfwvcEyCa5hhQ5AJJYkHv6en5V1Vn4b1+68U33h67uri1TUVM1nb2DK4WUZIBkJAGAGBwTjim6h8OpjpbXsxvD5bCNjLehjgjggBcDHTk8ZHWuuWCp0q3LbSR8jjuIszqUvbe0UZQetlsea31vLbs8eQzRMVYjpxWmYoZ9IiZZiZ4Hzs4B8pjycZ4w3HTv16Cm+J/CN7YMzabJPEk4Bbe4lDYBBwAuQR/KrXgHwTBeXa2eoRExXOYXnuJmQksMKQoPADEHnJ46ZxXizwNKlVlFo/VMDn+ZZlgKWJhNpWTulv3My8vtIhtwJJI3kxkLGN5Prk5wPxIpsNz4Z1HR7q3MUq3GQdiRZLkjOQCQMgjrxkACujsvA66ReyQSrb27wuVdsGaTK9SCRgZOOQPcGtWzXQtN1BVk1pVeQ4cSyoTyMgnI45rXDOEaijJpJ6GPEOBxVTL5YqnKTnFc1r7+XzRyfhCKxvNPs9FvrGW7WO6iuEnVWYEYAZGPVSB24GQepr0WXSdS8D6rLcRq1xpEEewSywkvbRbt6Eg4IxnB4yQM10nhaXw86Xdnd60EVk82NFu1QOR1B24J4xge2O9J46/4V7qmj6JfTyedZiQ6detFJKCARmNyw54GQR3AHqK9N4em6iw8teqZ+a4PP8AHYmH16jJwT0cd/wZ3fw21vT9S0gqbmGW4JLJIuAsgIJ+UZycYPvgZrz74u3Fpd67DoIvrWOWQ+dcCV8LFApyzuQDgYGBnqeBXQeDfhXpPhyCW8kv7O1WElra4hjYu0Tj5JkLPyecHIOD1FYmt/CdNM+H+pSW1/a6pEYBdavqc0hee5uAxA2sCflGcbSccc8nI4FltOpiY8srK57M8zxFPCy9rdy7+R5L8QLqC68VR6ppdnNJA8zyLMkZ2NG2UIBGSQQAPz7c1h67qlgdSaGz0ycSHaREsIBzjkAj6V75IfDKeHrSKXXGSQaLDtQ3mMMBkIFBwATzjHrXnutXHhx0jlk1PPzFSvntk9+g5rrrUqSpT11TOHJMdXlm2Hw872knrf56nnH2y4BEmoaVdWsI489kbaOmMnHAp51i1t7mL7BH9snJwEQHDZ6gnHOQTXXLeeEWiMZjlkLAqwSN3Kg9cDoePXjiqlna+F7ZSX1GIRgcxqUjY9eGAAY/TivIjOCfMuh+p1suqVIvDzk+Rra+hvafrM0aWMkGl3ZvYMAR26AqCCCuGGfQnpxg561taTeaxaeLtWtLnRYhZXcP2wWq3Kq3lSAEhQTgn5hxjOAazvCGsxXDrawaTNLpsRCu+8xApnqBwWwe1d/aa/o1n488G3ml6Ld3ayW09hPFFaYDkFgOTgE4cevSvocJONTm7SX4o/FcXl31PEyoSXvQl1fR7M4DX28/ws0moaFqEH9kXPlzTSR7QqnoT6blwT7npXnvi21tbfUh9iuluYpAWDAgkjAIJHXoeuO1fSXjyztrK8u0u/Bt3ZW+sWTwNKkcbKkqAsjZzwcZB46CvFPG+h2N14a8M6rYyWssr20/mGFFVh5JKkEr1yoB5HQfjWE1GdDn6pnq0qNSniVS5nyyV+6PPHxUZbFSup5GM81C4IrhTTV0ds4uDcWtUcd4iOdZn/4D/wCgiijxD/yGJ/8AgP8A6CKKCT3H4M2+jN8P11C8t7ZpbaKSPJOHyZJCD1HTKfkKntvDl9p9vZSaBqb2d3OTclC7IDk4QBgeQQCOcHk81T+HkNv/AMKYc+S7SPDO74IwCHYA4zyePSrVzqcyXCT2Ts1stmhiVxjaAg49sHiuiOOiqfJKNtdx43hbE8qxOGq3bXNyy2+R6D8OdF0zR/GGlapZxx2mma05gWW5InktLkYBGOFBLEEEg8MCK9T8Znwn4d8V6WTpk2qtgQamIY/OfD8xSS8jJ3AgDng8AcV8y3/iQz6atnJJNBbTzJJJ5TYBKgjOcZBAb8Qfy99tPEfh3UPgvL/ZNqqagkarfyopKxOpz50r4PHGe55I716GJbrU1Ki9VueLlkalF/7bBrm27PvYu/GIeI77QrDxPoGgf2Knh+4WWOW7AEjR5HSJc4UHB59+OTXLXWj61f2t2t74mUWs8P2iMWkIiDggOMk9Bgg9OSAK0V+KqeJfC/8AZ891dXLXlmYngtbXyg7EEHMjEnqDkBR/OvI/7X8QSQ6Vb/2XLGyE2xnvZneMGNyhwpGMjjgggYGBXPNc1GEnK7i/wDFOzqxSUYyXUn1exvoo4pz4klEYJVN6JjI5AY4we/p6VnfY5LhzJrGtILbAZEt28pTkck85J6cZ7VmeJoPEYjlj2WXlxTFvP2K3y8jOCPQ+n+Nc2YNa8wRi9tUwciXygHGRzggcfhXDmFGLrc2uup9nwHm6p5SqFRqTi2tD0fxVaeF5o7LVoZL0xXcIWSNnlKiVSAxBI5yMHJPPPAGKqW11oNrCUsdJWVgACfJx+bOACOp5P6VzdtpdxdaFdwnWNQaeAC5Q+YSB0D8Z+mAOecnpWSujxTgG81C6nxnAaQYHHbOa5J04pqVvxPq8Nm/uSo2vbTboz2TwXrWgR6jb3p0y2EisRLHGI5COoPQ9wTz713d5q1lf6FrXhtbFbcSW/mWomliiPmR/OuELZyRkYHqK+f8AQtJ0B0mt33QFgGRvOycjg8n27V2eh6Zo9rr9jeTxm6tmKiRWmypXJVuARngkHPf6V7KqKSp1kleO+p+KYqkstx2Iwr5uWTbSt3PcLO98JeK/D/hnxBqWhzz35ltwJ0jEiu6AgjgkDJBPIB5FczpLeEvEXw+8awNLc6XfwXdzbzWst8fLkKncMIMYBGOPXPXiuE0jw3pNvd3umQXdxG1hrESBY5gAYnfbkg5OMHIwe/fiuk0bSZNO1DUNH0/xJPZW1wftLJECn2jzAUYuQeSDg9O4Fb1KUYV1KK63OmnmcZYd05Sadraos6JeaBb6B4dnj0RnDWBgcrZrglXdCQxwMnPB9cVwutX2lwR3T/Y4Glgkx8skR2kHBG7OOOefaqEfh1V0K6sdQvb25k0y+KAFiu1HyQQOSBlSce/vVXWPD2hXE7OzeWJod3l+cSDxgdeQMjH4UqsEqtWnZe9rueasbGFfDYpSd6b6IqXHi63giKiG0QHIJe4Qj0yAuSeT6VTn8WaRNHBeSrp8k5TErEkMWHGTlMnIwePeub/svR4ZGXyVzjGGcnH0561djTTZbC4jaziZ4wJkIgHbhhnHAwQee47k18+uRNp2P3SeMxVSEalODe3TuX38dql8jRSLIMFTHbgszDjqxAA7dATxXX2HjjWYodLtrnTpYrfTb4XsE8xZvLBI3KQACVOAePf1rzVJLeP5re1SNs8kIFPfvXQWXia4+zwxSRRny8KzHJJA/wDrV6WW46FKTje58HxlkmOxE4Y6FLXRSe3oe7/ET4kW994fnlj1ZJ5LGaO4VbfTyUOHAOWdgcYJyMV434r1DR7aDS47KyWLy7+7LMFUb4CygAkZBAG71xmuytPEFre+DNUt5FSK9S3eCTykGJcg7XyB1IOOe+fWvIPFUNvBqKzWrAx3YExUHIBZQSMduQc++anEYlewmoW1saZDg6kswpfWYtJX16PQr3dm0N/PaL1hYgfQEgfpiqslrJzxmtGzkEl3bfvC2+MK+RjLYI5PfoOa0pLTnpzXDh5Xgj0eI8P7HGNpWUtTyLxMpTXLhSORt/8AQRRVnx0vl+KrxPTZ/wCgLRXQeCeu+F5LM/BXR7ZEuxdTyyREhlKsTOxGBjIGAPXnNa+saXBZSajYafdrdJbRqIyuQ+CACCDjkkHIGevGea5Twhqmj23g/wAJR3WpWCOl2zTxtcqHjAmkPzAnKgjB5GCCPWrWtaxpVxdXF8ur6exDGYRidMkF8lRz15PGO1ROaahFrS9z6aV1h26dT3uVWT9DCdpI52tpDxk7AckjnpXWfDJvt2pyeH9S1OWLS7pdphydhbBAJBOM8kZIJGR71y+qatZ3UaR/2layKjbkzKpI6jkjnPfr3qnHqUMMqTW9/DDImWDrOoII54OfbjvkClRrewxb3cZbnRPD/wBpZDGnOUY1Y6p6H0R8OLyDQrfUPD8odZdNuyqhVO4KwO05x3x6j1ri/GGtxrrU9lHbsk0GoGeNmJ5SRMkf99KT9TVXw74t0OTW01ObVtOha+08i5DXcalJoyME5IwSDxzyAeuMVzXi/VtLuPF9pdw6pYSpKoErC6jIDAnkkHA4xyT61v8AWajU6a0XQ8ahwvlsVGtiJe0l11/Qv+ItWvxc3NsXURS4bLRgHBAwSBwM9a5pmZtrF2OR1ya19dm01r2JYtb0aQMoDGLUYmGQSACc8DGOCccdaw57zTUuGjbVbRlyfnjkDgcZ68Z9OM15+N9tUpwlc+g4ReWYPE16HLFJ6rsamkSLHexB+VkBibJOCGBGCcjAOQD7E1SeMxyPGw+ZCVORg5Bx07VD/aGmLET/AGhG7j5lAK7cg8A5bNXvEV/oJ1WSWxvlnhlCSB/PjByRyCBnBJ5PoSeK850qjjr0Pvv7QwUay5WrNeQtg+J1U55O0gZzz/8AXrc01pGsJbd2wIpDnkAjIwOozzjrxjHXmuWj1PSEmDeeMKScG5Q/TtW/Y+IPCo1JvOmiijniO4R3yDnGRkkHpjoMHPFd2Gpt0ZQb16HxnE+KorHUa9NXTVna2hv6vI0et2t5bh4zf6eHO3BPnQ5IOAQRygOecZ7iuu8Q3ki6hpWpi4kEImeElWIJWRWKcnnbnHPpj0rhp9f8GT6TprtfIj2uohZc3sTMYJAQxCggnBBJ4xz1rf1bWvCUvglJP+Ez0d7tI4WEAkUyKyFBkgNyeDnHOB07101eeUItPU58PiMHzNVYr7kU7jzj4p1m3kcsuoaeLpQx3AyRkFiCT/v/AJ/jXO6uV8q2k3KDghhwT1BzjHTB/TNbuu6p4Oh17QNRh8ZWF1HHcm3ufJZAyROOWIJwQMkdgMDgVz+q6x4VW3mji1GF1SQbf9PiJcgkZwAeMHPU1pLmlUpzb6anl5jVwypVI0le2qskYEoxM4GMZJGOmDzxVjTWQX8Pmf6t22NhQSQwxwDxnnjPQ4Paq2o6noj3Ba3uInUpg7rtTg+2AO31FVo9TtE2tHd2qMvRt6k57HJ7j1GK8ivh3Gsz9AynN6WIy+m5NJuOzaRNIvlyvETlkYqR16HFWbGGSSR4xC/IDDcAAcHqCcU7xHrUFzqT3H9r20wuESR/LmXAYgAjAPGCCMegHrWTFqNkLp3kvIOR1aUc9D1z7Vpho8ldOzscOfYmOJyycYzje3c9F0priCL7RcLEsc9u0chZkIOBtBABODkDrjrXOeKbVDp2h3TQP/qQhAGA2ACCT1xkn61Hp2s6P/ZqhtQsFkRzhTcLkg9TjPrj9fetTxj4i0O50HSLeLUNKdreZoxslj3qgBIJ2npggZPcGu2FP99KOyZ8phsbKODjKTTkrHKaeQlxHM+4QrIhZgOAAQT+ldfE0U8STxNujkAZT6g9K5CLXNJPhm80oywPceaJomaRVU5wrAknnjsPY9jXSNq2hW0MMcWsaayhBwlwgA46YB4xWtDDqnB66nl57mjxtePu2SW55Z8RRjxlfj/rn/6LWimePLiC68V3txb3EcsT7MPGwZThFBwR7iitDyCr4p/5GbVP+v2b/wBDNZtFFSaoIu9OP3TRRQ9y4/CIOtBoop9RdBq9aevT8aKKHsZ0/iHdqB0ooqDp6h3qI/eooqomdToLR3oopkMDQ3Siin2JfUVOlPooqZbm0PhEHSmyfdoopLcJbDVpTRRVPcyWwlHaiimtiJHrPwa/5Fi5/wCv1/8A0BKKKKBH/9k=">
            <a:extLst>
              <a:ext uri="{FF2B5EF4-FFF2-40B4-BE49-F238E27FC236}">
                <a16:creationId xmlns:a16="http://schemas.microsoft.com/office/drawing/2014/main" id="{0C292EAE-EE09-4DFB-82E0-B7553B2262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9875" y="43932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0" descr="A person in a suit and tie&#10;&#10;Description automatically generated">
            <a:extLst>
              <a:ext uri="{FF2B5EF4-FFF2-40B4-BE49-F238E27FC236}">
                <a16:creationId xmlns:a16="http://schemas.microsoft.com/office/drawing/2014/main" id="{FF35275F-CCB2-4D0A-94F9-1B8BFF9CA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9875" y="43932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32562A3-0EB6-496B-AC51-5DC413A1DA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93" y="2725604"/>
            <a:ext cx="4546822" cy="49930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0" name="Text Box 40">
            <a:extLst>
              <a:ext uri="{FF2B5EF4-FFF2-40B4-BE49-F238E27FC236}">
                <a16:creationId xmlns:a16="http://schemas.microsoft.com/office/drawing/2014/main" id="{810C8D04-7164-4247-878A-D4A739B32EDF}"/>
              </a:ext>
            </a:extLst>
          </p:cNvPr>
          <p:cNvSpPr txBox="1"/>
          <p:nvPr/>
        </p:nvSpPr>
        <p:spPr>
          <a:xfrm>
            <a:off x="3392556" y="8357229"/>
            <a:ext cx="4416293" cy="1134161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Duncan Klemm, BA</a:t>
            </a:r>
            <a:r>
              <a:rPr lang="en-US" sz="2800" b="1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28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r>
              <a:rPr lang="en-US" sz="2800" i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VSTOP IT Specialist</a:t>
            </a:r>
            <a:r>
              <a:rPr lang="en-US" sz="2800" i="1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28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r>
              <a:rPr lang="en-US" sz="2800" u="sng">
                <a:solidFill>
                  <a:srgbClr val="0000FF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  <a:hlinkClick r:id="rId4"/>
              </a:rPr>
              <a:t>dklemm@bsu.edu</a:t>
            </a:r>
            <a:r>
              <a:rPr lang="en-US" sz="28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28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95595-761F-3688-7A10-B3045656C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821" y="2726015"/>
            <a:ext cx="4745543" cy="4992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 red sign with white text&#10;&#10;AI-generated content may be incorrect.">
            <a:extLst>
              <a:ext uri="{FF2B5EF4-FFF2-40B4-BE49-F238E27FC236}">
                <a16:creationId xmlns:a16="http://schemas.microsoft.com/office/drawing/2014/main" id="{6D4F363B-C29B-BA4A-BE80-4203E64EA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209" y="668983"/>
            <a:ext cx="2217570" cy="11700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9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1103CA-D387-4113-AE58-D4A7B9523830}"/>
              </a:ext>
            </a:extLst>
          </p:cNvPr>
          <p:cNvSpPr/>
          <p:nvPr/>
        </p:nvSpPr>
        <p:spPr>
          <a:xfrm>
            <a:off x="-2" y="2"/>
            <a:ext cx="18288000" cy="1834319"/>
          </a:xfrm>
          <a:prstGeom prst="rect">
            <a:avLst/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BB6AEDD-E29E-4F99-81E6-15036EEF9CCA}"/>
              </a:ext>
            </a:extLst>
          </p:cNvPr>
          <p:cNvSpPr/>
          <p:nvPr/>
        </p:nvSpPr>
        <p:spPr>
          <a:xfrm rot="10800000">
            <a:off x="0" y="-12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DA90154-C8D0-4EDE-BCF3-CE27C352342B}"/>
              </a:ext>
            </a:extLst>
          </p:cNvPr>
          <p:cNvSpPr/>
          <p:nvPr/>
        </p:nvSpPr>
        <p:spPr>
          <a:xfrm rot="10800000">
            <a:off x="304800" y="19050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BE4BAC5-C5C2-41D0-BAD7-6B3050DB3F7D}"/>
              </a:ext>
            </a:extLst>
          </p:cNvPr>
          <p:cNvSpPr/>
          <p:nvPr/>
        </p:nvSpPr>
        <p:spPr>
          <a:xfrm rot="10800000">
            <a:off x="493645" y="393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492273B-D244-4BD6-90AA-F59FBAAC14A8}"/>
              </a:ext>
            </a:extLst>
          </p:cNvPr>
          <p:cNvSpPr/>
          <p:nvPr/>
        </p:nvSpPr>
        <p:spPr>
          <a:xfrm>
            <a:off x="15657443" y="5689384"/>
            <a:ext cx="2630555" cy="4609791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93FEB94-3747-475B-9C67-C47C452DC976}"/>
              </a:ext>
            </a:extLst>
          </p:cNvPr>
          <p:cNvSpPr/>
          <p:nvPr/>
        </p:nvSpPr>
        <p:spPr>
          <a:xfrm rot="10800000">
            <a:off x="762001" y="66675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335B6B7-35D2-4F1A-9440-68C756160438}"/>
              </a:ext>
            </a:extLst>
          </p:cNvPr>
          <p:cNvSpPr/>
          <p:nvPr/>
        </p:nvSpPr>
        <p:spPr>
          <a:xfrm>
            <a:off x="15773400" y="5354812"/>
            <a:ext cx="2179819" cy="460979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4BE12FF3-2CA8-443D-8ABC-E57A0D1C0911}"/>
              </a:ext>
            </a:extLst>
          </p:cNvPr>
          <p:cNvSpPr>
            <a:spLocks noChangeAspect="1"/>
          </p:cNvSpPr>
          <p:nvPr/>
        </p:nvSpPr>
        <p:spPr>
          <a:xfrm rot="5400000">
            <a:off x="297884" y="7370734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8ABF8F1-9D3B-4EA1-BE53-FD978A0BBD97}"/>
              </a:ext>
            </a:extLst>
          </p:cNvPr>
          <p:cNvSpPr>
            <a:spLocks noChangeAspect="1"/>
          </p:cNvSpPr>
          <p:nvPr/>
        </p:nvSpPr>
        <p:spPr>
          <a:xfrm rot="5400000">
            <a:off x="520022" y="7168061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3B12CF2-C1BF-434B-AF63-C7F066F578D5}"/>
              </a:ext>
            </a:extLst>
          </p:cNvPr>
          <p:cNvSpPr>
            <a:spLocks noChangeAspect="1"/>
          </p:cNvSpPr>
          <p:nvPr/>
        </p:nvSpPr>
        <p:spPr>
          <a:xfrm rot="5400000">
            <a:off x="568569" y="7828072"/>
            <a:ext cx="1864409" cy="2256253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0CEF2A0B-65C0-4D18-8392-81CB8F94F193}"/>
              </a:ext>
            </a:extLst>
          </p:cNvPr>
          <p:cNvSpPr/>
          <p:nvPr/>
        </p:nvSpPr>
        <p:spPr>
          <a:xfrm>
            <a:off x="16078200" y="6851975"/>
            <a:ext cx="1600200" cy="2787325"/>
          </a:xfrm>
          <a:prstGeom prst="triangle">
            <a:avLst>
              <a:gd name="adj" fmla="val 966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ABFD2-77D0-402E-877E-CAFA054D42C5}"/>
              </a:ext>
            </a:extLst>
          </p:cNvPr>
          <p:cNvSpPr txBox="1"/>
          <p:nvPr/>
        </p:nvSpPr>
        <p:spPr>
          <a:xfrm>
            <a:off x="3203711" y="185098"/>
            <a:ext cx="12352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0A1519-C06B-4629-8E48-7F0C2AADF34C}"/>
              </a:ext>
            </a:extLst>
          </p:cNvPr>
          <p:cNvSpPr/>
          <p:nvPr/>
        </p:nvSpPr>
        <p:spPr>
          <a:xfrm>
            <a:off x="0" y="1823199"/>
            <a:ext cx="2792896" cy="21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0F85C-1E5B-4E19-AD11-8F1C4DBA3B6C}"/>
              </a:ext>
            </a:extLst>
          </p:cNvPr>
          <p:cNvSpPr txBox="1"/>
          <p:nvPr/>
        </p:nvSpPr>
        <p:spPr>
          <a:xfrm>
            <a:off x="762000" y="2298396"/>
            <a:ext cx="17459575" cy="81560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What is an Election System Inventory? </a:t>
            </a:r>
          </a:p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 How does the ESI get updated? 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How can the ESI support and improve the administration of elections?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Who has access to the ESI and how to create an account?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How to navigate the ESI?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Discuss new ESI Platform. </a:t>
            </a: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sign with white text&#10;&#10;AI-generated content may be incorrect.">
            <a:extLst>
              <a:ext uri="{FF2B5EF4-FFF2-40B4-BE49-F238E27FC236}">
                <a16:creationId xmlns:a16="http://schemas.microsoft.com/office/drawing/2014/main" id="{E86A38E1-EE9E-268E-7081-9E2805CBD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09" y="668983"/>
            <a:ext cx="2217570" cy="11700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1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F43EEAE-B2CB-BD68-0B59-731A1CBC5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FC0CC0-A9C4-89CE-4689-173A7C1F0624}"/>
              </a:ext>
            </a:extLst>
          </p:cNvPr>
          <p:cNvSpPr/>
          <p:nvPr/>
        </p:nvSpPr>
        <p:spPr>
          <a:xfrm>
            <a:off x="-2" y="2"/>
            <a:ext cx="18288000" cy="1834319"/>
          </a:xfrm>
          <a:prstGeom prst="rect">
            <a:avLst/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6936B03-C3F7-F3F4-12F5-576E59BEE602}"/>
              </a:ext>
            </a:extLst>
          </p:cNvPr>
          <p:cNvSpPr/>
          <p:nvPr/>
        </p:nvSpPr>
        <p:spPr>
          <a:xfrm rot="10800000">
            <a:off x="0" y="-12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C117A68-B37F-9461-EE94-A434F13447B2}"/>
              </a:ext>
            </a:extLst>
          </p:cNvPr>
          <p:cNvSpPr/>
          <p:nvPr/>
        </p:nvSpPr>
        <p:spPr>
          <a:xfrm rot="10800000">
            <a:off x="304800" y="19050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FEF05F7-B16B-57EF-73F1-3D8145BC1244}"/>
              </a:ext>
            </a:extLst>
          </p:cNvPr>
          <p:cNvSpPr/>
          <p:nvPr/>
        </p:nvSpPr>
        <p:spPr>
          <a:xfrm rot="10800000">
            <a:off x="493645" y="393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C072A2B-538E-9354-65B6-5A335F824527}"/>
              </a:ext>
            </a:extLst>
          </p:cNvPr>
          <p:cNvSpPr/>
          <p:nvPr/>
        </p:nvSpPr>
        <p:spPr>
          <a:xfrm>
            <a:off x="15657443" y="5689384"/>
            <a:ext cx="2630555" cy="4609791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E641157-EC57-3B04-A6DA-C5BAE00D02D1}"/>
              </a:ext>
            </a:extLst>
          </p:cNvPr>
          <p:cNvSpPr/>
          <p:nvPr/>
        </p:nvSpPr>
        <p:spPr>
          <a:xfrm rot="10800000">
            <a:off x="762001" y="66675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58AAD5C-13FC-7E27-527C-6E0F7D174FDA}"/>
              </a:ext>
            </a:extLst>
          </p:cNvPr>
          <p:cNvSpPr/>
          <p:nvPr/>
        </p:nvSpPr>
        <p:spPr>
          <a:xfrm>
            <a:off x="15773400" y="5354812"/>
            <a:ext cx="2179819" cy="460979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6D89007-73A7-7993-6C43-83AF73542D66}"/>
              </a:ext>
            </a:extLst>
          </p:cNvPr>
          <p:cNvSpPr>
            <a:spLocks noChangeAspect="1"/>
          </p:cNvSpPr>
          <p:nvPr/>
        </p:nvSpPr>
        <p:spPr>
          <a:xfrm rot="5400000">
            <a:off x="297884" y="7370734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61DE9FB-448D-2B98-752B-0DC593239B5C}"/>
              </a:ext>
            </a:extLst>
          </p:cNvPr>
          <p:cNvSpPr>
            <a:spLocks noChangeAspect="1"/>
          </p:cNvSpPr>
          <p:nvPr/>
        </p:nvSpPr>
        <p:spPr>
          <a:xfrm rot="5400000">
            <a:off x="520022" y="7168061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53BE0EA3-9AC4-CBE3-C26B-D93DE2D84785}"/>
              </a:ext>
            </a:extLst>
          </p:cNvPr>
          <p:cNvSpPr>
            <a:spLocks noChangeAspect="1"/>
          </p:cNvSpPr>
          <p:nvPr/>
        </p:nvSpPr>
        <p:spPr>
          <a:xfrm rot="5400000">
            <a:off x="568569" y="7828072"/>
            <a:ext cx="1864409" cy="2256253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6D09E24-F60E-F011-2BB3-C036F9E2CFD7}"/>
              </a:ext>
            </a:extLst>
          </p:cNvPr>
          <p:cNvSpPr/>
          <p:nvPr/>
        </p:nvSpPr>
        <p:spPr>
          <a:xfrm>
            <a:off x="16078200" y="6851975"/>
            <a:ext cx="1600200" cy="2787325"/>
          </a:xfrm>
          <a:prstGeom prst="triangle">
            <a:avLst>
              <a:gd name="adj" fmla="val 966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08A5E-DFB5-B2B5-C681-5DC7CA8A30BC}"/>
              </a:ext>
            </a:extLst>
          </p:cNvPr>
          <p:cNvSpPr txBox="1"/>
          <p:nvPr/>
        </p:nvSpPr>
        <p:spPr>
          <a:xfrm>
            <a:off x="2967863" y="193886"/>
            <a:ext cx="12352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ESI?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99ACE-54AE-7759-106A-D3D3A6918223}"/>
              </a:ext>
            </a:extLst>
          </p:cNvPr>
          <p:cNvSpPr/>
          <p:nvPr/>
        </p:nvSpPr>
        <p:spPr>
          <a:xfrm>
            <a:off x="0" y="1823199"/>
            <a:ext cx="2792896" cy="21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A03BF-17A2-6861-9DB2-49FD4156AC13}"/>
              </a:ext>
            </a:extLst>
          </p:cNvPr>
          <p:cNvSpPr txBox="1"/>
          <p:nvPr/>
        </p:nvSpPr>
        <p:spPr>
          <a:xfrm>
            <a:off x="828423" y="2245437"/>
            <a:ext cx="17459575" cy="7478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Election System Inventory</a:t>
            </a:r>
          </a:p>
          <a:p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Managed by the Voting System Technical Oversight Program </a:t>
            </a:r>
          </a:p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A detailed list of all election-related equipment and systems used to support and conduct an election</a:t>
            </a:r>
          </a:p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Tracks specific information for each item (make, model, serial number, storage location)</a:t>
            </a:r>
          </a:p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Purpose: 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Keep Indiana and federal stakeholders updated on election equipment across Indiana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sign with white text&#10;&#10;AI-generated content may be incorrect.">
            <a:extLst>
              <a:ext uri="{FF2B5EF4-FFF2-40B4-BE49-F238E27FC236}">
                <a16:creationId xmlns:a16="http://schemas.microsoft.com/office/drawing/2014/main" id="{9D8BE4B6-DE6B-B0C3-BAD3-9A33A48E0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09" y="668983"/>
            <a:ext cx="2217570" cy="11700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9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0D793B-1755-AD6A-8E5F-932929FB3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96D93E8-417C-FE71-A30F-579F27E3F0BA}"/>
              </a:ext>
            </a:extLst>
          </p:cNvPr>
          <p:cNvSpPr/>
          <p:nvPr/>
        </p:nvSpPr>
        <p:spPr>
          <a:xfrm>
            <a:off x="-2" y="2"/>
            <a:ext cx="18288000" cy="1834319"/>
          </a:xfrm>
          <a:prstGeom prst="rect">
            <a:avLst/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EA4A934-CEEB-0024-6404-9B91B8F13A62}"/>
              </a:ext>
            </a:extLst>
          </p:cNvPr>
          <p:cNvSpPr/>
          <p:nvPr/>
        </p:nvSpPr>
        <p:spPr>
          <a:xfrm rot="10800000">
            <a:off x="0" y="-12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69A716B-9096-814E-6074-D82DB4574239}"/>
              </a:ext>
            </a:extLst>
          </p:cNvPr>
          <p:cNvSpPr/>
          <p:nvPr/>
        </p:nvSpPr>
        <p:spPr>
          <a:xfrm rot="10800000">
            <a:off x="304800" y="19050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9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0D20A95-D1E4-E3D8-5BC4-8B1319C95761}"/>
              </a:ext>
            </a:extLst>
          </p:cNvPr>
          <p:cNvSpPr/>
          <p:nvPr/>
        </p:nvSpPr>
        <p:spPr>
          <a:xfrm rot="10800000">
            <a:off x="493645" y="393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E233E10-476B-5CC5-7116-21D15795D028}"/>
              </a:ext>
            </a:extLst>
          </p:cNvPr>
          <p:cNvSpPr/>
          <p:nvPr/>
        </p:nvSpPr>
        <p:spPr>
          <a:xfrm>
            <a:off x="15657443" y="5689384"/>
            <a:ext cx="2630555" cy="4609791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7942B51-8ED7-C65E-D5A9-9DAEDD4D714A}"/>
              </a:ext>
            </a:extLst>
          </p:cNvPr>
          <p:cNvSpPr/>
          <p:nvPr/>
        </p:nvSpPr>
        <p:spPr>
          <a:xfrm rot="10800000">
            <a:off x="762001" y="66675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8EC6735-FB9E-5F58-1156-BC1B8891230C}"/>
              </a:ext>
            </a:extLst>
          </p:cNvPr>
          <p:cNvSpPr/>
          <p:nvPr/>
        </p:nvSpPr>
        <p:spPr>
          <a:xfrm>
            <a:off x="15773400" y="5354812"/>
            <a:ext cx="2179819" cy="460979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A3181429-5BDF-AFF7-A379-83D35179ABC1}"/>
              </a:ext>
            </a:extLst>
          </p:cNvPr>
          <p:cNvSpPr>
            <a:spLocks noChangeAspect="1"/>
          </p:cNvSpPr>
          <p:nvPr/>
        </p:nvSpPr>
        <p:spPr>
          <a:xfrm rot="5400000">
            <a:off x="297884" y="7370734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6C642E12-9172-FE13-CFB3-B3904EB60BC7}"/>
              </a:ext>
            </a:extLst>
          </p:cNvPr>
          <p:cNvSpPr>
            <a:spLocks noChangeAspect="1"/>
          </p:cNvSpPr>
          <p:nvPr/>
        </p:nvSpPr>
        <p:spPr>
          <a:xfrm rot="5400000">
            <a:off x="520022" y="7168061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4DCE74E-D2F2-2210-3FE2-EA75B0DB2078}"/>
              </a:ext>
            </a:extLst>
          </p:cNvPr>
          <p:cNvSpPr>
            <a:spLocks noChangeAspect="1"/>
          </p:cNvSpPr>
          <p:nvPr/>
        </p:nvSpPr>
        <p:spPr>
          <a:xfrm rot="5400000">
            <a:off x="568569" y="7828072"/>
            <a:ext cx="1864409" cy="2256253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87F0068E-6258-66DC-5C65-83B97927E9B2}"/>
              </a:ext>
            </a:extLst>
          </p:cNvPr>
          <p:cNvSpPr/>
          <p:nvPr/>
        </p:nvSpPr>
        <p:spPr>
          <a:xfrm>
            <a:off x="16078200" y="6851975"/>
            <a:ext cx="1600200" cy="2787325"/>
          </a:xfrm>
          <a:prstGeom prst="triangle">
            <a:avLst>
              <a:gd name="adj" fmla="val 966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6EB5F-6E8A-2869-C6CA-6D7B6735CE19}"/>
              </a:ext>
            </a:extLst>
          </p:cNvPr>
          <p:cNvSpPr txBox="1"/>
          <p:nvPr/>
        </p:nvSpPr>
        <p:spPr>
          <a:xfrm>
            <a:off x="3902141" y="190500"/>
            <a:ext cx="12352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Election System Inventory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051D6-9B51-EB6D-68F6-3B4D6353E679}"/>
              </a:ext>
            </a:extLst>
          </p:cNvPr>
          <p:cNvSpPr/>
          <p:nvPr/>
        </p:nvSpPr>
        <p:spPr>
          <a:xfrm>
            <a:off x="0" y="1823199"/>
            <a:ext cx="2792896" cy="21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228A334-9981-548E-DA89-7879A0F2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0" y="2566111"/>
            <a:ext cx="7876838" cy="46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F0C874-C1BE-43BF-20E1-6432645A0648}"/>
              </a:ext>
            </a:extLst>
          </p:cNvPr>
          <p:cNvSpPr txBox="1"/>
          <p:nvPr/>
        </p:nvSpPr>
        <p:spPr>
          <a:xfrm>
            <a:off x="8955879" y="2034715"/>
            <a:ext cx="8722521" cy="89562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 kern="0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r>
              <a:rPr lang="en-US" sz="3200" b="1">
                <a:latin typeface="Times New Roman"/>
                <a:cs typeface="Times New Roman"/>
              </a:rPr>
              <a:t>What data is stored within VSTOP -ESI?</a:t>
            </a:r>
            <a:endParaRPr lang="en-US" sz="3200">
              <a:latin typeface="Times New Roman"/>
              <a:cs typeface="Times New Roman"/>
            </a:endParaRPr>
          </a:p>
          <a:p>
            <a:pPr marL="914400" lvl="1" indent="-457200">
              <a:buFont typeface="Courier New"/>
              <a:buChar char="o"/>
            </a:pPr>
            <a:r>
              <a:rPr lang="en-US" sz="2800" i="1">
                <a:latin typeface="Times New Roman"/>
                <a:cs typeface="Times New Roman"/>
              </a:rPr>
              <a:t>State-level Data:</a:t>
            </a:r>
          </a:p>
          <a:p>
            <a:pPr marL="1371600" lvl="2" indent="-457200">
              <a:buFont typeface="Wingdings"/>
              <a:buChar char="§"/>
            </a:pPr>
            <a:r>
              <a:rPr lang="en-US" sz="2400">
                <a:latin typeface="Times New Roman"/>
                <a:cs typeface="Times New Roman"/>
              </a:rPr>
              <a:t>Certified Vendor Details</a:t>
            </a:r>
          </a:p>
          <a:p>
            <a:pPr marL="1371600" lvl="2" indent="-457200">
              <a:buFont typeface="Wingdings"/>
              <a:buChar char="§"/>
            </a:pPr>
            <a:r>
              <a:rPr lang="en-US" sz="2400">
                <a:latin typeface="Times New Roman"/>
                <a:cs typeface="Times New Roman"/>
              </a:rPr>
              <a:t>Election System Certifications &amp; Components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 i="1">
                <a:latin typeface="Times New Roman"/>
                <a:cs typeface="Times New Roman"/>
              </a:rPr>
              <a:t>County-level Data:</a:t>
            </a:r>
          </a:p>
          <a:p>
            <a:pPr marL="1371600" lvl="2" indent="-457200">
              <a:buFont typeface="Wingdings"/>
              <a:buChar char="§"/>
            </a:pPr>
            <a:r>
              <a:rPr lang="en-US" sz="2400">
                <a:latin typeface="Times New Roman"/>
                <a:cs typeface="Times New Roman"/>
              </a:rPr>
              <a:t>Election Equipment Details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pPr marL="1371600" lvl="2" indent="-457200">
              <a:buFont typeface="Wingdings"/>
              <a:buChar char="§"/>
            </a:pPr>
            <a:r>
              <a:rPr lang="en-US" sz="2400">
                <a:latin typeface="Times New Roman"/>
                <a:cs typeface="Times New Roman"/>
              </a:rPr>
              <a:t>Contracts/Purchase Agreements &amp; Expenses</a:t>
            </a:r>
          </a:p>
          <a:p>
            <a:pPr marL="1371600" lvl="2" indent="-457200">
              <a:buFont typeface="Wingdings"/>
              <a:buChar char="§"/>
            </a:pPr>
            <a:r>
              <a:rPr lang="en-US" sz="2400">
                <a:latin typeface="Times New Roman"/>
                <a:cs typeface="Times New Roman"/>
              </a:rPr>
              <a:t>Storage Locations</a:t>
            </a:r>
          </a:p>
          <a:p>
            <a:pPr marL="1371600" lvl="2" indent="-457200">
              <a:buFont typeface="Wingdings"/>
              <a:buChar char="§"/>
            </a:pPr>
            <a:r>
              <a:rPr lang="en-US" sz="2400">
                <a:latin typeface="Times New Roman"/>
                <a:cs typeface="Times New Roman"/>
              </a:rPr>
              <a:t>Disposal Plans</a:t>
            </a:r>
          </a:p>
          <a:p>
            <a:endParaRPr lang="en-US">
              <a:latin typeface="Times New Roman"/>
              <a:cs typeface="Times New Roman"/>
            </a:endParaRPr>
          </a:p>
          <a:p>
            <a:r>
              <a:rPr lang="en-US" sz="3200" b="1">
                <a:latin typeface="Times New Roman"/>
                <a:cs typeface="Times New Roman"/>
              </a:rPr>
              <a:t>What does VSTOP use VSTOP-ESI for?</a:t>
            </a:r>
            <a:endParaRPr lang="en-US" sz="3200">
              <a:latin typeface="Times New Roman"/>
              <a:cs typeface="Times New Roman"/>
            </a:endParaRPr>
          </a:p>
          <a:p>
            <a:pPr marL="914400" lvl="1" indent="-457200">
              <a:buFont typeface="Courier New,monospace"/>
              <a:buChar char="o"/>
            </a:pPr>
            <a:r>
              <a:rPr lang="en-US" sz="2800">
                <a:latin typeface="Times New Roman"/>
                <a:cs typeface="Times New Roman"/>
              </a:rPr>
              <a:t>System Certification History</a:t>
            </a:r>
          </a:p>
          <a:p>
            <a:pPr marL="914400" lvl="1" indent="-457200">
              <a:buFont typeface="Courier New,monospace"/>
              <a:buChar char="o"/>
            </a:pPr>
            <a:r>
              <a:rPr lang="en-US" sz="2800">
                <a:latin typeface="Times New Roman"/>
                <a:cs typeface="Times New Roman"/>
              </a:rPr>
              <a:t>Public Test Lists 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>
                <a:latin typeface="Times New Roman"/>
                <a:cs typeface="Times New Roman"/>
              </a:rPr>
              <a:t>Random Audit Lists 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>
                <a:latin typeface="Times New Roman"/>
                <a:cs typeface="Times New Roman"/>
              </a:rPr>
              <a:t>Report Generation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800">
                <a:latin typeface="Times New Roman"/>
                <a:cs typeface="Times New Roman"/>
              </a:rPr>
              <a:t>Stakeholder Updates</a:t>
            </a:r>
          </a:p>
          <a:p>
            <a:pPr marL="1371600" lvl="2" indent="-457200">
              <a:buFont typeface="Wingdings"/>
              <a:buChar char="§"/>
            </a:pPr>
            <a:r>
              <a:rPr lang="en-US" sz="2800">
                <a:latin typeface="Times New Roman"/>
                <a:cs typeface="Times New Roman"/>
              </a:rPr>
              <a:t>Clerks/Election Officials</a:t>
            </a:r>
          </a:p>
          <a:p>
            <a:pPr marL="1371600" lvl="2" indent="-457200">
              <a:buFont typeface="Wingdings"/>
              <a:buChar char="§"/>
            </a:pPr>
            <a:r>
              <a:rPr lang="en-US" sz="2800" dirty="0">
                <a:latin typeface="Times New Roman"/>
                <a:cs typeface="Times New Roman"/>
              </a:rPr>
              <a:t>SOS/</a:t>
            </a:r>
            <a:r>
              <a:rPr lang="en-US" sz="2800" dirty="0" err="1">
                <a:latin typeface="Times New Roman"/>
                <a:cs typeface="Times New Roman"/>
              </a:rPr>
              <a:t>BakerTilly</a:t>
            </a:r>
            <a:r>
              <a:rPr lang="en-US" sz="2800" dirty="0">
                <a:latin typeface="Times New Roman"/>
                <a:cs typeface="Times New Roman"/>
              </a:rPr>
              <a:t>/</a:t>
            </a:r>
            <a:r>
              <a:rPr lang="en-US" sz="2800" dirty="0" err="1">
                <a:latin typeface="Times New Roman"/>
                <a:cs typeface="Times New Roman"/>
              </a:rPr>
              <a:t>Civix</a:t>
            </a:r>
            <a:endParaRPr lang="en-US" sz="2800" dirty="0">
              <a:latin typeface="Times New Roman"/>
              <a:cs typeface="Times New Roman"/>
            </a:endParaRPr>
          </a:p>
          <a:p>
            <a:pPr marL="1371600" lvl="2" indent="-457200">
              <a:buFont typeface="Wingdings"/>
              <a:buChar char="§"/>
            </a:pPr>
            <a:r>
              <a:rPr lang="en-US" sz="2800">
                <a:latin typeface="Times New Roman"/>
                <a:cs typeface="Times New Roman"/>
              </a:rPr>
              <a:t>Federal Government</a:t>
            </a:r>
          </a:p>
          <a:p>
            <a:pPr marL="914400" lvl="1" indent="-457200">
              <a:buFont typeface="Courier New"/>
              <a:buChar char="o"/>
            </a:pPr>
            <a:endParaRPr lang="en-US" sz="2800">
              <a:latin typeface="Times New Roman"/>
              <a:cs typeface="Times New Roman"/>
            </a:endParaRPr>
          </a:p>
          <a:p>
            <a:endParaRPr lang="en-US" sz="2800" b="1">
              <a:latin typeface="Times New Roman"/>
              <a:cs typeface="Times New Roman"/>
            </a:endParaRPr>
          </a:p>
        </p:txBody>
      </p:sp>
      <p:pic>
        <p:nvPicPr>
          <p:cNvPr id="6" name="Picture 5" descr="A red sign with white text&#10;&#10;AI-generated content may be incorrect.">
            <a:extLst>
              <a:ext uri="{FF2B5EF4-FFF2-40B4-BE49-F238E27FC236}">
                <a16:creationId xmlns:a16="http://schemas.microsoft.com/office/drawing/2014/main" id="{FF09D59C-28E0-6F0E-A48E-3039F137D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09" y="668983"/>
            <a:ext cx="2217570" cy="11700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1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3499A8-06F9-51F8-8154-F93504C7C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CB92237-B35F-BE61-85F7-37C767393974}"/>
              </a:ext>
            </a:extLst>
          </p:cNvPr>
          <p:cNvSpPr/>
          <p:nvPr/>
        </p:nvSpPr>
        <p:spPr>
          <a:xfrm>
            <a:off x="-2" y="2"/>
            <a:ext cx="18288000" cy="1834319"/>
          </a:xfrm>
          <a:prstGeom prst="rect">
            <a:avLst/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86C91504-33D8-8AC3-C7E7-373232C480A3}"/>
              </a:ext>
            </a:extLst>
          </p:cNvPr>
          <p:cNvSpPr/>
          <p:nvPr/>
        </p:nvSpPr>
        <p:spPr>
          <a:xfrm rot="10800000">
            <a:off x="0" y="-12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48F76C1-D0A9-6C31-A775-24829D8D142E}"/>
              </a:ext>
            </a:extLst>
          </p:cNvPr>
          <p:cNvSpPr/>
          <p:nvPr/>
        </p:nvSpPr>
        <p:spPr>
          <a:xfrm rot="10800000">
            <a:off x="304800" y="19050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BA04EA3-5721-3686-1DF6-D991F7CE1ED1}"/>
              </a:ext>
            </a:extLst>
          </p:cNvPr>
          <p:cNvSpPr/>
          <p:nvPr/>
        </p:nvSpPr>
        <p:spPr>
          <a:xfrm rot="10800000">
            <a:off x="493645" y="393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6431F84-1E63-0E46-D719-E39382A488E2}"/>
              </a:ext>
            </a:extLst>
          </p:cNvPr>
          <p:cNvSpPr/>
          <p:nvPr/>
        </p:nvSpPr>
        <p:spPr>
          <a:xfrm>
            <a:off x="15657443" y="5689384"/>
            <a:ext cx="2630555" cy="4609791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A6D3A0F2-1227-03B0-E8FC-EA78DE3A8618}"/>
              </a:ext>
            </a:extLst>
          </p:cNvPr>
          <p:cNvSpPr/>
          <p:nvPr/>
        </p:nvSpPr>
        <p:spPr>
          <a:xfrm rot="10800000">
            <a:off x="762001" y="66675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51FF434A-5231-043B-BFBD-34717BE17FCF}"/>
              </a:ext>
            </a:extLst>
          </p:cNvPr>
          <p:cNvSpPr/>
          <p:nvPr/>
        </p:nvSpPr>
        <p:spPr>
          <a:xfrm>
            <a:off x="15773400" y="5354812"/>
            <a:ext cx="2179819" cy="460979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4FAC0CB0-39D3-4B2F-242F-9C8F7D5D5DD6}"/>
              </a:ext>
            </a:extLst>
          </p:cNvPr>
          <p:cNvSpPr>
            <a:spLocks noChangeAspect="1"/>
          </p:cNvSpPr>
          <p:nvPr/>
        </p:nvSpPr>
        <p:spPr>
          <a:xfrm rot="5400000">
            <a:off x="297884" y="7370734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79F06D28-07BC-2F77-3252-C2B4DC1B67AE}"/>
              </a:ext>
            </a:extLst>
          </p:cNvPr>
          <p:cNvSpPr>
            <a:spLocks noChangeAspect="1"/>
          </p:cNvSpPr>
          <p:nvPr/>
        </p:nvSpPr>
        <p:spPr>
          <a:xfrm rot="5400000">
            <a:off x="520022" y="7168061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4A3239C-90EF-9848-787E-583579856E82}"/>
              </a:ext>
            </a:extLst>
          </p:cNvPr>
          <p:cNvSpPr>
            <a:spLocks noChangeAspect="1"/>
          </p:cNvSpPr>
          <p:nvPr/>
        </p:nvSpPr>
        <p:spPr>
          <a:xfrm rot="5400000">
            <a:off x="568569" y="7828072"/>
            <a:ext cx="1864409" cy="2256253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8C616FC6-F632-6973-A027-6BE10D0A1426}"/>
              </a:ext>
            </a:extLst>
          </p:cNvPr>
          <p:cNvSpPr/>
          <p:nvPr/>
        </p:nvSpPr>
        <p:spPr>
          <a:xfrm>
            <a:off x="16078200" y="6851975"/>
            <a:ext cx="1600200" cy="2787325"/>
          </a:xfrm>
          <a:prstGeom prst="triangle">
            <a:avLst>
              <a:gd name="adj" fmla="val 966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804D1-6FEC-E9D1-4137-6BE072B84865}"/>
              </a:ext>
            </a:extLst>
          </p:cNvPr>
          <p:cNvSpPr txBox="1"/>
          <p:nvPr/>
        </p:nvSpPr>
        <p:spPr>
          <a:xfrm>
            <a:off x="2967863" y="193886"/>
            <a:ext cx="12352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Updating the ESI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CC0160-DF75-8511-022A-CB25F8BC7E89}"/>
              </a:ext>
            </a:extLst>
          </p:cNvPr>
          <p:cNvSpPr/>
          <p:nvPr/>
        </p:nvSpPr>
        <p:spPr>
          <a:xfrm>
            <a:off x="0" y="1823199"/>
            <a:ext cx="2792896" cy="21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D7CF3-BED3-1C62-6203-8386C544F090}"/>
              </a:ext>
            </a:extLst>
          </p:cNvPr>
          <p:cNvSpPr txBox="1"/>
          <p:nvPr/>
        </p:nvSpPr>
        <p:spPr>
          <a:xfrm>
            <a:off x="681097" y="2006336"/>
            <a:ext cx="14754208" cy="1043362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 kern="0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lvl="1"/>
            <a:r>
              <a:rPr lang="en-US" sz="3200" b="1">
                <a:latin typeface="Times"/>
                <a:cs typeface="Calibri" panose="020F0502020204030204"/>
              </a:rPr>
              <a:t>Forms related to Updating the ESI: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i="1">
              <a:latin typeface="Times"/>
              <a:cs typeface="Calibri" panose="020F050202020403020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i="1">
                <a:highlight>
                  <a:srgbClr val="FFFF00"/>
                </a:highlight>
                <a:latin typeface="Times"/>
                <a:cs typeface="Calibri" panose="020F0502020204030204"/>
              </a:rPr>
              <a:t>IEC- 22 </a:t>
            </a:r>
            <a:r>
              <a:rPr lang="en-US" sz="3200" b="1" i="1">
                <a:latin typeface="Times"/>
                <a:cs typeface="Calibri" panose="020F0502020204030204"/>
              </a:rPr>
              <a:t>(IC 3-11-16-5): Update of Voting System Inventory; certification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>
                <a:latin typeface="Times"/>
                <a:cs typeface="Calibri" panose="020F0502020204030204"/>
              </a:rPr>
              <a:t>Due each year, no later than January 31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>
                <a:latin typeface="Times"/>
                <a:cs typeface="Calibri" panose="020F0502020204030204"/>
              </a:rPr>
              <a:t>Inventory should be accurate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>
                <a:latin typeface="Times"/>
                <a:cs typeface="Calibri" panose="020F0502020204030204"/>
              </a:rPr>
              <a:t>VSTOP will confirm with the ESI that it is up-to-date.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i="1">
              <a:latin typeface="Times"/>
              <a:cs typeface="Calibri" panose="020F050202020403020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i="1">
              <a:latin typeface="Times"/>
              <a:cs typeface="Calibri" panose="020F050202020403020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i="1">
                <a:highlight>
                  <a:srgbClr val="FFFF00"/>
                </a:highlight>
                <a:latin typeface="Times"/>
                <a:cs typeface="Calibri" panose="020F0502020204030204"/>
              </a:rPr>
              <a:t>IEC-6</a:t>
            </a:r>
            <a:r>
              <a:rPr lang="en-US" sz="3200" b="1" i="1">
                <a:latin typeface="Times"/>
                <a:cs typeface="Calibri" panose="020F0502020204030204"/>
              </a:rPr>
              <a:t> (IC 3-11-15-59): Disposition of voting system unit of electronic poll book unit; county election board plan; filing and approval of plan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>
                <a:latin typeface="Times"/>
                <a:cs typeface="Calibri" panose="020F0502020204030204"/>
              </a:rPr>
              <a:t>Disposal plan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>
                <a:latin typeface="Times"/>
                <a:cs typeface="Calibri" panose="020F0502020204030204"/>
              </a:rPr>
              <a:t>Must be completed each time an equipment is being disposed of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>
                <a:latin typeface="Times"/>
                <a:cs typeface="Calibri" panose="020F0502020204030204"/>
              </a:rPr>
              <a:t>Complete form, update ESI, and send to VSTOP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3200">
                <a:latin typeface="Times"/>
                <a:cs typeface="Calibri" panose="020F0502020204030204"/>
              </a:rPr>
              <a:t>VSTOP will confirm both align</a:t>
            </a:r>
          </a:p>
          <a:p>
            <a:pPr lvl="1" algn="ctr"/>
            <a:endParaRPr lang="en-US" sz="3200" b="1" i="1">
              <a:highlight>
                <a:srgbClr val="FFFF00"/>
              </a:highlight>
              <a:latin typeface="Times"/>
              <a:cs typeface="Calibri" panose="020F0502020204030204"/>
            </a:endParaRPr>
          </a:p>
          <a:p>
            <a:pPr lvl="1" algn="ctr"/>
            <a:endParaRPr lang="en-US" sz="3200" b="1" i="1">
              <a:highlight>
                <a:srgbClr val="FFFF00"/>
              </a:highlight>
              <a:latin typeface="Times"/>
              <a:cs typeface="Calibri" panose="020F0502020204030204"/>
            </a:endParaRPr>
          </a:p>
          <a:p>
            <a:pPr lvl="1" algn="ctr"/>
            <a:endParaRPr lang="en-US" sz="3200" b="1" i="1">
              <a:highlight>
                <a:srgbClr val="FFFF00"/>
              </a:highlight>
              <a:latin typeface="Times"/>
              <a:cs typeface="Calibri" panose="020F0502020204030204"/>
            </a:endParaRPr>
          </a:p>
          <a:p>
            <a:pPr lvl="1" algn="ctr"/>
            <a:endParaRPr lang="en-US" sz="3200" b="1" i="1">
              <a:highlight>
                <a:srgbClr val="FFFF00"/>
              </a:highlight>
              <a:latin typeface="Times"/>
              <a:cs typeface="Calibri" panose="020F0502020204030204"/>
            </a:endParaRPr>
          </a:p>
          <a:p>
            <a:pPr lvl="1" algn="ctr"/>
            <a:endParaRPr lang="en-US" sz="3200" b="1" i="1">
              <a:highlight>
                <a:srgbClr val="FFFF00"/>
              </a:highlight>
              <a:latin typeface="Times"/>
              <a:cs typeface="Calibri" panose="020F0502020204030204"/>
            </a:endParaRPr>
          </a:p>
          <a:p>
            <a:pPr lvl="1" algn="ctr"/>
            <a:endParaRPr lang="en-US" sz="3200" b="1" i="1">
              <a:highlight>
                <a:srgbClr val="FFFF00"/>
              </a:highlight>
              <a:latin typeface="Times"/>
              <a:cs typeface="Calibri" panose="020F0502020204030204"/>
            </a:endParaRPr>
          </a:p>
          <a:p>
            <a:pPr lvl="1" algn="ctr"/>
            <a:endParaRPr lang="en-US" sz="3200" b="1" i="1">
              <a:highlight>
                <a:srgbClr val="FFFF00"/>
              </a:highlight>
              <a:latin typeface="Times"/>
              <a:cs typeface="Calibri" panose="020F0502020204030204"/>
            </a:endParaRPr>
          </a:p>
        </p:txBody>
      </p:sp>
      <p:pic>
        <p:nvPicPr>
          <p:cNvPr id="2056" name="Picture 8" descr="Icon&#10;&#10;Description automatically generated">
            <a:extLst>
              <a:ext uri="{FF2B5EF4-FFF2-40B4-BE49-F238E27FC236}">
                <a16:creationId xmlns:a16="http://schemas.microsoft.com/office/drawing/2014/main" id="{62ED9CF5-FCB2-F092-704F-EC6E2641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570" y="7181850"/>
            <a:ext cx="24098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picture containing box, container, building material, brick&#10;&#10;Description automatically generated">
            <a:extLst>
              <a:ext uri="{FF2B5EF4-FFF2-40B4-BE49-F238E27FC236}">
                <a16:creationId xmlns:a16="http://schemas.microsoft.com/office/drawing/2014/main" id="{52D16171-DA0D-4C32-99C6-9B092EF4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178" y="2245415"/>
            <a:ext cx="27527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red sign with white text&#10;&#10;AI-generated content may be incorrect.">
            <a:extLst>
              <a:ext uri="{FF2B5EF4-FFF2-40B4-BE49-F238E27FC236}">
                <a16:creationId xmlns:a16="http://schemas.microsoft.com/office/drawing/2014/main" id="{D2C3BFFE-FF3E-0812-5D67-E3C2BF6A7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09" y="668983"/>
            <a:ext cx="2217570" cy="11700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9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6733520-A75F-6E94-277D-D35107CE1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5B84EED-73CE-D594-8BB9-7736FACD9E4C}"/>
              </a:ext>
            </a:extLst>
          </p:cNvPr>
          <p:cNvSpPr/>
          <p:nvPr/>
        </p:nvSpPr>
        <p:spPr>
          <a:xfrm>
            <a:off x="-2" y="2"/>
            <a:ext cx="18288000" cy="1834319"/>
          </a:xfrm>
          <a:prstGeom prst="rect">
            <a:avLst/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6640C3E-4EB2-4AF4-9B1E-8DE71DED6080}"/>
              </a:ext>
            </a:extLst>
          </p:cNvPr>
          <p:cNvSpPr/>
          <p:nvPr/>
        </p:nvSpPr>
        <p:spPr>
          <a:xfrm rot="10800000">
            <a:off x="0" y="-12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B299750-6C02-05C9-EC7C-F5044D80002A}"/>
              </a:ext>
            </a:extLst>
          </p:cNvPr>
          <p:cNvSpPr/>
          <p:nvPr/>
        </p:nvSpPr>
        <p:spPr>
          <a:xfrm rot="10800000">
            <a:off x="304800" y="19050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AAB548E-D8CA-CAD6-39F7-3A599A07ECC7}"/>
              </a:ext>
            </a:extLst>
          </p:cNvPr>
          <p:cNvSpPr/>
          <p:nvPr/>
        </p:nvSpPr>
        <p:spPr>
          <a:xfrm rot="10800000">
            <a:off x="493645" y="393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BE1F43B-CF11-8CA6-5888-F4389039A2CF}"/>
              </a:ext>
            </a:extLst>
          </p:cNvPr>
          <p:cNvSpPr/>
          <p:nvPr/>
        </p:nvSpPr>
        <p:spPr>
          <a:xfrm>
            <a:off x="15657443" y="5689384"/>
            <a:ext cx="2630555" cy="4609791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551B242A-C138-70D7-7174-A45FAEACC2F0}"/>
              </a:ext>
            </a:extLst>
          </p:cNvPr>
          <p:cNvSpPr/>
          <p:nvPr/>
        </p:nvSpPr>
        <p:spPr>
          <a:xfrm rot="10800000">
            <a:off x="762001" y="66675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E44F1F1-E616-8319-3A52-C7BF6469E58E}"/>
              </a:ext>
            </a:extLst>
          </p:cNvPr>
          <p:cNvSpPr/>
          <p:nvPr/>
        </p:nvSpPr>
        <p:spPr>
          <a:xfrm>
            <a:off x="15773400" y="5354812"/>
            <a:ext cx="2179819" cy="460979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7363E31-8386-A505-8A02-228BB4BF334F}"/>
              </a:ext>
            </a:extLst>
          </p:cNvPr>
          <p:cNvSpPr>
            <a:spLocks noChangeAspect="1"/>
          </p:cNvSpPr>
          <p:nvPr/>
        </p:nvSpPr>
        <p:spPr>
          <a:xfrm rot="5400000">
            <a:off x="297884" y="7370734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B8E9321-9C29-E778-1441-C5697342F259}"/>
              </a:ext>
            </a:extLst>
          </p:cNvPr>
          <p:cNvSpPr>
            <a:spLocks noChangeAspect="1"/>
          </p:cNvSpPr>
          <p:nvPr/>
        </p:nvSpPr>
        <p:spPr>
          <a:xfrm rot="5400000">
            <a:off x="520022" y="7168061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94B9AAC8-097F-1AC8-640F-C0FC5B3B7FA3}"/>
              </a:ext>
            </a:extLst>
          </p:cNvPr>
          <p:cNvSpPr>
            <a:spLocks noChangeAspect="1"/>
          </p:cNvSpPr>
          <p:nvPr/>
        </p:nvSpPr>
        <p:spPr>
          <a:xfrm rot="5400000">
            <a:off x="568569" y="7828072"/>
            <a:ext cx="1864409" cy="2256253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A1A3B45-1D9A-897C-FAF9-9D72D5A2F275}"/>
              </a:ext>
            </a:extLst>
          </p:cNvPr>
          <p:cNvSpPr/>
          <p:nvPr/>
        </p:nvSpPr>
        <p:spPr>
          <a:xfrm>
            <a:off x="16078200" y="6851975"/>
            <a:ext cx="1600200" cy="2787325"/>
          </a:xfrm>
          <a:prstGeom prst="triangle">
            <a:avLst>
              <a:gd name="adj" fmla="val 966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FF5B7-9E8A-88EA-ED7F-844601675621}"/>
              </a:ext>
            </a:extLst>
          </p:cNvPr>
          <p:cNvSpPr txBox="1"/>
          <p:nvPr/>
        </p:nvSpPr>
        <p:spPr>
          <a:xfrm>
            <a:off x="2967863" y="193886"/>
            <a:ext cx="12352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the ESI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D4B18D-C0E8-9B62-CFED-6787D1FB8B6F}"/>
              </a:ext>
            </a:extLst>
          </p:cNvPr>
          <p:cNvSpPr/>
          <p:nvPr/>
        </p:nvSpPr>
        <p:spPr>
          <a:xfrm>
            <a:off x="0" y="1823199"/>
            <a:ext cx="2792896" cy="21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E23BAE3-75F3-3A1F-5BA8-4490731E741E}"/>
              </a:ext>
            </a:extLst>
          </p:cNvPr>
          <p:cNvSpPr txBox="1"/>
          <p:nvPr/>
        </p:nvSpPr>
        <p:spPr>
          <a:xfrm>
            <a:off x="685797" y="2340789"/>
            <a:ext cx="16916400" cy="60016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 kern="0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>
                <a:latin typeface="Times"/>
                <a:cs typeface="Calibri" panose="020F0502020204030204"/>
              </a:rPr>
              <a:t>Enhance accuracy and accountability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>
              <a:latin typeface="Times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Times"/>
                <a:cs typeface="Calibri" panose="020F0502020204030204"/>
              </a:rPr>
              <a:t>Aids in planning and logistics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>
              <a:latin typeface="Times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>
                <a:latin typeface="Times"/>
                <a:cs typeface="Calibri" panose="020F0502020204030204"/>
              </a:rPr>
              <a:t>Improves maintenance and lifecycle management</a:t>
            </a:r>
          </a:p>
          <a:p>
            <a:r>
              <a:rPr lang="en-US" sz="4000" dirty="0">
                <a:latin typeface="Times"/>
                <a:cs typeface="Calibri" panose="020F0502020204030204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>
                <a:latin typeface="Times"/>
                <a:cs typeface="Calibri" panose="020F0502020204030204"/>
              </a:rPr>
              <a:t>Informs stakeholders and decision-makers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latin typeface="Times"/>
              <a:cs typeface="Calibri" panose="020F0502020204030204"/>
            </a:endParaRPr>
          </a:p>
          <a:p>
            <a:pPr lvl="1"/>
            <a:endParaRPr lang="en-US" sz="2400">
              <a:latin typeface="Times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Times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Times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7D0B7-3812-C3E0-EBF2-3A79A8A84E9A}"/>
              </a:ext>
            </a:extLst>
          </p:cNvPr>
          <p:cNvSpPr txBox="1"/>
          <p:nvPr/>
        </p:nvSpPr>
        <p:spPr>
          <a:xfrm>
            <a:off x="3753263" y="9296008"/>
            <a:ext cx="10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highlight>
                <a:srgbClr val="FFFF00"/>
              </a:highligh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Picture 3" descr="A red sign with white text&#10;&#10;AI-generated content may be incorrect.">
            <a:extLst>
              <a:ext uri="{FF2B5EF4-FFF2-40B4-BE49-F238E27FC236}">
                <a16:creationId xmlns:a16="http://schemas.microsoft.com/office/drawing/2014/main" id="{99985576-C620-11EA-D025-E8AD1EC6E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09" y="668983"/>
            <a:ext cx="2217570" cy="11700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E7E07B2-F9E2-A0D4-66CB-70D2077C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31F4C0-5A7B-79A2-6E81-6BABB242C02E}"/>
              </a:ext>
            </a:extLst>
          </p:cNvPr>
          <p:cNvSpPr/>
          <p:nvPr/>
        </p:nvSpPr>
        <p:spPr>
          <a:xfrm>
            <a:off x="-2" y="2"/>
            <a:ext cx="18288000" cy="1834319"/>
          </a:xfrm>
          <a:prstGeom prst="rect">
            <a:avLst/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03EC94A5-7762-B06A-F23C-9FFA0B8BFE79}"/>
              </a:ext>
            </a:extLst>
          </p:cNvPr>
          <p:cNvSpPr/>
          <p:nvPr/>
        </p:nvSpPr>
        <p:spPr>
          <a:xfrm rot="10800000">
            <a:off x="0" y="-12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217D04D-BC84-1A7B-2280-98419A248B56}"/>
              </a:ext>
            </a:extLst>
          </p:cNvPr>
          <p:cNvSpPr/>
          <p:nvPr/>
        </p:nvSpPr>
        <p:spPr>
          <a:xfrm rot="10800000">
            <a:off x="304800" y="19050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23448CA-A513-5574-3ECD-0C57DB0523F5}"/>
              </a:ext>
            </a:extLst>
          </p:cNvPr>
          <p:cNvSpPr/>
          <p:nvPr/>
        </p:nvSpPr>
        <p:spPr>
          <a:xfrm rot="10800000">
            <a:off x="493645" y="393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52C70DDA-4B71-0507-E48D-9917D1213138}"/>
              </a:ext>
            </a:extLst>
          </p:cNvPr>
          <p:cNvSpPr/>
          <p:nvPr/>
        </p:nvSpPr>
        <p:spPr>
          <a:xfrm>
            <a:off x="15657443" y="5689384"/>
            <a:ext cx="2630555" cy="4609791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49706063-F0CF-B2A1-0CCE-0A4C36941521}"/>
              </a:ext>
            </a:extLst>
          </p:cNvPr>
          <p:cNvSpPr/>
          <p:nvPr/>
        </p:nvSpPr>
        <p:spPr>
          <a:xfrm rot="10800000">
            <a:off x="762001" y="66675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516F2F4D-8237-405B-F60B-1B380DC0900E}"/>
              </a:ext>
            </a:extLst>
          </p:cNvPr>
          <p:cNvSpPr/>
          <p:nvPr/>
        </p:nvSpPr>
        <p:spPr>
          <a:xfrm>
            <a:off x="15773400" y="5354812"/>
            <a:ext cx="2179819" cy="460979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FF3662B-66A9-0484-9E5B-FB02C4AACC8E}"/>
              </a:ext>
            </a:extLst>
          </p:cNvPr>
          <p:cNvSpPr>
            <a:spLocks noChangeAspect="1"/>
          </p:cNvSpPr>
          <p:nvPr/>
        </p:nvSpPr>
        <p:spPr>
          <a:xfrm rot="5400000">
            <a:off x="297884" y="7370734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6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C512BB1A-6CC5-9D22-6AAA-0516ED9D98C9}"/>
              </a:ext>
            </a:extLst>
          </p:cNvPr>
          <p:cNvSpPr>
            <a:spLocks noChangeAspect="1"/>
          </p:cNvSpPr>
          <p:nvPr/>
        </p:nvSpPr>
        <p:spPr>
          <a:xfrm rot="5400000">
            <a:off x="520022" y="7168061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AAB5353F-C921-8AC3-75D7-FAE2362EF8BB}"/>
              </a:ext>
            </a:extLst>
          </p:cNvPr>
          <p:cNvSpPr>
            <a:spLocks noChangeAspect="1"/>
          </p:cNvSpPr>
          <p:nvPr/>
        </p:nvSpPr>
        <p:spPr>
          <a:xfrm rot="5400000">
            <a:off x="568569" y="7828072"/>
            <a:ext cx="1864409" cy="2256253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27C2B02-8AA3-C797-9931-0B6A4DBE12B8}"/>
              </a:ext>
            </a:extLst>
          </p:cNvPr>
          <p:cNvSpPr/>
          <p:nvPr/>
        </p:nvSpPr>
        <p:spPr>
          <a:xfrm>
            <a:off x="16078200" y="6851975"/>
            <a:ext cx="1600200" cy="2787325"/>
          </a:xfrm>
          <a:prstGeom prst="triangle">
            <a:avLst>
              <a:gd name="adj" fmla="val 966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32839-912E-793D-8001-0BEC85DBD4C3}"/>
              </a:ext>
            </a:extLst>
          </p:cNvPr>
          <p:cNvSpPr txBox="1"/>
          <p:nvPr/>
        </p:nvSpPr>
        <p:spPr>
          <a:xfrm>
            <a:off x="2967863" y="193886"/>
            <a:ext cx="12352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ESI Platform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E9050-E3DF-CC48-262F-F9776853A140}"/>
              </a:ext>
            </a:extLst>
          </p:cNvPr>
          <p:cNvSpPr/>
          <p:nvPr/>
        </p:nvSpPr>
        <p:spPr>
          <a:xfrm>
            <a:off x="0" y="1823199"/>
            <a:ext cx="2792896" cy="21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762F8D6-8DA2-027E-F86F-7A20FCCE9ADB}"/>
              </a:ext>
            </a:extLst>
          </p:cNvPr>
          <p:cNvSpPr txBox="1"/>
          <p:nvPr/>
        </p:nvSpPr>
        <p:spPr>
          <a:xfrm>
            <a:off x="685797" y="2340789"/>
            <a:ext cx="16916400" cy="686341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 kern="0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>
                <a:latin typeface="Times"/>
                <a:cs typeface="Calibri" panose="020F0502020204030204"/>
              </a:rPr>
              <a:t>Inventory will be transferred automatically </a:t>
            </a:r>
          </a:p>
          <a:p>
            <a:endParaRPr lang="en-US">
              <a:latin typeface="Times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>
                <a:latin typeface="Times"/>
                <a:cs typeface="Calibri" panose="020F0502020204030204"/>
              </a:rPr>
              <a:t>New accounts will need to be made </a:t>
            </a:r>
          </a:p>
          <a:p>
            <a:endParaRPr lang="en-US">
              <a:latin typeface="Times"/>
              <a:cs typeface="Calibri" panose="020F0502020204030204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4000">
                <a:latin typeface="Times"/>
                <a:cs typeface="Calibri" panose="020F0502020204030204"/>
              </a:rPr>
              <a:t> Current County Admins will have an account created; they will need to create accounts for subordinates</a:t>
            </a:r>
          </a:p>
          <a:p>
            <a:endParaRPr lang="en-US" sz="2000" dirty="0">
              <a:latin typeface="Times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>
                <a:latin typeface="Times"/>
                <a:cs typeface="Calibri" panose="020F0502020204030204"/>
              </a:rPr>
              <a:t>How to Create an Account: 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4000">
                <a:latin typeface="Times"/>
                <a:cs typeface="Calibri" panose="020F0502020204030204"/>
              </a:rPr>
              <a:t> Admin &gt; Manage Users &gt; Create New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latin typeface="Times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>
                <a:latin typeface="Times"/>
                <a:cs typeface="Calibri" panose="020F0502020204030204"/>
              </a:rPr>
              <a:t>Expected Launch Date: Mid 2026</a:t>
            </a:r>
            <a:endParaRPr lang="en-US" sz="2400">
              <a:latin typeface="Times"/>
              <a:cs typeface="Calibri" panose="020F0502020204030204"/>
            </a:endParaRPr>
          </a:p>
          <a:p>
            <a:pPr lvl="1"/>
            <a:endParaRPr lang="en-US" sz="2400">
              <a:latin typeface="Times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Times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Times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FFDF8-265E-9F8A-DA0C-5F100540D995}"/>
              </a:ext>
            </a:extLst>
          </p:cNvPr>
          <p:cNvSpPr txBox="1"/>
          <p:nvPr/>
        </p:nvSpPr>
        <p:spPr>
          <a:xfrm>
            <a:off x="3753263" y="9296008"/>
            <a:ext cx="1053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highlight>
                <a:srgbClr val="FFFF00"/>
              </a:highligh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Picture 3" descr="A red sign with white text&#10;&#10;AI-generated content may be incorrect.">
            <a:extLst>
              <a:ext uri="{FF2B5EF4-FFF2-40B4-BE49-F238E27FC236}">
                <a16:creationId xmlns:a16="http://schemas.microsoft.com/office/drawing/2014/main" id="{D0039F30-D161-B96A-70B1-11ED4109D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09" y="668983"/>
            <a:ext cx="2217570" cy="11700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9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1103CA-D387-4113-AE58-D4A7B9523830}"/>
              </a:ext>
            </a:extLst>
          </p:cNvPr>
          <p:cNvSpPr/>
          <p:nvPr/>
        </p:nvSpPr>
        <p:spPr>
          <a:xfrm>
            <a:off x="-2" y="2"/>
            <a:ext cx="18288000" cy="1834319"/>
          </a:xfrm>
          <a:prstGeom prst="rect">
            <a:avLst/>
          </a:prstGeom>
          <a:solidFill>
            <a:srgbClr val="C9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BB6AEDD-E29E-4F99-81E6-15036EEF9CCA}"/>
              </a:ext>
            </a:extLst>
          </p:cNvPr>
          <p:cNvSpPr/>
          <p:nvPr/>
        </p:nvSpPr>
        <p:spPr>
          <a:xfrm rot="10800000">
            <a:off x="0" y="-12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DA90154-C8D0-4EDE-BCF3-CE27C352342B}"/>
              </a:ext>
            </a:extLst>
          </p:cNvPr>
          <p:cNvSpPr/>
          <p:nvPr/>
        </p:nvSpPr>
        <p:spPr>
          <a:xfrm rot="10800000">
            <a:off x="304800" y="19050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9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BE4BAC5-C5C2-41D0-BAD7-6B3050DB3F7D}"/>
              </a:ext>
            </a:extLst>
          </p:cNvPr>
          <p:cNvSpPr/>
          <p:nvPr/>
        </p:nvSpPr>
        <p:spPr>
          <a:xfrm rot="10800000">
            <a:off x="493645" y="393173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492273B-D244-4BD6-90AA-F59FBAAC14A8}"/>
              </a:ext>
            </a:extLst>
          </p:cNvPr>
          <p:cNvSpPr/>
          <p:nvPr/>
        </p:nvSpPr>
        <p:spPr>
          <a:xfrm>
            <a:off x="15657443" y="5689384"/>
            <a:ext cx="2630555" cy="4609791"/>
          </a:xfrm>
          <a:prstGeom prst="triangle">
            <a:avLst>
              <a:gd name="adj" fmla="val 100000"/>
            </a:avLst>
          </a:prstGeom>
          <a:solidFill>
            <a:srgbClr val="C9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693FEB94-3747-475B-9C67-C47C452DC976}"/>
              </a:ext>
            </a:extLst>
          </p:cNvPr>
          <p:cNvSpPr/>
          <p:nvPr/>
        </p:nvSpPr>
        <p:spPr>
          <a:xfrm rot="10800000">
            <a:off x="762001" y="666750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9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36405C-8BD8-4D29-B075-77CA61A4C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7" y="727763"/>
            <a:ext cx="2105711" cy="903885"/>
          </a:xfrm>
          <a:prstGeom prst="rect">
            <a:avLst/>
          </a:prstGeom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335B6B7-35D2-4F1A-9440-68C756160438}"/>
              </a:ext>
            </a:extLst>
          </p:cNvPr>
          <p:cNvSpPr/>
          <p:nvPr/>
        </p:nvSpPr>
        <p:spPr>
          <a:xfrm>
            <a:off x="15773400" y="5354812"/>
            <a:ext cx="2179819" cy="460979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4BE12FF3-2CA8-443D-8ABC-E57A0D1C0911}"/>
              </a:ext>
            </a:extLst>
          </p:cNvPr>
          <p:cNvSpPr>
            <a:spLocks noChangeAspect="1"/>
          </p:cNvSpPr>
          <p:nvPr/>
        </p:nvSpPr>
        <p:spPr>
          <a:xfrm rot="5400000">
            <a:off x="297884" y="7370734"/>
            <a:ext cx="2630555" cy="3226326"/>
          </a:xfrm>
          <a:prstGeom prst="triangle">
            <a:avLst>
              <a:gd name="adj" fmla="val 100000"/>
            </a:avLst>
          </a:prstGeom>
          <a:solidFill>
            <a:srgbClr val="C9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8ABF8F1-9D3B-4EA1-BE53-FD978A0BBD97}"/>
              </a:ext>
            </a:extLst>
          </p:cNvPr>
          <p:cNvSpPr>
            <a:spLocks noChangeAspect="1"/>
          </p:cNvSpPr>
          <p:nvPr/>
        </p:nvSpPr>
        <p:spPr>
          <a:xfrm rot="5400000">
            <a:off x="520022" y="7168061"/>
            <a:ext cx="2630555" cy="3226326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3B12CF2-C1BF-434B-AF63-C7F066F578D5}"/>
              </a:ext>
            </a:extLst>
          </p:cNvPr>
          <p:cNvSpPr>
            <a:spLocks noChangeAspect="1"/>
          </p:cNvSpPr>
          <p:nvPr/>
        </p:nvSpPr>
        <p:spPr>
          <a:xfrm rot="5400000">
            <a:off x="568569" y="7828072"/>
            <a:ext cx="1864409" cy="2256253"/>
          </a:xfrm>
          <a:prstGeom prst="triangle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0CEF2A0B-65C0-4D18-8392-81CB8F94F193}"/>
              </a:ext>
            </a:extLst>
          </p:cNvPr>
          <p:cNvSpPr/>
          <p:nvPr/>
        </p:nvSpPr>
        <p:spPr>
          <a:xfrm>
            <a:off x="16078200" y="6851975"/>
            <a:ext cx="1600200" cy="2787325"/>
          </a:xfrm>
          <a:prstGeom prst="triangle">
            <a:avLst>
              <a:gd name="adj" fmla="val 9668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9ABFD2-77D0-402E-877E-CAFA054D42C5}"/>
              </a:ext>
            </a:extLst>
          </p:cNvPr>
          <p:cNvSpPr txBox="1"/>
          <p:nvPr/>
        </p:nvSpPr>
        <p:spPr>
          <a:xfrm>
            <a:off x="3305174" y="319758"/>
            <a:ext cx="12352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Demonstration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0A1519-C06B-4629-8E48-7F0C2AADF34C}"/>
              </a:ext>
            </a:extLst>
          </p:cNvPr>
          <p:cNvSpPr/>
          <p:nvPr/>
        </p:nvSpPr>
        <p:spPr>
          <a:xfrm>
            <a:off x="0" y="1823199"/>
            <a:ext cx="2792896" cy="21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E6E8B-BB39-34EA-EA23-F4A86702633F}"/>
              </a:ext>
            </a:extLst>
          </p:cNvPr>
          <p:cNvSpPr txBox="1"/>
          <p:nvPr/>
        </p:nvSpPr>
        <p:spPr>
          <a:xfrm>
            <a:off x="858137" y="2787818"/>
            <a:ext cx="1453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>
                <a:latin typeface="Times" panose="02020603050405020304" pitchFamily="18" charset="0"/>
                <a:cs typeface="Times" panose="02020603050405020304" pitchFamily="18" charset="0"/>
              </a:rPr>
              <a:t>Encourage you to take notes during this time</a:t>
            </a:r>
          </a:p>
          <a:p>
            <a:endParaRPr lang="en-US" sz="44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>
                <a:latin typeface="Times" panose="02020603050405020304" pitchFamily="18" charset="0"/>
                <a:cs typeface="Times" panose="02020603050405020304" pitchFamily="18" charset="0"/>
              </a:rPr>
              <a:t>Will be a time at the end for questions </a:t>
            </a:r>
          </a:p>
        </p:txBody>
      </p:sp>
    </p:spTree>
    <p:extLst>
      <p:ext uri="{BB962C8B-B14F-4D97-AF65-F5344CB8AC3E}">
        <p14:creationId xmlns:p14="http://schemas.microsoft.com/office/powerpoint/2010/main" val="16064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bb6952-cfb3-41c1-8588-fb547b541edd" xsi:nil="true"/>
    <lcf76f155ced4ddcb4097134ff3c332f xmlns="cf374483-30c3-4744-bcba-eb197e6cb30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5E642C6AF3B2469DB53A21E8BDE61E" ma:contentTypeVersion="19" ma:contentTypeDescription="Create a new document." ma:contentTypeScope="" ma:versionID="b8938fc2692bf77731eee747313aa23c">
  <xsd:schema xmlns:xsd="http://www.w3.org/2001/XMLSchema" xmlns:xs="http://www.w3.org/2001/XMLSchema" xmlns:p="http://schemas.microsoft.com/office/2006/metadata/properties" xmlns:ns2="c1bb6952-cfb3-41c1-8588-fb547b541edd" xmlns:ns3="cf374483-30c3-4744-bcba-eb197e6cb30a" targetNamespace="http://schemas.microsoft.com/office/2006/metadata/properties" ma:root="true" ma:fieldsID="ba43e33742039ea79c7a1b03101ecf20" ns2:_="" ns3:_="">
    <xsd:import namespace="c1bb6952-cfb3-41c1-8588-fb547b541edd"/>
    <xsd:import namespace="cf374483-30c3-4744-bcba-eb197e6cb3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b6952-cfb3-41c1-8588-fb547b541e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adaaf60-d449-409f-9726-6d4efe5f11d0}" ma:internalName="TaxCatchAll" ma:showField="CatchAllData" ma:web="c1bb6952-cfb3-41c1-8588-fb547b541e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4483-30c3-4744-bcba-eb197e6cb3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27b2385-2fe9-44d4-ac77-b6bf2e540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D32D6-53B4-4018-A8A9-A8ABFA481691}">
  <ds:schemaRefs>
    <ds:schemaRef ds:uri="c1bb6952-cfb3-41c1-8588-fb547b541edd"/>
    <ds:schemaRef ds:uri="cf374483-30c3-4744-bcba-eb197e6cb3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133C8D-987A-4D47-9D79-E05B5C6B8D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F13793-258E-486B-BF04-3BC356D5D9C3}">
  <ds:schemaRefs>
    <ds:schemaRef ds:uri="c1bb6952-cfb3-41c1-8588-fb547b541edd"/>
    <ds:schemaRef ds:uri="cf374483-30c3-4744-bcba-eb197e6cb3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CEATS Presentation Template</dc:title>
  <dc:creator>Liz Beatrice</dc:creator>
  <cp:keywords>DAFccpsFEF4,BAB7YYkVOOo</cp:keywords>
  <cp:revision>80</cp:revision>
  <dcterms:created xsi:type="dcterms:W3CDTF">2023-03-06T21:36:58Z</dcterms:created>
  <dcterms:modified xsi:type="dcterms:W3CDTF">2026-02-23T21:03:13Z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2023-03-06T00:00:00Z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2023-03-06T00:00:00Z</vt:filetime>
  </property>
  <property fmtid="{D5CDD505-2E9C-101B-9397-08002B2CF9AE}" pid="6" name="ContentTypeId">
    <vt:lpwstr>0x010100605E642C6AF3B2469DB53A21E8BDE61E</vt:lpwstr>
  </property>
  <property fmtid="{D5CDD505-2E9C-101B-9397-08002B2CF9AE}" pid="7" name="MediaServiceImageTags">
    <vt:lpwstr/>
  </property>
</Properties>
</file>